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Bobby Jones Soft" panose="020B0604020202020204" charset="0"/>
      <p:regular r:id="rId12"/>
    </p:embeddedFont>
    <p:embeddedFont>
      <p:font typeface="More Sugar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l-Moses, Arielle" userId="8d285ce5-42a8-4a53-8eb5-7a1e9c227fe6" providerId="ADAL" clId="{4594C35E-9E99-4A7B-A168-366AB592118F}"/>
    <pc:docChg chg="undo custSel modSld">
      <pc:chgData name="Hill-Moses, Arielle" userId="8d285ce5-42a8-4a53-8eb5-7a1e9c227fe6" providerId="ADAL" clId="{4594C35E-9E99-4A7B-A168-366AB592118F}" dt="2025-03-06T19:30:10.444" v="2129" actId="13244"/>
      <pc:docMkLst>
        <pc:docMk/>
      </pc:docMkLst>
      <pc:sldChg chg="modSp mod">
        <pc:chgData name="Hill-Moses, Arielle" userId="8d285ce5-42a8-4a53-8eb5-7a1e9c227fe6" providerId="ADAL" clId="{4594C35E-9E99-4A7B-A168-366AB592118F}" dt="2025-03-06T19:09:36.126" v="304" actId="962"/>
        <pc:sldMkLst>
          <pc:docMk/>
          <pc:sldMk cId="0" sldId="256"/>
        </pc:sldMkLst>
        <pc:spChg chg="mod">
          <ac:chgData name="Hill-Moses, Arielle" userId="8d285ce5-42a8-4a53-8eb5-7a1e9c227fe6" providerId="ADAL" clId="{4594C35E-9E99-4A7B-A168-366AB592118F}" dt="2025-03-06T19:09:36.126" v="304" actId="962"/>
          <ac:spMkLst>
            <pc:docMk/>
            <pc:sldMk cId="0" sldId="256"/>
            <ac:spMk id="2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08:31.924" v="2" actId="33553"/>
          <ac:spMkLst>
            <pc:docMk/>
            <pc:sldMk cId="0" sldId="256"/>
            <ac:spMk id="3" creationId="{00000000-0000-0000-0000-000000000000}"/>
          </ac:spMkLst>
        </pc:spChg>
      </pc:sldChg>
      <pc:sldChg chg="addSp modSp mod">
        <pc:chgData name="Hill-Moses, Arielle" userId="8d285ce5-42a8-4a53-8eb5-7a1e9c227fe6" providerId="ADAL" clId="{4594C35E-9E99-4A7B-A168-366AB592118F}" dt="2025-03-06T19:22:38.557" v="2065" actId="13244"/>
        <pc:sldMkLst>
          <pc:docMk/>
          <pc:sldMk cId="0" sldId="257"/>
        </pc:sldMkLst>
        <pc:spChg chg="mod ord">
          <ac:chgData name="Hill-Moses, Arielle" userId="8d285ce5-42a8-4a53-8eb5-7a1e9c227fe6" providerId="ADAL" clId="{4594C35E-9E99-4A7B-A168-366AB592118F}" dt="2025-03-06T19:22:19.788" v="2058" actId="13244"/>
          <ac:spMkLst>
            <pc:docMk/>
            <pc:sldMk cId="0" sldId="257"/>
            <ac:spMk id="2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2:19.631" v="2057" actId="13244"/>
          <ac:spMkLst>
            <pc:docMk/>
            <pc:sldMk cId="0" sldId="257"/>
            <ac:spMk id="3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2:19.464" v="2056" actId="13244"/>
          <ac:spMkLst>
            <pc:docMk/>
            <pc:sldMk cId="0" sldId="257"/>
            <ac:spMk id="4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2:36.671" v="2064" actId="13244"/>
          <ac:spMkLst>
            <pc:docMk/>
            <pc:sldMk cId="0" sldId="257"/>
            <ac:spMk id="5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2:19.140" v="2054" actId="13244"/>
          <ac:spMkLst>
            <pc:docMk/>
            <pc:sldMk cId="0" sldId="257"/>
            <ac:spMk id="9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2:18.839" v="2053" actId="13244"/>
          <ac:spMkLst>
            <pc:docMk/>
            <pc:sldMk cId="0" sldId="257"/>
            <ac:spMk id="10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2:20.798" v="2061" actId="13244"/>
          <ac:spMkLst>
            <pc:docMk/>
            <pc:sldMk cId="0" sldId="257"/>
            <ac:spMk id="11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2:20.349" v="2060" actId="13244"/>
          <ac:spMkLst>
            <pc:docMk/>
            <pc:sldMk cId="0" sldId="257"/>
            <ac:spMk id="12" creationId="{00000000-0000-0000-0000-000000000000}"/>
          </ac:spMkLst>
        </pc:spChg>
        <pc:spChg chg="add mod ord">
          <ac:chgData name="Hill-Moses, Arielle" userId="8d285ce5-42a8-4a53-8eb5-7a1e9c227fe6" providerId="ADAL" clId="{4594C35E-9E99-4A7B-A168-366AB592118F}" dt="2025-03-06T19:22:38.557" v="2065" actId="13244"/>
          <ac:spMkLst>
            <pc:docMk/>
            <pc:sldMk cId="0" sldId="257"/>
            <ac:spMk id="13" creationId="{766588A8-5371-97F1-9EDB-87F0E01951D2}"/>
          </ac:spMkLst>
        </pc:spChg>
        <pc:grpChg chg="mod ord">
          <ac:chgData name="Hill-Moses, Arielle" userId="8d285ce5-42a8-4a53-8eb5-7a1e9c227fe6" providerId="ADAL" clId="{4594C35E-9E99-4A7B-A168-366AB592118F}" dt="2025-03-06T19:22:19.327" v="2055" actId="13244"/>
          <ac:grpSpMkLst>
            <pc:docMk/>
            <pc:sldMk cId="0" sldId="257"/>
            <ac:grpSpMk id="6" creationId="{00000000-0000-0000-0000-000000000000}"/>
          </ac:grpSpMkLst>
        </pc:grpChg>
      </pc:sldChg>
      <pc:sldChg chg="modSp mod">
        <pc:chgData name="Hill-Moses, Arielle" userId="8d285ce5-42a8-4a53-8eb5-7a1e9c227fe6" providerId="ADAL" clId="{4594C35E-9E99-4A7B-A168-366AB592118F}" dt="2025-03-06T19:23:18.931" v="2069" actId="13244"/>
        <pc:sldMkLst>
          <pc:docMk/>
          <pc:sldMk cId="0" sldId="258"/>
        </pc:sldMkLst>
        <pc:spChg chg="mod">
          <ac:chgData name="Hill-Moses, Arielle" userId="8d285ce5-42a8-4a53-8eb5-7a1e9c227fe6" providerId="ADAL" clId="{4594C35E-9E99-4A7B-A168-366AB592118F}" dt="2025-03-06T19:10:02.738" v="315" actId="962"/>
          <ac:spMkLst>
            <pc:docMk/>
            <pc:sldMk cId="0" sldId="258"/>
            <ac:spMk id="2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0:04.146" v="316" actId="962"/>
          <ac:spMkLst>
            <pc:docMk/>
            <pc:sldMk cId="0" sldId="258"/>
            <ac:spMk id="3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0:05.392" v="317" actId="962"/>
          <ac:spMkLst>
            <pc:docMk/>
            <pc:sldMk cId="0" sldId="258"/>
            <ac:spMk id="4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0:16.371" v="319" actId="962"/>
          <ac:spMkLst>
            <pc:docMk/>
            <pc:sldMk cId="0" sldId="258"/>
            <ac:spMk id="5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0:27.744" v="321" actId="962"/>
          <ac:spMkLst>
            <pc:docMk/>
            <pc:sldMk cId="0" sldId="258"/>
            <ac:spMk id="6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3:00.581" v="2066" actId="13244"/>
          <ac:spMkLst>
            <pc:docMk/>
            <pc:sldMk cId="0" sldId="258"/>
            <ac:spMk id="7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3:15.794" v="2068" actId="13244"/>
          <ac:spMkLst>
            <pc:docMk/>
            <pc:sldMk cId="0" sldId="258"/>
            <ac:spMk id="8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3:05.561" v="2067" actId="13244"/>
          <ac:spMkLst>
            <pc:docMk/>
            <pc:sldMk cId="0" sldId="258"/>
            <ac:spMk id="9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3:18.931" v="2069" actId="13244"/>
          <ac:spMkLst>
            <pc:docMk/>
            <pc:sldMk cId="0" sldId="258"/>
            <ac:spMk id="10" creationId="{00000000-0000-0000-0000-000000000000}"/>
          </ac:spMkLst>
        </pc:spChg>
      </pc:sldChg>
      <pc:sldChg chg="modSp mod">
        <pc:chgData name="Hill-Moses, Arielle" userId="8d285ce5-42a8-4a53-8eb5-7a1e9c227fe6" providerId="ADAL" clId="{4594C35E-9E99-4A7B-A168-366AB592118F}" dt="2025-03-06T19:28:39.842" v="2114" actId="13244"/>
        <pc:sldMkLst>
          <pc:docMk/>
          <pc:sldMk cId="0" sldId="259"/>
        </pc:sldMkLst>
        <pc:spChg chg="mod">
          <ac:chgData name="Hill-Moses, Arielle" userId="8d285ce5-42a8-4a53-8eb5-7a1e9c227fe6" providerId="ADAL" clId="{4594C35E-9E99-4A7B-A168-366AB592118F}" dt="2025-03-06T19:18:27.161" v="1557" actId="1076"/>
          <ac:spMkLst>
            <pc:docMk/>
            <pc:sldMk cId="0" sldId="259"/>
            <ac:spMk id="2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7:47.889" v="2105" actId="13244"/>
          <ac:spMkLst>
            <pc:docMk/>
            <pc:sldMk cId="0" sldId="259"/>
            <ac:spMk id="4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4:54.318" v="2083" actId="13244"/>
          <ac:spMkLst>
            <pc:docMk/>
            <pc:sldMk cId="0" sldId="259"/>
            <ac:spMk id="5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0:31.788" v="323" actId="962"/>
          <ac:spMkLst>
            <pc:docMk/>
            <pc:sldMk cId="0" sldId="259"/>
            <ac:spMk id="6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6:35.121" v="2095" actId="13244"/>
          <ac:spMkLst>
            <pc:docMk/>
            <pc:sldMk cId="0" sldId="259"/>
            <ac:spMk id="7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0:33.589" v="325" actId="962"/>
          <ac:spMkLst>
            <pc:docMk/>
            <pc:sldMk cId="0" sldId="259"/>
            <ac:spMk id="8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4:58.202" v="2084" actId="13244"/>
          <ac:spMkLst>
            <pc:docMk/>
            <pc:sldMk cId="0" sldId="259"/>
            <ac:spMk id="9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4:30.274" v="2081" actId="13244"/>
          <ac:spMkLst>
            <pc:docMk/>
            <pc:sldMk cId="0" sldId="259"/>
            <ac:spMk id="10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5:30.392" v="2087" actId="13244"/>
          <ac:spMkLst>
            <pc:docMk/>
            <pc:sldMk cId="0" sldId="259"/>
            <ac:spMk id="12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6:31.604" v="2094" actId="13244"/>
          <ac:spMkLst>
            <pc:docMk/>
            <pc:sldMk cId="0" sldId="259"/>
            <ac:spMk id="13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6:09.197" v="2089" actId="13244"/>
          <ac:spMkLst>
            <pc:docMk/>
            <pc:sldMk cId="0" sldId="259"/>
            <ac:spMk id="15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6:13.736" v="2090" actId="13244"/>
          <ac:spMkLst>
            <pc:docMk/>
            <pc:sldMk cId="0" sldId="259"/>
            <ac:spMk id="16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6:22.979" v="2092" actId="13244"/>
          <ac:spMkLst>
            <pc:docMk/>
            <pc:sldMk cId="0" sldId="259"/>
            <ac:spMk id="17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6:28.883" v="2093" actId="13244"/>
          <ac:spMkLst>
            <pc:docMk/>
            <pc:sldMk cId="0" sldId="259"/>
            <ac:spMk id="18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6:53.223" v="2097" actId="13244"/>
          <ac:spMkLst>
            <pc:docMk/>
            <pc:sldMk cId="0" sldId="259"/>
            <ac:spMk id="19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6:57.202" v="2098" actId="13244"/>
          <ac:spMkLst>
            <pc:docMk/>
            <pc:sldMk cId="0" sldId="259"/>
            <ac:spMk id="20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7:10.904" v="2100" actId="13244"/>
          <ac:spMkLst>
            <pc:docMk/>
            <pc:sldMk cId="0" sldId="259"/>
            <ac:spMk id="21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7:14.076" v="2101" actId="13244"/>
          <ac:spMkLst>
            <pc:docMk/>
            <pc:sldMk cId="0" sldId="259"/>
            <ac:spMk id="22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7:16.758" v="2102" actId="13244"/>
          <ac:spMkLst>
            <pc:docMk/>
            <pc:sldMk cId="0" sldId="259"/>
            <ac:spMk id="23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7:46.364" v="2104" actId="13244"/>
          <ac:spMkLst>
            <pc:docMk/>
            <pc:sldMk cId="0" sldId="259"/>
            <ac:spMk id="24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7:44.807" v="2103" actId="13244"/>
          <ac:spMkLst>
            <pc:docMk/>
            <pc:sldMk cId="0" sldId="259"/>
            <ac:spMk id="25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1:18.331" v="340" actId="962"/>
          <ac:spMkLst>
            <pc:docMk/>
            <pc:sldMk cId="0" sldId="259"/>
            <ac:spMk id="27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1:18.916" v="341" actId="962"/>
          <ac:spMkLst>
            <pc:docMk/>
            <pc:sldMk cId="0" sldId="259"/>
            <ac:spMk id="28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1:19.501" v="342" actId="962"/>
          <ac:spMkLst>
            <pc:docMk/>
            <pc:sldMk cId="0" sldId="259"/>
            <ac:spMk id="30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1:20.057" v="343" actId="962"/>
          <ac:spMkLst>
            <pc:docMk/>
            <pc:sldMk cId="0" sldId="259"/>
            <ac:spMk id="31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1:20.919" v="344" actId="962"/>
          <ac:spMkLst>
            <pc:docMk/>
            <pc:sldMk cId="0" sldId="259"/>
            <ac:spMk id="33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1:21.671" v="345" actId="962"/>
          <ac:spMkLst>
            <pc:docMk/>
            <pc:sldMk cId="0" sldId="259"/>
            <ac:spMk id="34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4:00.709" v="2075" actId="13244"/>
          <ac:spMkLst>
            <pc:docMk/>
            <pc:sldMk cId="0" sldId="259"/>
            <ac:spMk id="36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11:22.946" v="347" actId="962"/>
          <ac:spMkLst>
            <pc:docMk/>
            <pc:sldMk cId="0" sldId="259"/>
            <ac:spMk id="37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4:21.508" v="2080" actId="13244"/>
          <ac:spMkLst>
            <pc:docMk/>
            <pc:sldMk cId="0" sldId="259"/>
            <ac:spMk id="39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4:41.607" v="2082" actId="13244"/>
          <ac:spMkLst>
            <pc:docMk/>
            <pc:sldMk cId="0" sldId="259"/>
            <ac:spMk id="40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5:26.845" v="2086" actId="13244"/>
          <ac:spMkLst>
            <pc:docMk/>
            <pc:sldMk cId="0" sldId="259"/>
            <ac:spMk id="41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5:50.719" v="2088" actId="13244"/>
          <ac:spMkLst>
            <pc:docMk/>
            <pc:sldMk cId="0" sldId="259"/>
            <ac:spMk id="42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6:48.590" v="2096" actId="13244"/>
          <ac:spMkLst>
            <pc:docMk/>
            <pc:sldMk cId="0" sldId="259"/>
            <ac:spMk id="43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7:03.046" v="2099" actId="13244"/>
          <ac:spMkLst>
            <pc:docMk/>
            <pc:sldMk cId="0" sldId="259"/>
            <ac:spMk id="44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7:56.464" v="2106" actId="13244"/>
          <ac:spMkLst>
            <pc:docMk/>
            <pc:sldMk cId="0" sldId="259"/>
            <ac:spMk id="45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7:59.489" v="2107" actId="13244"/>
          <ac:spMkLst>
            <pc:docMk/>
            <pc:sldMk cId="0" sldId="259"/>
            <ac:spMk id="46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8:06.563" v="2108" actId="13244"/>
          <ac:spMkLst>
            <pc:docMk/>
            <pc:sldMk cId="0" sldId="259"/>
            <ac:spMk id="47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8:36.905" v="2113" actId="13244"/>
          <ac:spMkLst>
            <pc:docMk/>
            <pc:sldMk cId="0" sldId="259"/>
            <ac:spMk id="48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8:21.183" v="2111" actId="13244"/>
          <ac:spMkLst>
            <pc:docMk/>
            <pc:sldMk cId="0" sldId="259"/>
            <ac:spMk id="49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8:30.260" v="2112" actId="13244"/>
          <ac:spMkLst>
            <pc:docMk/>
            <pc:sldMk cId="0" sldId="259"/>
            <ac:spMk id="50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8:39.842" v="2114" actId="13244"/>
          <ac:spMkLst>
            <pc:docMk/>
            <pc:sldMk cId="0" sldId="259"/>
            <ac:spMk id="51" creationId="{00000000-0000-0000-0000-000000000000}"/>
          </ac:spMkLst>
        </pc:spChg>
      </pc:sldChg>
      <pc:sldChg chg="modSp mod">
        <pc:chgData name="Hill-Moses, Arielle" userId="8d285ce5-42a8-4a53-8eb5-7a1e9c227fe6" providerId="ADAL" clId="{4594C35E-9E99-4A7B-A168-366AB592118F}" dt="2025-03-06T19:29:28.523" v="2122" actId="13244"/>
        <pc:sldMkLst>
          <pc:docMk/>
          <pc:sldMk cId="0" sldId="260"/>
        </pc:sldMkLst>
        <pc:spChg chg="mod">
          <ac:chgData name="Hill-Moses, Arielle" userId="8d285ce5-42a8-4a53-8eb5-7a1e9c227fe6" providerId="ADAL" clId="{4594C35E-9E99-4A7B-A168-366AB592118F}" dt="2025-03-06T19:19:47.187" v="2012" actId="962"/>
          <ac:spMkLst>
            <pc:docMk/>
            <pc:sldMk cId="0" sldId="260"/>
            <ac:spMk id="2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9:17.458" v="2119" actId="13244"/>
          <ac:spMkLst>
            <pc:docMk/>
            <pc:sldMk cId="0" sldId="260"/>
            <ac:spMk id="5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9:01.640" v="2116" actId="13244"/>
          <ac:spMkLst>
            <pc:docMk/>
            <pc:sldMk cId="0" sldId="260"/>
            <ac:spMk id="6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9:03.777" v="2117" actId="13244"/>
          <ac:spMkLst>
            <pc:docMk/>
            <pc:sldMk cId="0" sldId="260"/>
            <ac:spMk id="8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02.384" v="2014" actId="962"/>
          <ac:spMkLst>
            <pc:docMk/>
            <pc:sldMk cId="0" sldId="260"/>
            <ac:spMk id="9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03.006" v="2015" actId="962"/>
          <ac:spMkLst>
            <pc:docMk/>
            <pc:sldMk cId="0" sldId="260"/>
            <ac:spMk id="10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03.509" v="2016" actId="962"/>
          <ac:spMkLst>
            <pc:docMk/>
            <pc:sldMk cId="0" sldId="260"/>
            <ac:spMk id="11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04.633" v="2017" actId="962"/>
          <ac:spMkLst>
            <pc:docMk/>
            <pc:sldMk cId="0" sldId="260"/>
            <ac:spMk id="12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9:12.084" v="2118" actId="13244"/>
          <ac:spMkLst>
            <pc:docMk/>
            <pc:sldMk cId="0" sldId="260"/>
            <ac:spMk id="13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9:20.820" v="2120" actId="13244"/>
          <ac:spMkLst>
            <pc:docMk/>
            <pc:sldMk cId="0" sldId="260"/>
            <ac:spMk id="14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9:24.978" v="2121" actId="13244"/>
          <ac:spMkLst>
            <pc:docMk/>
            <pc:sldMk cId="0" sldId="260"/>
            <ac:spMk id="15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9:28.523" v="2122" actId="13244"/>
          <ac:spMkLst>
            <pc:docMk/>
            <pc:sldMk cId="0" sldId="260"/>
            <ac:spMk id="16" creationId="{00000000-0000-0000-0000-000000000000}"/>
          </ac:spMkLst>
        </pc:spChg>
      </pc:sldChg>
      <pc:sldChg chg="modSp mod">
        <pc:chgData name="Hill-Moses, Arielle" userId="8d285ce5-42a8-4a53-8eb5-7a1e9c227fe6" providerId="ADAL" clId="{4594C35E-9E99-4A7B-A168-366AB592118F}" dt="2025-03-06T19:30:10.444" v="2129" actId="13244"/>
        <pc:sldMkLst>
          <pc:docMk/>
          <pc:sldMk cId="0" sldId="261"/>
        </pc:sldMkLst>
        <pc:spChg chg="mod">
          <ac:chgData name="Hill-Moses, Arielle" userId="8d285ce5-42a8-4a53-8eb5-7a1e9c227fe6" providerId="ADAL" clId="{4594C35E-9E99-4A7B-A168-366AB592118F}" dt="2025-03-06T19:20:06.172" v="2018" actId="962"/>
          <ac:spMkLst>
            <pc:docMk/>
            <pc:sldMk cId="0" sldId="261"/>
            <ac:spMk id="2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07.341" v="2019" actId="962"/>
          <ac:spMkLst>
            <pc:docMk/>
            <pc:sldMk cId="0" sldId="261"/>
            <ac:spMk id="3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08.084" v="2020" actId="962"/>
          <ac:spMkLst>
            <pc:docMk/>
            <pc:sldMk cId="0" sldId="261"/>
            <ac:spMk id="4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08.800" v="2021" actId="962"/>
          <ac:spMkLst>
            <pc:docMk/>
            <pc:sldMk cId="0" sldId="261"/>
            <ac:spMk id="5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09.525" v="2022" actId="962"/>
          <ac:spMkLst>
            <pc:docMk/>
            <pc:sldMk cId="0" sldId="261"/>
            <ac:spMk id="6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10.761" v="2023" actId="962"/>
          <ac:spMkLst>
            <pc:docMk/>
            <pc:sldMk cId="0" sldId="261"/>
            <ac:spMk id="8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37.710" v="2025" actId="962"/>
          <ac:spMkLst>
            <pc:docMk/>
            <pc:sldMk cId="0" sldId="261"/>
            <ac:spMk id="9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55.691" v="2027" actId="962"/>
          <ac:spMkLst>
            <pc:docMk/>
            <pc:sldMk cId="0" sldId="261"/>
            <ac:spMk id="10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0:57.399" v="2028" actId="962"/>
          <ac:spMkLst>
            <pc:docMk/>
            <pc:sldMk cId="0" sldId="261"/>
            <ac:spMk id="11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30:10.444" v="2129" actId="13244"/>
          <ac:spMkLst>
            <pc:docMk/>
            <pc:sldMk cId="0" sldId="261"/>
            <ac:spMk id="12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9:42.768" v="2123" actId="13244"/>
          <ac:spMkLst>
            <pc:docMk/>
            <pc:sldMk cId="0" sldId="261"/>
            <ac:spMk id="13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9:44.475" v="2124" actId="13244"/>
          <ac:spMkLst>
            <pc:docMk/>
            <pc:sldMk cId="0" sldId="261"/>
            <ac:spMk id="14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9:46.041" v="2125" actId="13244"/>
          <ac:spMkLst>
            <pc:docMk/>
            <pc:sldMk cId="0" sldId="261"/>
            <ac:spMk id="15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9:52.472" v="2126" actId="13244"/>
          <ac:spMkLst>
            <pc:docMk/>
            <pc:sldMk cId="0" sldId="261"/>
            <ac:spMk id="16" creationId="{00000000-0000-0000-0000-000000000000}"/>
          </ac:spMkLst>
        </pc:spChg>
        <pc:spChg chg="mod ord">
          <ac:chgData name="Hill-Moses, Arielle" userId="8d285ce5-42a8-4a53-8eb5-7a1e9c227fe6" providerId="ADAL" clId="{4594C35E-9E99-4A7B-A168-366AB592118F}" dt="2025-03-06T19:29:54.510" v="2127" actId="13244"/>
          <ac:spMkLst>
            <pc:docMk/>
            <pc:sldMk cId="0" sldId="261"/>
            <ac:spMk id="17" creationId="{00000000-0000-0000-0000-000000000000}"/>
          </ac:spMkLst>
        </pc:spChg>
        <pc:spChg chg="ord">
          <ac:chgData name="Hill-Moses, Arielle" userId="8d285ce5-42a8-4a53-8eb5-7a1e9c227fe6" providerId="ADAL" clId="{4594C35E-9E99-4A7B-A168-366AB592118F}" dt="2025-03-06T19:29:59.685" v="2128" actId="13244"/>
          <ac:spMkLst>
            <pc:docMk/>
            <pc:sldMk cId="0" sldId="261"/>
            <ac:spMk id="18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1:01.345" v="2033" actId="962"/>
          <ac:spMkLst>
            <pc:docMk/>
            <pc:sldMk cId="0" sldId="261"/>
            <ac:spMk id="19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1:02.522" v="2034" actId="962"/>
          <ac:spMkLst>
            <pc:docMk/>
            <pc:sldMk cId="0" sldId="261"/>
            <ac:spMk id="20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1:03.799" v="2035" actId="962"/>
          <ac:spMkLst>
            <pc:docMk/>
            <pc:sldMk cId="0" sldId="261"/>
            <ac:spMk id="21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1:04.428" v="2036" actId="962"/>
          <ac:spMkLst>
            <pc:docMk/>
            <pc:sldMk cId="0" sldId="261"/>
            <ac:spMk id="22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1:05.018" v="2037" actId="962"/>
          <ac:spMkLst>
            <pc:docMk/>
            <pc:sldMk cId="0" sldId="261"/>
            <ac:spMk id="24" creationId="{1DA94332-D26D-C709-4523-95F242373403}"/>
          </ac:spMkLst>
        </pc:spChg>
      </pc:sldChg>
      <pc:sldChg chg="modSp mod">
        <pc:chgData name="Hill-Moses, Arielle" userId="8d285ce5-42a8-4a53-8eb5-7a1e9c227fe6" providerId="ADAL" clId="{4594C35E-9E99-4A7B-A168-366AB592118F}" dt="2025-03-06T19:28:48.093" v="2115" actId="962"/>
        <pc:sldMkLst>
          <pc:docMk/>
          <pc:sldMk cId="0" sldId="262"/>
        </pc:sldMkLst>
        <pc:spChg chg="mod">
          <ac:chgData name="Hill-Moses, Arielle" userId="8d285ce5-42a8-4a53-8eb5-7a1e9c227fe6" providerId="ADAL" clId="{4594C35E-9E99-4A7B-A168-366AB592118F}" dt="2025-03-06T19:21:06.582" v="2038" actId="962"/>
          <ac:spMkLst>
            <pc:docMk/>
            <pc:sldMk cId="0" sldId="262"/>
            <ac:spMk id="2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1:07.454" v="2039" actId="962"/>
          <ac:spMkLst>
            <pc:docMk/>
            <pc:sldMk cId="0" sldId="262"/>
            <ac:spMk id="3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1:27.983" v="2041" actId="962"/>
          <ac:spMkLst>
            <pc:docMk/>
            <pc:sldMk cId="0" sldId="262"/>
            <ac:spMk id="4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28:48.093" v="2115" actId="962"/>
          <ac:spMkLst>
            <pc:docMk/>
            <pc:sldMk cId="0" sldId="262"/>
            <ac:spMk id="5" creationId="{00000000-0000-0000-0000-000000000000}"/>
          </ac:spMkLst>
        </pc:spChg>
        <pc:spChg chg="mod">
          <ac:chgData name="Hill-Moses, Arielle" userId="8d285ce5-42a8-4a53-8eb5-7a1e9c227fe6" providerId="ADAL" clId="{4594C35E-9E99-4A7B-A168-366AB592118F}" dt="2025-03-06T19:09:05.359" v="66" actId="33553"/>
          <ac:spMkLst>
            <pc:docMk/>
            <pc:sldMk cId="0" sldId="262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s.uconn.edu/sfaearlyalertform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s.uconn.edu/sfasubfor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.uconn.edu/sfaminorform" TargetMode="External"/><Relationship Id="rId5" Type="http://schemas.openxmlformats.org/officeDocument/2006/relationships/hyperlink" Target="https://s.uconn.edu/sfaexcesscreditform" TargetMode="External"/><Relationship Id="rId10" Type="http://schemas.openxmlformats.org/officeDocument/2006/relationships/image" Target="../media/image13.svg"/><Relationship Id="rId4" Type="http://schemas.openxmlformats.org/officeDocument/2006/relationships/image" Target="../media/image11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Decorative background to make presentation look like it was written on a chalkboard. This theme carries throughout.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 rot="-234792">
            <a:off x="2668221" y="3833406"/>
            <a:ext cx="12951557" cy="262018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74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60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re Sugar"/>
                <a:ea typeface="More Sugar"/>
                <a:cs typeface="More Sugar"/>
                <a:sym typeface="More Sugar"/>
              </a:rPr>
              <a:t>ADVISING UPDATES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766588A8-5371-97F1-9EDB-87F0E01951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Introducing new professional staff advisor Emily Cole</a:t>
            </a:r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28700" y="666750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7315200" y="0"/>
                </a:moveTo>
                <a:lnTo>
                  <a:pt x="0" y="0"/>
                </a:lnTo>
                <a:lnTo>
                  <a:pt x="0" y="1463040"/>
                </a:lnTo>
                <a:lnTo>
                  <a:pt x="7315200" y="14630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215517" y="752475"/>
            <a:ext cx="7315200" cy="1463040"/>
          </a:xfrm>
          <a:custGeom>
            <a:avLst/>
            <a:gdLst/>
            <a:ahLst/>
            <a:cxnLst/>
            <a:rect l="l" t="t" r="r" b="b"/>
            <a:pathLst>
              <a:path w="7315200" h="1463040">
                <a:moveTo>
                  <a:pt x="7315200" y="0"/>
                </a:moveTo>
                <a:lnTo>
                  <a:pt x="0" y="0"/>
                </a:lnTo>
                <a:lnTo>
                  <a:pt x="0" y="1463040"/>
                </a:lnTo>
                <a:lnTo>
                  <a:pt x="7315200" y="1463040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6842" y="3693660"/>
            <a:ext cx="8138733" cy="6268364"/>
            <a:chOff x="0" y="0"/>
            <a:chExt cx="1055325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55325" cy="812800"/>
            </a:xfrm>
            <a:custGeom>
              <a:avLst/>
              <a:gdLst/>
              <a:ahLst/>
              <a:cxnLst/>
              <a:rect l="l" t="t" r="r" b="b"/>
              <a:pathLst>
                <a:path w="1055325" h="812800">
                  <a:moveTo>
                    <a:pt x="527663" y="0"/>
                  </a:moveTo>
                  <a:lnTo>
                    <a:pt x="605560" y="87561"/>
                  </a:lnTo>
                  <a:lnTo>
                    <a:pt x="719094" y="27679"/>
                  </a:lnTo>
                  <a:lnTo>
                    <a:pt x="750838" y="131093"/>
                  </a:lnTo>
                  <a:lnTo>
                    <a:pt x="884669" y="106978"/>
                  </a:lnTo>
                  <a:lnTo>
                    <a:pt x="865973" y="212279"/>
                  </a:lnTo>
                  <a:lnTo>
                    <a:pt x="1002030" y="227186"/>
                  </a:lnTo>
                  <a:lnTo>
                    <a:pt x="935417" y="320152"/>
                  </a:lnTo>
                  <a:lnTo>
                    <a:pt x="1055325" y="372069"/>
                  </a:lnTo>
                  <a:lnTo>
                    <a:pt x="949793" y="440145"/>
                  </a:lnTo>
                  <a:lnTo>
                    <a:pt x="1037357" y="522061"/>
                  </a:lnTo>
                  <a:lnTo>
                    <a:pt x="907156" y="556053"/>
                  </a:lnTo>
                  <a:lnTo>
                    <a:pt x="950551" y="656904"/>
                  </a:lnTo>
                  <a:lnTo>
                    <a:pt x="813268" y="652219"/>
                  </a:lnTo>
                  <a:lnTo>
                    <a:pt x="806631" y="758384"/>
                  </a:lnTo>
                  <a:lnTo>
                    <a:pt x="680807" y="715658"/>
                  </a:lnTo>
                  <a:lnTo>
                    <a:pt x="625036" y="812800"/>
                  </a:lnTo>
                  <a:lnTo>
                    <a:pt x="527663" y="737801"/>
                  </a:lnTo>
                  <a:lnTo>
                    <a:pt x="430289" y="812800"/>
                  </a:lnTo>
                  <a:lnTo>
                    <a:pt x="374518" y="715658"/>
                  </a:lnTo>
                  <a:lnTo>
                    <a:pt x="248694" y="758384"/>
                  </a:lnTo>
                  <a:lnTo>
                    <a:pt x="242057" y="652219"/>
                  </a:lnTo>
                  <a:lnTo>
                    <a:pt x="104775" y="656904"/>
                  </a:lnTo>
                  <a:lnTo>
                    <a:pt x="148168" y="556053"/>
                  </a:lnTo>
                  <a:lnTo>
                    <a:pt x="17969" y="522061"/>
                  </a:lnTo>
                  <a:lnTo>
                    <a:pt x="105533" y="440145"/>
                  </a:lnTo>
                  <a:lnTo>
                    <a:pt x="0" y="372069"/>
                  </a:lnTo>
                  <a:lnTo>
                    <a:pt x="119908" y="320152"/>
                  </a:lnTo>
                  <a:lnTo>
                    <a:pt x="53295" y="227186"/>
                  </a:lnTo>
                  <a:lnTo>
                    <a:pt x="189352" y="212279"/>
                  </a:lnTo>
                  <a:lnTo>
                    <a:pt x="170656" y="106978"/>
                  </a:lnTo>
                  <a:lnTo>
                    <a:pt x="304488" y="131093"/>
                  </a:lnTo>
                  <a:lnTo>
                    <a:pt x="336232" y="27679"/>
                  </a:lnTo>
                  <a:lnTo>
                    <a:pt x="449765" y="87561"/>
                  </a:lnTo>
                  <a:lnTo>
                    <a:pt x="527663" y="0"/>
                  </a:lnTo>
                  <a:close/>
                </a:path>
              </a:pathLst>
            </a:custGeom>
            <a:solidFill>
              <a:srgbClr val="FFF19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81384" y="149225"/>
              <a:ext cx="692557" cy="523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05"/>
                </a:lnSpc>
              </a:pPr>
              <a:endParaRPr/>
            </a:p>
            <a:p>
              <a:pPr algn="ctr">
                <a:lnSpc>
                  <a:spcPts val="3055"/>
                </a:lnSpc>
              </a:pPr>
              <a:r>
                <a:rPr lang="en-US" sz="2777">
                  <a:solidFill>
                    <a:srgbClr val="000000"/>
                  </a:solidFill>
                  <a:latin typeface="Bobby Jones Soft"/>
                  <a:ea typeface="Bobby Jones Soft"/>
                  <a:cs typeface="Bobby Jones Soft"/>
                  <a:sym typeface="Bobby Jones Soft"/>
                </a:rPr>
                <a:t>As always, students will continue to meet with their faculty advisors at least once a semester for course selection and advising  before the class enrollment period begins. faculty advisors need to lift advising holds after this meeting.</a:t>
              </a:r>
            </a:p>
          </p:txBody>
        </p:sp>
      </p:grp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21544" y="8583453"/>
            <a:ext cx="2289328" cy="457866"/>
          </a:xfrm>
          <a:custGeom>
            <a:avLst/>
            <a:gdLst/>
            <a:ahLst/>
            <a:cxnLst/>
            <a:rect l="l" t="t" r="r" b="b"/>
            <a:pathLst>
              <a:path w="2289328" h="457866">
                <a:moveTo>
                  <a:pt x="0" y="0"/>
                </a:moveTo>
                <a:lnTo>
                  <a:pt x="2289328" y="0"/>
                </a:lnTo>
                <a:lnTo>
                  <a:pt x="2289328" y="457866"/>
                </a:lnTo>
                <a:lnTo>
                  <a:pt x="0" y="4578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92734" y="4828007"/>
            <a:ext cx="2289328" cy="457866"/>
          </a:xfrm>
          <a:custGeom>
            <a:avLst/>
            <a:gdLst/>
            <a:ahLst/>
            <a:cxnLst/>
            <a:rect l="l" t="t" r="r" b="b"/>
            <a:pathLst>
              <a:path w="2289328" h="457866">
                <a:moveTo>
                  <a:pt x="0" y="0"/>
                </a:moveTo>
                <a:lnTo>
                  <a:pt x="2289328" y="0"/>
                </a:lnTo>
                <a:lnTo>
                  <a:pt x="2289328" y="457866"/>
                </a:lnTo>
                <a:lnTo>
                  <a:pt x="0" y="4578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776087" y="916811"/>
            <a:ext cx="13407009" cy="1020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12"/>
              </a:lnSpc>
            </a:pPr>
            <a:r>
              <a:rPr lang="en-US" sz="7101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EMILY COLE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76087" y="2396490"/>
            <a:ext cx="12597829" cy="533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5"/>
              </a:lnSpc>
            </a:pPr>
            <a:r>
              <a:rPr lang="en-US" sz="374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PROFESSIONAL STAFF ADVISOR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76087" y="2967883"/>
            <a:ext cx="12727975" cy="691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08"/>
              </a:lnSpc>
            </a:pPr>
            <a:r>
              <a:rPr lang="en-US" sz="3359" spc="-1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will predominantly be working with first- and second-year students and can assist with: </a:t>
            </a:r>
          </a:p>
          <a:p>
            <a:pPr marL="725239" lvl="1" indent="-362620" algn="l">
              <a:lnSpc>
                <a:spcPts val="5508"/>
              </a:lnSpc>
              <a:buFont typeface="Arial"/>
              <a:buChar char="•"/>
            </a:pPr>
            <a:r>
              <a:rPr lang="en-US" sz="3359" spc="-1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general education requirements</a:t>
            </a:r>
          </a:p>
          <a:p>
            <a:pPr marL="725239" lvl="1" indent="-362620" algn="l">
              <a:lnSpc>
                <a:spcPts val="5508"/>
              </a:lnSpc>
              <a:buFont typeface="Arial"/>
              <a:buChar char="•"/>
            </a:pPr>
            <a:r>
              <a:rPr lang="en-US" sz="3359" spc="-1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course registration</a:t>
            </a:r>
          </a:p>
          <a:p>
            <a:pPr marL="725239" lvl="1" indent="-362620" algn="l">
              <a:lnSpc>
                <a:spcPts val="5508"/>
              </a:lnSpc>
              <a:buFont typeface="Arial"/>
              <a:buChar char="•"/>
            </a:pPr>
            <a:r>
              <a:rPr lang="en-US" sz="3359" spc="-1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degree progress</a:t>
            </a:r>
          </a:p>
          <a:p>
            <a:pPr marL="725239" lvl="1" indent="-362620" algn="l">
              <a:lnSpc>
                <a:spcPts val="5508"/>
              </a:lnSpc>
              <a:buFont typeface="Arial"/>
              <a:buChar char="•"/>
            </a:pPr>
            <a:r>
              <a:rPr lang="en-US" sz="3359" spc="-1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academic supports</a:t>
            </a:r>
          </a:p>
          <a:p>
            <a:pPr marL="725239" lvl="1" indent="-362620" algn="l">
              <a:lnSpc>
                <a:spcPts val="5508"/>
              </a:lnSpc>
              <a:buFont typeface="Arial"/>
              <a:buChar char="•"/>
            </a:pPr>
            <a:r>
              <a:rPr lang="en-US" sz="3359" spc="-1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resources at UConn</a:t>
            </a:r>
          </a:p>
          <a:p>
            <a:pPr marL="725239" lvl="1" indent="-362620" algn="l">
              <a:lnSpc>
                <a:spcPts val="5508"/>
              </a:lnSpc>
              <a:buFont typeface="Arial"/>
              <a:buChar char="•"/>
            </a:pPr>
            <a:r>
              <a:rPr lang="en-US" sz="3359" spc="-10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and more!</a:t>
            </a:r>
          </a:p>
          <a:p>
            <a:pPr algn="l">
              <a:lnSpc>
                <a:spcPts val="5508"/>
              </a:lnSpc>
            </a:pPr>
            <a:endParaRPr lang="en-US" sz="3359" spc="-100">
              <a:solidFill>
                <a:srgbClr val="FFFFFF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  <a:p>
            <a:pPr algn="l">
              <a:lnSpc>
                <a:spcPts val="5508"/>
              </a:lnSpc>
            </a:pPr>
            <a:endParaRPr lang="en-US" sz="3359" spc="-100">
              <a:solidFill>
                <a:srgbClr val="FFFFFF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377290" y="577232"/>
            <a:ext cx="9211905" cy="2780320"/>
          </a:xfrm>
          <a:custGeom>
            <a:avLst/>
            <a:gdLst/>
            <a:ahLst/>
            <a:cxnLst/>
            <a:rect l="l" t="t" r="r" b="b"/>
            <a:pathLst>
              <a:path w="9211905" h="2780320">
                <a:moveTo>
                  <a:pt x="0" y="2780320"/>
                </a:moveTo>
                <a:lnTo>
                  <a:pt x="9211905" y="2780320"/>
                </a:lnTo>
                <a:lnTo>
                  <a:pt x="9211905" y="0"/>
                </a:lnTo>
                <a:lnTo>
                  <a:pt x="0" y="0"/>
                </a:lnTo>
                <a:lnTo>
                  <a:pt x="0" y="278032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727874" y="1028700"/>
            <a:ext cx="9211905" cy="2780320"/>
          </a:xfrm>
          <a:custGeom>
            <a:avLst/>
            <a:gdLst/>
            <a:ahLst/>
            <a:cxnLst/>
            <a:rect l="l" t="t" r="r" b="b"/>
            <a:pathLst>
              <a:path w="9211905" h="2780320">
                <a:moveTo>
                  <a:pt x="9211905" y="0"/>
                </a:moveTo>
                <a:lnTo>
                  <a:pt x="0" y="0"/>
                </a:lnTo>
                <a:lnTo>
                  <a:pt x="0" y="2780320"/>
                </a:lnTo>
                <a:lnTo>
                  <a:pt x="9211905" y="2780320"/>
                </a:lnTo>
                <a:lnTo>
                  <a:pt x="921190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>
            <a:spLocks noGrp="1"/>
          </p:cNvSpPr>
          <p:nvPr>
            <p:ph type="title" idx="4294967295"/>
          </p:nvPr>
        </p:nvSpPr>
        <p:spPr>
          <a:xfrm>
            <a:off x="2727874" y="1260895"/>
            <a:ext cx="8297622" cy="20966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1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3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re Sugar"/>
                <a:ea typeface="More Sugar"/>
                <a:cs typeface="More Sugar"/>
                <a:sym typeface="More Sugar"/>
              </a:rPr>
              <a:t>APPOINTMENT SCHEDULING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47536" y="4221661"/>
            <a:ext cx="6731107" cy="81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4"/>
              </a:lnSpc>
            </a:pPr>
            <a:r>
              <a:rPr lang="en-US" sz="28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AMANDA WILDE</a:t>
            </a:r>
          </a:p>
          <a:p>
            <a:pPr algn="ctr">
              <a:lnSpc>
                <a:spcPts val="3154"/>
              </a:lnSpc>
              <a:spcBef>
                <a:spcPct val="0"/>
              </a:spcBef>
            </a:pPr>
            <a:r>
              <a:rPr lang="en-US" sz="28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DIRECTOR OF ADVISING</a:t>
            </a:r>
          </a:p>
        </p:txBody>
      </p:sp>
      <p:sp>
        <p:nvSpPr>
          <p:cNvPr id="5" name="Freeform 5" descr="QR code leading to s.uconn.edu/meetwithamanda"/>
          <p:cNvSpPr/>
          <p:nvPr/>
        </p:nvSpPr>
        <p:spPr>
          <a:xfrm>
            <a:off x="2951839" y="5219916"/>
            <a:ext cx="3322501" cy="3322501"/>
          </a:xfrm>
          <a:custGeom>
            <a:avLst/>
            <a:gdLst/>
            <a:ahLst/>
            <a:cxnLst/>
            <a:rect l="l" t="t" r="r" b="b"/>
            <a:pathLst>
              <a:path w="3322501" h="3322501">
                <a:moveTo>
                  <a:pt x="0" y="0"/>
                </a:moveTo>
                <a:lnTo>
                  <a:pt x="3322501" y="0"/>
                </a:lnTo>
                <a:lnTo>
                  <a:pt x="3322501" y="3322501"/>
                </a:lnTo>
                <a:lnTo>
                  <a:pt x="0" y="33225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247536" y="9016110"/>
            <a:ext cx="6731107" cy="4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4"/>
              </a:lnSpc>
              <a:spcBef>
                <a:spcPct val="0"/>
              </a:spcBef>
            </a:pPr>
            <a:r>
              <a:rPr lang="en-US" sz="28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S.UCONN.EDU/MEETWITHAMANDA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528193" y="4221661"/>
            <a:ext cx="6731107" cy="810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4"/>
              </a:lnSpc>
            </a:pPr>
            <a:r>
              <a:rPr lang="en-US" sz="28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EMILY COLE</a:t>
            </a:r>
          </a:p>
          <a:p>
            <a:pPr algn="ctr">
              <a:lnSpc>
                <a:spcPts val="3154"/>
              </a:lnSpc>
              <a:spcBef>
                <a:spcPct val="0"/>
              </a:spcBef>
            </a:pPr>
            <a:r>
              <a:rPr lang="en-US" sz="28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ACADEMIC ADVISOR</a:t>
            </a:r>
          </a:p>
        </p:txBody>
      </p:sp>
      <p:sp>
        <p:nvSpPr>
          <p:cNvPr id="6" name="Freeform 6" descr="QR code leading to s.uconn.edu/meetwithemily"/>
          <p:cNvSpPr/>
          <p:nvPr/>
        </p:nvSpPr>
        <p:spPr>
          <a:xfrm>
            <a:off x="12232496" y="5219916"/>
            <a:ext cx="3322501" cy="3322501"/>
          </a:xfrm>
          <a:custGeom>
            <a:avLst/>
            <a:gdLst/>
            <a:ahLst/>
            <a:cxnLst/>
            <a:rect l="l" t="t" r="r" b="b"/>
            <a:pathLst>
              <a:path w="3322501" h="3322501">
                <a:moveTo>
                  <a:pt x="0" y="0"/>
                </a:moveTo>
                <a:lnTo>
                  <a:pt x="3322501" y="0"/>
                </a:lnTo>
                <a:lnTo>
                  <a:pt x="3322501" y="3322501"/>
                </a:lnTo>
                <a:lnTo>
                  <a:pt x="0" y="33225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0528193" y="9016110"/>
            <a:ext cx="6731107" cy="413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4"/>
              </a:lnSpc>
              <a:spcBef>
                <a:spcPct val="0"/>
              </a:spcBef>
            </a:pPr>
            <a:r>
              <a:rPr lang="en-US" sz="2867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S.UCONN.EDU/MEETWITHEMILY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33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58290" y="159840"/>
            <a:ext cx="9639837" cy="2260980"/>
          </a:xfrm>
          <a:custGeom>
            <a:avLst/>
            <a:gdLst/>
            <a:ahLst/>
            <a:cxnLst/>
            <a:rect l="l" t="t" r="r" b="b"/>
            <a:pathLst>
              <a:path w="9639837" h="2260980">
                <a:moveTo>
                  <a:pt x="9639837" y="0"/>
                </a:moveTo>
                <a:lnTo>
                  <a:pt x="0" y="0"/>
                </a:lnTo>
                <a:lnTo>
                  <a:pt x="0" y="2260980"/>
                </a:lnTo>
                <a:lnTo>
                  <a:pt x="9639837" y="2260980"/>
                </a:lnTo>
                <a:lnTo>
                  <a:pt x="963983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265075" y="190187"/>
            <a:ext cx="9639837" cy="2260980"/>
          </a:xfrm>
          <a:custGeom>
            <a:avLst/>
            <a:gdLst/>
            <a:ahLst/>
            <a:cxnLst/>
            <a:rect l="l" t="t" r="r" b="b"/>
            <a:pathLst>
              <a:path w="9639837" h="2260980">
                <a:moveTo>
                  <a:pt x="9639837" y="0"/>
                </a:moveTo>
                <a:lnTo>
                  <a:pt x="0" y="0"/>
                </a:lnTo>
                <a:lnTo>
                  <a:pt x="0" y="2260980"/>
                </a:lnTo>
                <a:lnTo>
                  <a:pt x="9639837" y="2260980"/>
                </a:lnTo>
                <a:lnTo>
                  <a:pt x="963983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TextBox 40"/>
          <p:cNvSpPr txBox="1">
            <a:spLocks noGrp="1"/>
          </p:cNvSpPr>
          <p:nvPr>
            <p:ph type="title" idx="4294967295"/>
          </p:nvPr>
        </p:nvSpPr>
        <p:spPr>
          <a:xfrm>
            <a:off x="1905250" y="628684"/>
            <a:ext cx="14588159" cy="13994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7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re Sugar"/>
                <a:ea typeface="More Sugar"/>
                <a:cs typeface="More Sugar"/>
                <a:sym typeface="More Sugar"/>
              </a:rPr>
              <a:t>FORM SIMPLIFICATION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09819" y="2567921"/>
            <a:ext cx="3149908" cy="191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EXCESS CREDIT REQUEST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657871" y="2931238"/>
            <a:ext cx="4481092" cy="12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 ADD AN </a:t>
            </a:r>
          </a:p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SFA MINOR</a:t>
            </a:r>
          </a:p>
        </p:txBody>
      </p:sp>
      <p:sp>
        <p:nvSpPr>
          <p:cNvPr id="9" name="Freeform 9" descr="arrow pointing from &quot;Excess Credit Request&quot; to &quot;Student Submits Form&quot; - this is the first step in the &quot;Excess Credit Request&quot; process flow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3697403">
            <a:off x="1665679" y="4617215"/>
            <a:ext cx="1038188" cy="466241"/>
          </a:xfrm>
          <a:custGeom>
            <a:avLst/>
            <a:gdLst/>
            <a:ahLst/>
            <a:cxnLst/>
            <a:rect l="l" t="t" r="r" b="b"/>
            <a:pathLst>
              <a:path w="1038188" h="466241">
                <a:moveTo>
                  <a:pt x="0" y="0"/>
                </a:moveTo>
                <a:lnTo>
                  <a:pt x="1038188" y="0"/>
                </a:lnTo>
                <a:lnTo>
                  <a:pt x="1038188" y="466241"/>
                </a:lnTo>
                <a:lnTo>
                  <a:pt x="0" y="4662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2161" y="5417850"/>
            <a:ext cx="6407421" cy="1036837"/>
          </a:xfrm>
          <a:custGeom>
            <a:avLst/>
            <a:gdLst/>
            <a:ahLst/>
            <a:cxnLst/>
            <a:rect l="l" t="t" r="r" b="b"/>
            <a:pathLst>
              <a:path w="6407421" h="1036837">
                <a:moveTo>
                  <a:pt x="0" y="0"/>
                </a:moveTo>
                <a:lnTo>
                  <a:pt x="6407420" y="0"/>
                </a:lnTo>
                <a:lnTo>
                  <a:pt x="6407420" y="1036838"/>
                </a:lnTo>
                <a:lnTo>
                  <a:pt x="0" y="10368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 descr="Arrow pointing from &quot;Add an SFA Minor&quot; to &quot;Student Submits Form&quot; - this is the first step in the &quot;Add an SFA Minor&quot; process flow"/>
          <p:cNvSpPr/>
          <p:nvPr/>
        </p:nvSpPr>
        <p:spPr>
          <a:xfrm rot="6833549">
            <a:off x="5205991" y="4615700"/>
            <a:ext cx="1038188" cy="466241"/>
          </a:xfrm>
          <a:custGeom>
            <a:avLst/>
            <a:gdLst/>
            <a:ahLst/>
            <a:cxnLst/>
            <a:rect l="l" t="t" r="r" b="b"/>
            <a:pathLst>
              <a:path w="1038188" h="466241">
                <a:moveTo>
                  <a:pt x="0" y="0"/>
                </a:moveTo>
                <a:lnTo>
                  <a:pt x="1038188" y="0"/>
                </a:lnTo>
                <a:lnTo>
                  <a:pt x="1038188" y="466241"/>
                </a:lnTo>
                <a:lnTo>
                  <a:pt x="0" y="4662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021172" y="5756234"/>
            <a:ext cx="5555521" cy="449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9"/>
              </a:lnSpc>
              <a:spcBef>
                <a:spcPct val="0"/>
              </a:spcBef>
            </a:pPr>
            <a:r>
              <a:rPr lang="en-US" sz="3126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STUDENT SUBMITS FORM</a:t>
            </a:r>
          </a:p>
        </p:txBody>
      </p:sp>
      <p:sp>
        <p:nvSpPr>
          <p:cNvPr id="42" name="Freeform 42" descr="Arrow pointing from &quot;Student Submits Form&quot; to &quot;Faculty Advisor or Minor Coordinator Approves&quot; - this is the second step of the process flow for both &quot;Excess Credit Request&quot; and &quot;Add and SFA Minor&quot;"/>
          <p:cNvSpPr/>
          <p:nvPr/>
        </p:nvSpPr>
        <p:spPr>
          <a:xfrm rot="5400000">
            <a:off x="3468852" y="6538078"/>
            <a:ext cx="365333" cy="164068"/>
          </a:xfrm>
          <a:custGeom>
            <a:avLst/>
            <a:gdLst/>
            <a:ahLst/>
            <a:cxnLst/>
            <a:rect l="l" t="t" r="r" b="b"/>
            <a:pathLst>
              <a:path w="365333" h="164068">
                <a:moveTo>
                  <a:pt x="0" y="0"/>
                </a:moveTo>
                <a:lnTo>
                  <a:pt x="365333" y="0"/>
                </a:lnTo>
                <a:lnTo>
                  <a:pt x="365333" y="164068"/>
                </a:lnTo>
                <a:lnTo>
                  <a:pt x="0" y="164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7711" y="7053389"/>
            <a:ext cx="3411798" cy="682360"/>
          </a:xfrm>
          <a:custGeom>
            <a:avLst/>
            <a:gdLst/>
            <a:ahLst/>
            <a:cxnLst/>
            <a:rect l="l" t="t" r="r" b="b"/>
            <a:pathLst>
              <a:path w="3411798" h="682360">
                <a:moveTo>
                  <a:pt x="0" y="0"/>
                </a:moveTo>
                <a:lnTo>
                  <a:pt x="3411798" y="0"/>
                </a:lnTo>
                <a:lnTo>
                  <a:pt x="3411798" y="682359"/>
                </a:lnTo>
                <a:lnTo>
                  <a:pt x="0" y="6823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0104" y="6850654"/>
            <a:ext cx="3411798" cy="682360"/>
          </a:xfrm>
          <a:custGeom>
            <a:avLst/>
            <a:gdLst/>
            <a:ahLst/>
            <a:cxnLst/>
            <a:rect l="l" t="t" r="r" b="b"/>
            <a:pathLst>
              <a:path w="3411798" h="682360">
                <a:moveTo>
                  <a:pt x="0" y="0"/>
                </a:moveTo>
                <a:lnTo>
                  <a:pt x="3411797" y="0"/>
                </a:lnTo>
                <a:lnTo>
                  <a:pt x="3411797" y="682360"/>
                </a:lnTo>
                <a:lnTo>
                  <a:pt x="0" y="682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23610" y="7053389"/>
            <a:ext cx="3411798" cy="682360"/>
          </a:xfrm>
          <a:custGeom>
            <a:avLst/>
            <a:gdLst/>
            <a:ahLst/>
            <a:cxnLst/>
            <a:rect l="l" t="t" r="r" b="b"/>
            <a:pathLst>
              <a:path w="3411798" h="682360">
                <a:moveTo>
                  <a:pt x="0" y="0"/>
                </a:moveTo>
                <a:lnTo>
                  <a:pt x="3411798" y="0"/>
                </a:lnTo>
                <a:lnTo>
                  <a:pt x="3411798" y="682359"/>
                </a:lnTo>
                <a:lnTo>
                  <a:pt x="0" y="68235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72978" y="5354240"/>
            <a:ext cx="7599948" cy="1229810"/>
          </a:xfrm>
          <a:custGeom>
            <a:avLst/>
            <a:gdLst/>
            <a:ahLst/>
            <a:cxnLst/>
            <a:rect l="l" t="t" r="r" b="b"/>
            <a:pathLst>
              <a:path w="7599948" h="1229810">
                <a:moveTo>
                  <a:pt x="0" y="0"/>
                </a:moveTo>
                <a:lnTo>
                  <a:pt x="7599948" y="0"/>
                </a:lnTo>
                <a:lnTo>
                  <a:pt x="7599948" y="1229809"/>
                </a:lnTo>
                <a:lnTo>
                  <a:pt x="0" y="12298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7711" y="6850654"/>
            <a:ext cx="3411798" cy="682360"/>
          </a:xfrm>
          <a:custGeom>
            <a:avLst/>
            <a:gdLst/>
            <a:ahLst/>
            <a:cxnLst/>
            <a:rect l="l" t="t" r="r" b="b"/>
            <a:pathLst>
              <a:path w="3411798" h="682360">
                <a:moveTo>
                  <a:pt x="0" y="0"/>
                </a:moveTo>
                <a:lnTo>
                  <a:pt x="3411798" y="0"/>
                </a:lnTo>
                <a:lnTo>
                  <a:pt x="3411798" y="682360"/>
                </a:lnTo>
                <a:lnTo>
                  <a:pt x="0" y="682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417711" y="7000185"/>
            <a:ext cx="5008585" cy="64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  <a:spcBef>
                <a:spcPct val="0"/>
              </a:spcBef>
            </a:pPr>
            <a:r>
              <a:rPr lang="en-US" sz="2277" dirty="0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FACULTY ADVISOR OR MINOR COORDINATOR APPROVES</a:t>
            </a:r>
          </a:p>
        </p:txBody>
      </p:sp>
      <p:sp>
        <p:nvSpPr>
          <p:cNvPr id="43" name="Freeform 43" descr="Arrow pointing from &quot;Faculty Advisor or Minor Coordinator Approves&quot; to &quot;Dept Head Approves&quot; - this is the third step under both process flows for &quot;Excess Credit Request&quot; an &quot;Add an SFA Minor&quot;"/>
          <p:cNvSpPr/>
          <p:nvPr/>
        </p:nvSpPr>
        <p:spPr>
          <a:xfrm rot="5400000">
            <a:off x="3468852" y="7865115"/>
            <a:ext cx="365333" cy="164068"/>
          </a:xfrm>
          <a:custGeom>
            <a:avLst/>
            <a:gdLst/>
            <a:ahLst/>
            <a:cxnLst/>
            <a:rect l="l" t="t" r="r" b="b"/>
            <a:pathLst>
              <a:path w="365333" h="164068">
                <a:moveTo>
                  <a:pt x="0" y="0"/>
                </a:moveTo>
                <a:lnTo>
                  <a:pt x="365333" y="0"/>
                </a:lnTo>
                <a:lnTo>
                  <a:pt x="365333" y="164068"/>
                </a:lnTo>
                <a:lnTo>
                  <a:pt x="0" y="164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4389" y="8145603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4"/>
                </a:lnTo>
                <a:lnTo>
                  <a:pt x="0" y="6928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7273" y="8145603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4"/>
                </a:lnTo>
                <a:lnTo>
                  <a:pt x="0" y="6928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331579" y="8395903"/>
            <a:ext cx="5008585" cy="33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  <a:spcBef>
                <a:spcPct val="0"/>
              </a:spcBef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DEPT HEAD APPROVES</a:t>
            </a:r>
          </a:p>
        </p:txBody>
      </p:sp>
      <p:sp>
        <p:nvSpPr>
          <p:cNvPr id="44" name="Freeform 44" descr="Arrow pointing from &quot;Dept Head Approves&quot; to &quot;Amanda Processes&quot; - this is the fourth and final step under both process flows for &quot;Excess Credit Request&quot; an &quot;Add an SFA Minor&quot;"/>
          <p:cNvSpPr/>
          <p:nvPr/>
        </p:nvSpPr>
        <p:spPr>
          <a:xfrm rot="5400000">
            <a:off x="3475205" y="9012649"/>
            <a:ext cx="365333" cy="164068"/>
          </a:xfrm>
          <a:custGeom>
            <a:avLst/>
            <a:gdLst/>
            <a:ahLst/>
            <a:cxnLst/>
            <a:rect l="l" t="t" r="r" b="b"/>
            <a:pathLst>
              <a:path w="365333" h="164068">
                <a:moveTo>
                  <a:pt x="0" y="0"/>
                </a:moveTo>
                <a:lnTo>
                  <a:pt x="365333" y="0"/>
                </a:lnTo>
                <a:lnTo>
                  <a:pt x="365333" y="164068"/>
                </a:lnTo>
                <a:lnTo>
                  <a:pt x="0" y="1640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37273" y="9277350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5"/>
                </a:lnTo>
                <a:lnTo>
                  <a:pt x="0" y="692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94389" y="9277350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5"/>
                </a:lnTo>
                <a:lnTo>
                  <a:pt x="0" y="692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1331579" y="9527650"/>
            <a:ext cx="5008585" cy="33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  <a:spcBef>
                <a:spcPct val="0"/>
              </a:spcBef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AMANDA PROCESSES</a:t>
            </a:r>
          </a:p>
        </p:txBody>
      </p:sp>
      <p:sp>
        <p:nvSpPr>
          <p:cNvPr id="25" name="Freeform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9309" y="7071598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4"/>
                </a:lnTo>
                <a:lnTo>
                  <a:pt x="0" y="6928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2193" y="7071598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4"/>
                </a:lnTo>
                <a:lnTo>
                  <a:pt x="0" y="6928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8532193" y="3046391"/>
            <a:ext cx="4723125" cy="12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COURSE SUBSTITUTION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43162" y="2931238"/>
            <a:ext cx="4481092" cy="12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EARLY </a:t>
            </a:r>
          </a:p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ALERT</a:t>
            </a:r>
          </a:p>
        </p:txBody>
      </p:sp>
      <p:sp>
        <p:nvSpPr>
          <p:cNvPr id="45" name="Freeform 45" descr="Arrow pointing from &quot;Course Substitution&quot; to &quot;Faculty Submits Form&quot; - this is the first step in the &quot;Course Substitution&quot; process flow"/>
          <p:cNvSpPr/>
          <p:nvPr/>
        </p:nvSpPr>
        <p:spPr>
          <a:xfrm rot="3697403">
            <a:off x="10463513" y="4552158"/>
            <a:ext cx="1038188" cy="466241"/>
          </a:xfrm>
          <a:custGeom>
            <a:avLst/>
            <a:gdLst/>
            <a:ahLst/>
            <a:cxnLst/>
            <a:rect l="l" t="t" r="r" b="b"/>
            <a:pathLst>
              <a:path w="1038188" h="466241">
                <a:moveTo>
                  <a:pt x="0" y="0"/>
                </a:moveTo>
                <a:lnTo>
                  <a:pt x="1038188" y="0"/>
                </a:lnTo>
                <a:lnTo>
                  <a:pt x="1038188" y="466241"/>
                </a:lnTo>
                <a:lnTo>
                  <a:pt x="0" y="4662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 descr="Arrow pointing from &quot;Early Alert&quot; to &quot;Faculty Submits Form&quot; - this is the first step in the &quot;Early Alert&quot; process flow"/>
          <p:cNvSpPr/>
          <p:nvPr/>
        </p:nvSpPr>
        <p:spPr>
          <a:xfrm rot="6794796">
            <a:off x="15103527" y="4552158"/>
            <a:ext cx="1038188" cy="466241"/>
          </a:xfrm>
          <a:custGeom>
            <a:avLst/>
            <a:gdLst/>
            <a:ahLst/>
            <a:cxnLst/>
            <a:rect l="l" t="t" r="r" b="b"/>
            <a:pathLst>
              <a:path w="1038188" h="466241">
                <a:moveTo>
                  <a:pt x="0" y="0"/>
                </a:moveTo>
                <a:lnTo>
                  <a:pt x="1038188" y="0"/>
                </a:lnTo>
                <a:lnTo>
                  <a:pt x="1038188" y="466241"/>
                </a:lnTo>
                <a:lnTo>
                  <a:pt x="0" y="4662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9437710" y="5786522"/>
            <a:ext cx="7599948" cy="50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1"/>
              </a:lnSpc>
              <a:spcBef>
                <a:spcPct val="0"/>
              </a:spcBef>
            </a:pPr>
            <a:r>
              <a:rPr lang="en-US" sz="3456" dirty="0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FACULTY SUBMITS FORM</a:t>
            </a:r>
          </a:p>
        </p:txBody>
      </p:sp>
      <p:sp>
        <p:nvSpPr>
          <p:cNvPr id="47" name="Freeform 47" descr="Arrow pointing from &quot;Faculty Submits Form&quot; to &quot;Dept Head Approves&quot; - this is the second step in the process flow for &quot;Course Substitution&quot;"/>
          <p:cNvSpPr/>
          <p:nvPr/>
        </p:nvSpPr>
        <p:spPr>
          <a:xfrm rot="6794796">
            <a:off x="10552884" y="6628539"/>
            <a:ext cx="608272" cy="273170"/>
          </a:xfrm>
          <a:custGeom>
            <a:avLst/>
            <a:gdLst/>
            <a:ahLst/>
            <a:cxnLst/>
            <a:rect l="l" t="t" r="r" b="b"/>
            <a:pathLst>
              <a:path w="608272" h="273170">
                <a:moveTo>
                  <a:pt x="0" y="0"/>
                </a:moveTo>
                <a:lnTo>
                  <a:pt x="608272" y="0"/>
                </a:lnTo>
                <a:lnTo>
                  <a:pt x="608272" y="273169"/>
                </a:lnTo>
                <a:lnTo>
                  <a:pt x="0" y="2731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8026499" y="7321897"/>
            <a:ext cx="5008585" cy="33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  <a:spcBef>
                <a:spcPct val="0"/>
              </a:spcBef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DEPT HEAD APPROVES</a:t>
            </a:r>
          </a:p>
        </p:txBody>
      </p:sp>
      <p:sp>
        <p:nvSpPr>
          <p:cNvPr id="27" name="Freeform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32193" y="8201179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5"/>
                </a:lnTo>
                <a:lnTo>
                  <a:pt x="0" y="692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89309" y="8201179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5"/>
                </a:lnTo>
                <a:lnTo>
                  <a:pt x="0" y="692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Freeform 49" descr="Arrow from &quot;Dept Head Approves&quot; to &quot;Amanda Reviews&quot; - this is the third step in the &quot;Course Substitution&quot; process flow"/>
          <p:cNvSpPr/>
          <p:nvPr/>
        </p:nvSpPr>
        <p:spPr>
          <a:xfrm rot="5400000">
            <a:off x="10348124" y="7900797"/>
            <a:ext cx="365333" cy="164068"/>
          </a:xfrm>
          <a:custGeom>
            <a:avLst/>
            <a:gdLst/>
            <a:ahLst/>
            <a:cxnLst/>
            <a:rect l="l" t="t" r="r" b="b"/>
            <a:pathLst>
              <a:path w="365333" h="164068">
                <a:moveTo>
                  <a:pt x="0" y="0"/>
                </a:moveTo>
                <a:lnTo>
                  <a:pt x="365334" y="0"/>
                </a:lnTo>
                <a:lnTo>
                  <a:pt x="365334" y="164068"/>
                </a:lnTo>
                <a:lnTo>
                  <a:pt x="0" y="1640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TextBox 29"/>
          <p:cNvSpPr txBox="1"/>
          <p:nvPr/>
        </p:nvSpPr>
        <p:spPr>
          <a:xfrm>
            <a:off x="8026499" y="8451479"/>
            <a:ext cx="5008585" cy="33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  <a:spcBef>
                <a:spcPct val="0"/>
              </a:spcBef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AMANDA REVIEWS</a:t>
            </a:r>
          </a:p>
        </p:txBody>
      </p:sp>
      <p:sp>
        <p:nvSpPr>
          <p:cNvPr id="50" name="Freeform 50" descr="Arrow from &quot;Amanda Reviews&quot; to &quot;Degree Audit Processes&quot; - this is the fourth and final step in the &quot;Course Substitution&quot; process flow"/>
          <p:cNvSpPr/>
          <p:nvPr/>
        </p:nvSpPr>
        <p:spPr>
          <a:xfrm rot="5400000">
            <a:off x="10348124" y="9012649"/>
            <a:ext cx="365333" cy="164068"/>
          </a:xfrm>
          <a:custGeom>
            <a:avLst/>
            <a:gdLst/>
            <a:ahLst/>
            <a:cxnLst/>
            <a:rect l="l" t="t" r="r" b="b"/>
            <a:pathLst>
              <a:path w="365333" h="164068">
                <a:moveTo>
                  <a:pt x="0" y="0"/>
                </a:moveTo>
                <a:lnTo>
                  <a:pt x="365334" y="0"/>
                </a:lnTo>
                <a:lnTo>
                  <a:pt x="365334" y="164068"/>
                </a:lnTo>
                <a:lnTo>
                  <a:pt x="0" y="1640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63310" y="9343309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5"/>
                </a:lnTo>
                <a:lnTo>
                  <a:pt x="0" y="692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199330" y="9343309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3" y="0"/>
                </a:lnTo>
                <a:lnTo>
                  <a:pt x="3464423" y="692885"/>
                </a:lnTo>
                <a:lnTo>
                  <a:pt x="0" y="692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8026499" y="9593609"/>
            <a:ext cx="5008585" cy="33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  <a:spcBef>
                <a:spcPct val="0"/>
              </a:spcBef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DEGREE AUDIT PROCESSES</a:t>
            </a:r>
          </a:p>
        </p:txBody>
      </p:sp>
      <p:sp>
        <p:nvSpPr>
          <p:cNvPr id="33" name="Freeform 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5109" y="7493490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4"/>
                </a:lnTo>
                <a:lnTo>
                  <a:pt x="0" y="6928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42226" y="7493490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3" y="0"/>
                </a:lnTo>
                <a:lnTo>
                  <a:pt x="3464423" y="692884"/>
                </a:lnTo>
                <a:lnTo>
                  <a:pt x="0" y="69288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48" descr="Arrow pointing from &quot;Faculty Submits Form&quot; to &quot;Amanda Reviews&quot; - this is the second step in the process flow for &quot;Early Alert&quot;"/>
          <p:cNvSpPr/>
          <p:nvPr/>
        </p:nvSpPr>
        <p:spPr>
          <a:xfrm rot="3697403">
            <a:off x="15293376" y="6747546"/>
            <a:ext cx="658491" cy="295722"/>
          </a:xfrm>
          <a:custGeom>
            <a:avLst/>
            <a:gdLst/>
            <a:ahLst/>
            <a:cxnLst/>
            <a:rect l="l" t="t" r="r" b="b"/>
            <a:pathLst>
              <a:path w="658491" h="295722">
                <a:moveTo>
                  <a:pt x="0" y="0"/>
                </a:moveTo>
                <a:lnTo>
                  <a:pt x="658491" y="0"/>
                </a:lnTo>
                <a:lnTo>
                  <a:pt x="658491" y="295722"/>
                </a:lnTo>
                <a:lnTo>
                  <a:pt x="0" y="2957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TextBox 35"/>
          <p:cNvSpPr txBox="1"/>
          <p:nvPr/>
        </p:nvSpPr>
        <p:spPr>
          <a:xfrm>
            <a:off x="13279415" y="7743790"/>
            <a:ext cx="5008585" cy="33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  <a:spcBef>
                <a:spcPct val="0"/>
              </a:spcBef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AMANDA REVIEWS</a:t>
            </a:r>
          </a:p>
        </p:txBody>
      </p:sp>
      <p:sp>
        <p:nvSpPr>
          <p:cNvPr id="36" name="Freeform 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5109" y="8650424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4" y="0"/>
                </a:lnTo>
                <a:lnTo>
                  <a:pt x="3464424" y="692885"/>
                </a:lnTo>
                <a:lnTo>
                  <a:pt x="0" y="692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342226" y="8650424"/>
            <a:ext cx="3464424" cy="692885"/>
          </a:xfrm>
          <a:custGeom>
            <a:avLst/>
            <a:gdLst/>
            <a:ahLst/>
            <a:cxnLst/>
            <a:rect l="l" t="t" r="r" b="b"/>
            <a:pathLst>
              <a:path w="3464424" h="692885">
                <a:moveTo>
                  <a:pt x="0" y="0"/>
                </a:moveTo>
                <a:lnTo>
                  <a:pt x="3464423" y="0"/>
                </a:lnTo>
                <a:lnTo>
                  <a:pt x="3464423" y="692885"/>
                </a:lnTo>
                <a:lnTo>
                  <a:pt x="0" y="69288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1" name="Freeform 51" descr="Arrow from &quot;Amanda Reviews&quot; to &quot;Connections Made&quot; - this is the third and final step in the &quot;Early Alert&quot; process flow"/>
          <p:cNvSpPr/>
          <p:nvPr/>
        </p:nvSpPr>
        <p:spPr>
          <a:xfrm rot="5400000">
            <a:off x="15644494" y="8348880"/>
            <a:ext cx="365333" cy="164068"/>
          </a:xfrm>
          <a:custGeom>
            <a:avLst/>
            <a:gdLst/>
            <a:ahLst/>
            <a:cxnLst/>
            <a:rect l="l" t="t" r="r" b="b"/>
            <a:pathLst>
              <a:path w="365333" h="164068">
                <a:moveTo>
                  <a:pt x="0" y="0"/>
                </a:moveTo>
                <a:lnTo>
                  <a:pt x="365333" y="0"/>
                </a:lnTo>
                <a:lnTo>
                  <a:pt x="365333" y="164068"/>
                </a:lnTo>
                <a:lnTo>
                  <a:pt x="0" y="16406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13279415" y="8900724"/>
            <a:ext cx="5008585" cy="333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5"/>
              </a:lnSpc>
              <a:spcBef>
                <a:spcPct val="0"/>
              </a:spcBef>
            </a:pPr>
            <a:r>
              <a:rPr lang="en-US" sz="22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CONNECTIONS  MADE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324081" y="292683"/>
            <a:ext cx="9639837" cy="2260980"/>
          </a:xfrm>
          <a:custGeom>
            <a:avLst/>
            <a:gdLst/>
            <a:ahLst/>
            <a:cxnLst/>
            <a:rect l="l" t="t" r="r" b="b"/>
            <a:pathLst>
              <a:path w="9639837" h="2260980">
                <a:moveTo>
                  <a:pt x="9639838" y="0"/>
                </a:moveTo>
                <a:lnTo>
                  <a:pt x="0" y="0"/>
                </a:lnTo>
                <a:lnTo>
                  <a:pt x="0" y="2260980"/>
                </a:lnTo>
                <a:lnTo>
                  <a:pt x="9639838" y="2260980"/>
                </a:lnTo>
                <a:lnTo>
                  <a:pt x="963983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>
            <a:spLocks noGrp="1"/>
          </p:cNvSpPr>
          <p:nvPr>
            <p:ph type="title" idx="4294967295"/>
          </p:nvPr>
        </p:nvSpPr>
        <p:spPr>
          <a:xfrm>
            <a:off x="1849921" y="761528"/>
            <a:ext cx="14588159" cy="139949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073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6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re Sugar"/>
                <a:ea typeface="More Sugar"/>
                <a:cs typeface="More Sugar"/>
                <a:sym typeface="More Sugar"/>
              </a:rPr>
              <a:t>FORM LINKS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725233"/>
            <a:ext cx="3149908" cy="191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EXCESS CREDIT REQUEST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25113" y="3353883"/>
            <a:ext cx="8822829" cy="12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 u="sng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S.UCONN.EDU/SFAEXCESSCREDITFORM</a:t>
            </a:r>
          </a:p>
          <a:p>
            <a:pPr algn="ctr">
              <a:lnSpc>
                <a:spcPts val="5006"/>
              </a:lnSpc>
              <a:spcBef>
                <a:spcPct val="0"/>
              </a:spcBef>
            </a:pPr>
            <a:endParaRPr lang="en-US" sz="4551" u="sng" dirty="0">
              <a:solidFill>
                <a:srgbClr val="FFFFFF"/>
              </a:solidFill>
              <a:latin typeface="Bobby Jones Soft"/>
              <a:ea typeface="Bobby Jones Soft"/>
              <a:cs typeface="Bobby Jones Soft"/>
              <a:sym typeface="Bobby Jones Soft"/>
              <a:hlinkClick r:id="rId5" tooltip="https://s.uconn.edu/sfaexcesscreditfor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63108" y="5048904"/>
            <a:ext cx="4481092" cy="12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 ADD AN </a:t>
            </a:r>
          </a:p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SFA MINOR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925113" y="5228441"/>
            <a:ext cx="6832848" cy="65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  <a:spcBef>
                <a:spcPct val="0"/>
              </a:spcBef>
            </a:pPr>
            <a:r>
              <a:rPr lang="en-US" sz="4551" u="sng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S.UCONN.EDU/SFAMINORFORM</a:t>
            </a:r>
            <a:endParaRPr lang="en-US" sz="4551" u="sng" dirty="0">
              <a:solidFill>
                <a:srgbClr val="FFFFFF"/>
              </a:solidFill>
              <a:latin typeface="Bobby Jones Soft"/>
              <a:ea typeface="Bobby Jones Soft"/>
              <a:cs typeface="Bobby Jones Soft"/>
              <a:sym typeface="Bobby Jones Soft"/>
              <a:hlinkClick r:id="rId6" tooltip="http://s.uconn.edu/sfaminorfor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42091" y="6745004"/>
            <a:ext cx="4723125" cy="12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COURSE SUBSTITUTION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25113" y="6953116"/>
            <a:ext cx="6401991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39"/>
              </a:lnSpc>
            </a:pPr>
            <a:r>
              <a:rPr lang="en-US" sz="4599" u="sng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s.uconn.edu/</a:t>
            </a:r>
            <a:r>
              <a:rPr lang="en-US" sz="4599" u="sng" dirty="0" err="1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sfasubform</a:t>
            </a:r>
            <a:endParaRPr lang="en-US" sz="4599" u="sng" dirty="0">
              <a:solidFill>
                <a:srgbClr val="FFFFFF"/>
              </a:solidFill>
              <a:latin typeface="Bobby Jones Soft"/>
              <a:ea typeface="Bobby Jones Soft"/>
              <a:cs typeface="Bobby Jones Soft"/>
              <a:sym typeface="Bobby Jones Soft"/>
              <a:hlinkClick r:id="rId7" tooltip="https://s.uconn.edu/sfasubfor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363108" y="8629325"/>
            <a:ext cx="4481092" cy="128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EARLY </a:t>
            </a:r>
          </a:p>
          <a:p>
            <a:pPr algn="ctr">
              <a:lnSpc>
                <a:spcPts val="5006"/>
              </a:lnSpc>
            </a:pPr>
            <a:r>
              <a:rPr lang="en-US" sz="4551">
                <a:solidFill>
                  <a:srgbClr val="FFFFFF"/>
                </a:solidFill>
                <a:latin typeface="More Sugar"/>
                <a:ea typeface="More Sugar"/>
                <a:cs typeface="More Sugar"/>
                <a:sym typeface="More Sugar"/>
              </a:rPr>
              <a:t>ALERT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25113" y="8943650"/>
            <a:ext cx="8255943" cy="65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6"/>
              </a:lnSpc>
              <a:spcBef>
                <a:spcPct val="0"/>
              </a:spcBef>
            </a:pPr>
            <a:r>
              <a:rPr lang="en-US" sz="4551" u="sng" dirty="0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S.UCONN.EDU/SFAEARLYALERTFORM</a:t>
            </a:r>
            <a:endParaRPr lang="en-US" sz="4551" u="sng" dirty="0">
              <a:solidFill>
                <a:srgbClr val="FFFFFF"/>
              </a:solidFill>
              <a:latin typeface="Bobby Jones Soft"/>
              <a:ea typeface="Bobby Jones Soft"/>
              <a:cs typeface="Bobby Jones Soft"/>
              <a:sym typeface="Bobby Jones Soft"/>
              <a:hlinkClick r:id="rId8" tooltip="http://s.uconn.edu/sfaearlyalertform"/>
            </a:endParaRP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0308" y="3157064"/>
            <a:ext cx="2063401" cy="926655"/>
          </a:xfrm>
          <a:custGeom>
            <a:avLst/>
            <a:gdLst/>
            <a:ahLst/>
            <a:cxnLst/>
            <a:rect l="l" t="t" r="r" b="b"/>
            <a:pathLst>
              <a:path w="2063401" h="926655">
                <a:moveTo>
                  <a:pt x="0" y="0"/>
                </a:moveTo>
                <a:lnTo>
                  <a:pt x="2063402" y="0"/>
                </a:lnTo>
                <a:lnTo>
                  <a:pt x="2063402" y="926655"/>
                </a:lnTo>
                <a:lnTo>
                  <a:pt x="0" y="9266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0308" y="5079763"/>
            <a:ext cx="2063401" cy="926655"/>
          </a:xfrm>
          <a:custGeom>
            <a:avLst/>
            <a:gdLst/>
            <a:ahLst/>
            <a:cxnLst/>
            <a:rect l="l" t="t" r="r" b="b"/>
            <a:pathLst>
              <a:path w="2063401" h="926655">
                <a:moveTo>
                  <a:pt x="0" y="0"/>
                </a:moveTo>
                <a:lnTo>
                  <a:pt x="2063402" y="0"/>
                </a:lnTo>
                <a:lnTo>
                  <a:pt x="2063402" y="926655"/>
                </a:lnTo>
                <a:lnTo>
                  <a:pt x="0" y="9266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0308" y="7032180"/>
            <a:ext cx="2063401" cy="926655"/>
          </a:xfrm>
          <a:custGeom>
            <a:avLst/>
            <a:gdLst/>
            <a:ahLst/>
            <a:cxnLst/>
            <a:rect l="l" t="t" r="r" b="b"/>
            <a:pathLst>
              <a:path w="2063401" h="926655">
                <a:moveTo>
                  <a:pt x="0" y="0"/>
                </a:moveTo>
                <a:lnTo>
                  <a:pt x="2063402" y="0"/>
                </a:lnTo>
                <a:lnTo>
                  <a:pt x="2063402" y="926655"/>
                </a:lnTo>
                <a:lnTo>
                  <a:pt x="0" y="9266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10308" y="8794973"/>
            <a:ext cx="2063401" cy="926655"/>
          </a:xfrm>
          <a:custGeom>
            <a:avLst/>
            <a:gdLst/>
            <a:ahLst/>
            <a:cxnLst/>
            <a:rect l="l" t="t" r="r" b="b"/>
            <a:pathLst>
              <a:path w="2063401" h="926655">
                <a:moveTo>
                  <a:pt x="0" y="0"/>
                </a:moveTo>
                <a:lnTo>
                  <a:pt x="2063402" y="0"/>
                </a:lnTo>
                <a:lnTo>
                  <a:pt x="2063402" y="926654"/>
                </a:lnTo>
                <a:lnTo>
                  <a:pt x="0" y="9266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01493">
            <a:off x="262266" y="143159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1" y="0"/>
                </a:lnTo>
                <a:lnTo>
                  <a:pt x="4982891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01493">
            <a:off x="7237220" y="143159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0" y="0"/>
                </a:lnTo>
                <a:lnTo>
                  <a:pt x="4982890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01493">
            <a:off x="3707360" y="143159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1" y="0"/>
                </a:lnTo>
                <a:lnTo>
                  <a:pt x="4982891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01493">
            <a:off x="426383" y="897675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1" y="0"/>
                </a:lnTo>
                <a:lnTo>
                  <a:pt x="4982891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01493">
            <a:off x="5522098" y="975877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0" y="0"/>
                </a:lnTo>
                <a:lnTo>
                  <a:pt x="4982890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01493">
            <a:off x="9556754" y="975877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1" y="0"/>
                </a:lnTo>
                <a:lnTo>
                  <a:pt x="4982891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01493">
            <a:off x="9731308" y="143159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1" y="0"/>
                </a:lnTo>
                <a:lnTo>
                  <a:pt x="4982891" y="2853838"/>
                </a:lnTo>
                <a:lnTo>
                  <a:pt x="0" y="2853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01493">
            <a:off x="3707360" y="975877"/>
            <a:ext cx="4982890" cy="2853837"/>
          </a:xfrm>
          <a:custGeom>
            <a:avLst/>
            <a:gdLst/>
            <a:ahLst/>
            <a:cxnLst/>
            <a:rect l="l" t="t" r="r" b="b"/>
            <a:pathLst>
              <a:path w="4982890" h="2853837">
                <a:moveTo>
                  <a:pt x="0" y="0"/>
                </a:moveTo>
                <a:lnTo>
                  <a:pt x="4982891" y="0"/>
                </a:lnTo>
                <a:lnTo>
                  <a:pt x="4982891" y="2853837"/>
                </a:lnTo>
                <a:lnTo>
                  <a:pt x="0" y="2853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>
            <a:spLocks noGrp="1"/>
          </p:cNvSpPr>
          <p:nvPr>
            <p:ph type="title" idx="4294967295"/>
          </p:nvPr>
        </p:nvSpPr>
        <p:spPr>
          <a:xfrm>
            <a:off x="1665888" y="966561"/>
            <a:ext cx="12695311" cy="1075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9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re Sugar"/>
                <a:ea typeface="More Sugar"/>
                <a:cs typeface="More Sugar"/>
                <a:sym typeface="More Sugar"/>
              </a:rPr>
              <a:t>MID-SEMESTER GRADES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65888" y="1926764"/>
            <a:ext cx="12695311" cy="1075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55"/>
              </a:lnSpc>
            </a:pPr>
            <a:r>
              <a:rPr lang="en-US" sz="789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FRI., FEB. 28-FRI., MAR. 14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66645" y="3788252"/>
            <a:ext cx="13509820" cy="2271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145" spc="-94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University Senate By-Laws state that instructors of 1000 and 2000-level courses must submit mid-semester grades for all enrolled students through the Student Administration System during the mid-semester grading period which spans the sixth through eighth week of the semester.</a:t>
            </a:r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51471" y="3845310"/>
            <a:ext cx="251306" cy="2342683"/>
          </a:xfrm>
          <a:custGeom>
            <a:avLst/>
            <a:gdLst/>
            <a:ahLst/>
            <a:cxnLst/>
            <a:rect l="l" t="t" r="r" b="b"/>
            <a:pathLst>
              <a:path w="251306" h="2342683">
                <a:moveTo>
                  <a:pt x="251306" y="0"/>
                </a:moveTo>
                <a:lnTo>
                  <a:pt x="0" y="0"/>
                </a:lnTo>
                <a:lnTo>
                  <a:pt x="0" y="2342683"/>
                </a:lnTo>
                <a:lnTo>
                  <a:pt x="251306" y="2342683"/>
                </a:lnTo>
                <a:lnTo>
                  <a:pt x="25130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 descr="Underline emphasizing the text &quot;Must submit&quot; in the text beginning &quot;University Senate by-laws...&quot;"/>
          <p:cNvSpPr/>
          <p:nvPr/>
        </p:nvSpPr>
        <p:spPr>
          <a:xfrm rot="549574">
            <a:off x="1478407" y="4768897"/>
            <a:ext cx="2394632" cy="339602"/>
          </a:xfrm>
          <a:custGeom>
            <a:avLst/>
            <a:gdLst/>
            <a:ahLst/>
            <a:cxnLst/>
            <a:rect l="l" t="t" r="r" b="b"/>
            <a:pathLst>
              <a:path w="2394632" h="339602">
                <a:moveTo>
                  <a:pt x="0" y="0"/>
                </a:moveTo>
                <a:lnTo>
                  <a:pt x="2394632" y="0"/>
                </a:lnTo>
                <a:lnTo>
                  <a:pt x="2394632" y="339602"/>
                </a:lnTo>
                <a:lnTo>
                  <a:pt x="0" y="3396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 descr="Line emphasizing &quot;1000 and 2000-level&quot; in the text beginning &quot;University Senate by-laws&quot;"/>
          <p:cNvSpPr/>
          <p:nvPr/>
        </p:nvSpPr>
        <p:spPr>
          <a:xfrm rot="549574">
            <a:off x="10048471" y="4206149"/>
            <a:ext cx="2533233" cy="359258"/>
          </a:xfrm>
          <a:custGeom>
            <a:avLst/>
            <a:gdLst/>
            <a:ahLst/>
            <a:cxnLst/>
            <a:rect l="l" t="t" r="r" b="b"/>
            <a:pathLst>
              <a:path w="2533233" h="359258">
                <a:moveTo>
                  <a:pt x="0" y="0"/>
                </a:moveTo>
                <a:lnTo>
                  <a:pt x="2533233" y="0"/>
                </a:lnTo>
                <a:lnTo>
                  <a:pt x="2533233" y="359258"/>
                </a:lnTo>
                <a:lnTo>
                  <a:pt x="0" y="35925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976465" y="643779"/>
            <a:ext cx="2896637" cy="3063751"/>
          </a:xfrm>
          <a:custGeom>
            <a:avLst/>
            <a:gdLst/>
            <a:ahLst/>
            <a:cxnLst/>
            <a:rect l="l" t="t" r="r" b="b"/>
            <a:pathLst>
              <a:path w="2896637" h="3063751">
                <a:moveTo>
                  <a:pt x="0" y="0"/>
                </a:moveTo>
                <a:lnTo>
                  <a:pt x="2896637" y="0"/>
                </a:lnTo>
                <a:lnTo>
                  <a:pt x="2896637" y="3063751"/>
                </a:lnTo>
                <a:lnTo>
                  <a:pt x="0" y="30637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4083456" y="6601135"/>
            <a:ext cx="345886" cy="3224364"/>
          </a:xfrm>
          <a:custGeom>
            <a:avLst/>
            <a:gdLst/>
            <a:ahLst/>
            <a:cxnLst/>
            <a:rect l="l" t="t" r="r" b="b"/>
            <a:pathLst>
              <a:path w="345886" h="3224364">
                <a:moveTo>
                  <a:pt x="345886" y="0"/>
                </a:moveTo>
                <a:lnTo>
                  <a:pt x="0" y="0"/>
                </a:lnTo>
                <a:lnTo>
                  <a:pt x="0" y="3224365"/>
                </a:lnTo>
                <a:lnTo>
                  <a:pt x="345886" y="3224365"/>
                </a:lnTo>
                <a:lnTo>
                  <a:pt x="34588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56245">
            <a:off x="319541" y="7592529"/>
            <a:ext cx="3548187" cy="832211"/>
          </a:xfrm>
          <a:custGeom>
            <a:avLst/>
            <a:gdLst/>
            <a:ahLst/>
            <a:cxnLst/>
            <a:rect l="l" t="t" r="r" b="b"/>
            <a:pathLst>
              <a:path w="3548187" h="832211">
                <a:moveTo>
                  <a:pt x="0" y="0"/>
                </a:moveTo>
                <a:lnTo>
                  <a:pt x="3548187" y="0"/>
                </a:lnTo>
                <a:lnTo>
                  <a:pt x="3548187" y="832211"/>
                </a:lnTo>
                <a:lnTo>
                  <a:pt x="0" y="8322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56245">
            <a:off x="319541" y="8293492"/>
            <a:ext cx="3548187" cy="832211"/>
          </a:xfrm>
          <a:custGeom>
            <a:avLst/>
            <a:gdLst/>
            <a:ahLst/>
            <a:cxnLst/>
            <a:rect l="l" t="t" r="r" b="b"/>
            <a:pathLst>
              <a:path w="3548187" h="832211">
                <a:moveTo>
                  <a:pt x="0" y="0"/>
                </a:moveTo>
                <a:lnTo>
                  <a:pt x="3548187" y="0"/>
                </a:lnTo>
                <a:lnTo>
                  <a:pt x="3548187" y="832212"/>
                </a:lnTo>
                <a:lnTo>
                  <a:pt x="0" y="8322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56245">
            <a:off x="319541" y="6992039"/>
            <a:ext cx="3548187" cy="832211"/>
          </a:xfrm>
          <a:custGeom>
            <a:avLst/>
            <a:gdLst/>
            <a:ahLst/>
            <a:cxnLst/>
            <a:rect l="l" t="t" r="r" b="b"/>
            <a:pathLst>
              <a:path w="3548187" h="832211">
                <a:moveTo>
                  <a:pt x="0" y="0"/>
                </a:moveTo>
                <a:lnTo>
                  <a:pt x="3548187" y="0"/>
                </a:lnTo>
                <a:lnTo>
                  <a:pt x="3548187" y="832211"/>
                </a:lnTo>
                <a:lnTo>
                  <a:pt x="0" y="83221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1">
            <a:extLst>
              <a:ext uri="{FF2B5EF4-FFF2-40B4-BE49-F238E27FC236}">
                <a16:creationId xmlns:a16="http://schemas.microsoft.com/office/drawing/2014/main" id="{1DA94332-D26D-C709-4523-95F242373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56245">
            <a:off x="298105" y="8912436"/>
            <a:ext cx="3548187" cy="832211"/>
          </a:xfrm>
          <a:custGeom>
            <a:avLst/>
            <a:gdLst/>
            <a:ahLst/>
            <a:cxnLst/>
            <a:rect l="l" t="t" r="r" b="b"/>
            <a:pathLst>
              <a:path w="3548187" h="832211">
                <a:moveTo>
                  <a:pt x="0" y="0"/>
                </a:moveTo>
                <a:lnTo>
                  <a:pt x="3548187" y="0"/>
                </a:lnTo>
                <a:lnTo>
                  <a:pt x="3548187" y="832212"/>
                </a:lnTo>
                <a:lnTo>
                  <a:pt x="0" y="8322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837897" y="7217645"/>
            <a:ext cx="2511475" cy="1675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55"/>
              </a:lnSpc>
            </a:pPr>
            <a:r>
              <a:rPr lang="en-US" sz="57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WHAT</a:t>
            </a:r>
          </a:p>
          <a:p>
            <a:pPr algn="ctr">
              <a:lnSpc>
                <a:spcPts val="6685"/>
              </a:lnSpc>
              <a:spcBef>
                <a:spcPct val="0"/>
              </a:spcBef>
            </a:pPr>
            <a:r>
              <a:rPr lang="en-US" sz="6077">
                <a:solidFill>
                  <a:srgbClr val="000000"/>
                </a:solidFill>
                <a:latin typeface="More Sugar"/>
                <a:ea typeface="More Sugar"/>
                <a:cs typeface="More Sugar"/>
                <a:sym typeface="More Sugar"/>
              </a:rPr>
              <a:t>NEXT?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29342" y="6388970"/>
            <a:ext cx="13616703" cy="410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4059"/>
              </a:lnSpc>
              <a:buFont typeface="Arial"/>
              <a:buChar char="•"/>
            </a:pPr>
            <a:r>
              <a:rPr lang="en-US" sz="2799" spc="-83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students &amp; faculty advisors can view available mid-semester grades in Student admin for a limited time</a:t>
            </a:r>
          </a:p>
          <a:p>
            <a:pPr marL="604518" lvl="1" indent="-302259" algn="l">
              <a:lnSpc>
                <a:spcPts val="4059"/>
              </a:lnSpc>
              <a:buFont typeface="Arial"/>
              <a:buChar char="•"/>
            </a:pPr>
            <a:r>
              <a:rPr lang="en-US" sz="2799" spc="-83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faculty advisors can view mid-semester grades in nexus until the end of the semester</a:t>
            </a:r>
          </a:p>
          <a:p>
            <a:pPr marL="604518" lvl="1" indent="-302259" algn="l">
              <a:lnSpc>
                <a:spcPts val="4059"/>
              </a:lnSpc>
              <a:buFont typeface="Arial"/>
              <a:buChar char="•"/>
            </a:pPr>
            <a:r>
              <a:rPr lang="en-US" sz="2799" spc="-83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faculty advisors should discuss mid-semester grades with advisees during advising appointments</a:t>
            </a:r>
          </a:p>
          <a:p>
            <a:pPr marL="604518" lvl="1" indent="-302259" algn="l">
              <a:lnSpc>
                <a:spcPts val="4059"/>
              </a:lnSpc>
              <a:buFont typeface="Arial"/>
              <a:buChar char="•"/>
            </a:pPr>
            <a:r>
              <a:rPr lang="en-US" sz="2799" spc="-83">
                <a:solidFill>
                  <a:srgbClr val="FFFFFF"/>
                </a:solidFill>
                <a:latin typeface="Bobby Jones Soft"/>
                <a:ea typeface="Bobby Jones Soft"/>
                <a:cs typeface="Bobby Jones Soft"/>
                <a:sym typeface="Bobby Jones Soft"/>
              </a:rPr>
              <a:t>sfa advising will reach out to students who have earned a “C-“ or lower in any course to offer support</a:t>
            </a:r>
          </a:p>
          <a:p>
            <a:pPr algn="l">
              <a:lnSpc>
                <a:spcPts val="4059"/>
              </a:lnSpc>
            </a:pPr>
            <a:endParaRPr lang="en-US" sz="2799" spc="-83">
              <a:solidFill>
                <a:srgbClr val="FFFFFF"/>
              </a:solidFill>
              <a:latin typeface="Bobby Jones Soft"/>
              <a:ea typeface="Bobby Jones Soft"/>
              <a:cs typeface="Bobby Jones Soft"/>
              <a:sym typeface="Bobby Jones Sof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56245">
            <a:off x="2888511" y="5407142"/>
            <a:ext cx="11667627" cy="2736589"/>
          </a:xfrm>
          <a:custGeom>
            <a:avLst/>
            <a:gdLst/>
            <a:ahLst/>
            <a:cxnLst/>
            <a:rect l="l" t="t" r="r" b="b"/>
            <a:pathLst>
              <a:path w="11667627" h="2736589">
                <a:moveTo>
                  <a:pt x="0" y="0"/>
                </a:moveTo>
                <a:lnTo>
                  <a:pt x="11667626" y="0"/>
                </a:lnTo>
                <a:lnTo>
                  <a:pt x="11667626" y="2736589"/>
                </a:lnTo>
                <a:lnTo>
                  <a:pt x="0" y="2736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 descr="A large graphic of a question mark, suggesting that those who have questions should attend the breakout room session."/>
          <p:cNvSpPr/>
          <p:nvPr/>
        </p:nvSpPr>
        <p:spPr>
          <a:xfrm>
            <a:off x="7587986" y="635271"/>
            <a:ext cx="2596065" cy="4114800"/>
          </a:xfrm>
          <a:custGeom>
            <a:avLst/>
            <a:gdLst/>
            <a:ahLst/>
            <a:cxnLst/>
            <a:rect l="l" t="t" r="r" b="b"/>
            <a:pathLst>
              <a:path w="2596065" h="4114800">
                <a:moveTo>
                  <a:pt x="0" y="0"/>
                </a:moveTo>
                <a:lnTo>
                  <a:pt x="2596064" y="0"/>
                </a:lnTo>
                <a:lnTo>
                  <a:pt x="2596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56245">
            <a:off x="3215899" y="6727930"/>
            <a:ext cx="11667627" cy="2736589"/>
          </a:xfrm>
          <a:custGeom>
            <a:avLst/>
            <a:gdLst/>
            <a:ahLst/>
            <a:cxnLst/>
            <a:rect l="l" t="t" r="r" b="b"/>
            <a:pathLst>
              <a:path w="11667627" h="2736589">
                <a:moveTo>
                  <a:pt x="0" y="0"/>
                </a:moveTo>
                <a:lnTo>
                  <a:pt x="11667626" y="0"/>
                </a:lnTo>
                <a:lnTo>
                  <a:pt x="11667626" y="2736589"/>
                </a:lnTo>
                <a:lnTo>
                  <a:pt x="0" y="2736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 rot="-234792">
            <a:off x="3281294" y="6084366"/>
            <a:ext cx="11020820" cy="32715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8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re Sugar"/>
                <a:ea typeface="More Sugar"/>
                <a:cs typeface="More Sugar"/>
                <a:sym typeface="More Sugar"/>
              </a:rPr>
              <a:t>VISIT OUR BREAKOUT ROOM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db5a33-1a99-4faa-b22f-a5deca8f555f" xsi:nil="true"/>
    <lcf76f155ced4ddcb4097134ff3c332f xmlns="a719a393-25f6-490e-b223-09b0a436c2d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1C8D28D2485E438A7E66C09AA4D0F9" ma:contentTypeVersion="15" ma:contentTypeDescription="Create a new document." ma:contentTypeScope="" ma:versionID="df8100b2e651a0daff12e1cd86c57664">
  <xsd:schema xmlns:xsd="http://www.w3.org/2001/XMLSchema" xmlns:xs="http://www.w3.org/2001/XMLSchema" xmlns:p="http://schemas.microsoft.com/office/2006/metadata/properties" xmlns:ns2="0cdb5a33-1a99-4faa-b22f-a5deca8f555f" xmlns:ns3="a719a393-25f6-490e-b223-09b0a436c2da" targetNamespace="http://schemas.microsoft.com/office/2006/metadata/properties" ma:root="true" ma:fieldsID="f86d00f63d9123e07f6490ab36488506" ns2:_="" ns3:_="">
    <xsd:import namespace="0cdb5a33-1a99-4faa-b22f-a5deca8f555f"/>
    <xsd:import namespace="a719a393-25f6-490e-b223-09b0a436c2d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db5a33-1a99-4faa-b22f-a5deca8f555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44126fe-aad5-4c86-ac4f-7190563cf685}" ma:internalName="TaxCatchAll" ma:showField="CatchAllData" ma:web="0cdb5a33-1a99-4faa-b22f-a5deca8f55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9a393-25f6-490e-b223-09b0a436c2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1A20FE-CBE2-473C-8028-336C0E7C4492}">
  <ds:schemaRefs>
    <ds:schemaRef ds:uri="http://schemas.microsoft.com/office/2006/metadata/properties"/>
    <ds:schemaRef ds:uri="http://schemas.microsoft.com/office/infopath/2007/PartnerControls"/>
    <ds:schemaRef ds:uri="0cdb5a33-1a99-4faa-b22f-a5deca8f555f"/>
    <ds:schemaRef ds:uri="a719a393-25f6-490e-b223-09b0a436c2da"/>
  </ds:schemaRefs>
</ds:datastoreItem>
</file>

<file path=customXml/itemProps2.xml><?xml version="1.0" encoding="utf-8"?>
<ds:datastoreItem xmlns:ds="http://schemas.openxmlformats.org/officeDocument/2006/customXml" ds:itemID="{16CDEC2B-EAF3-46B6-AE54-55C1D1BC1F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34F500-2D39-4D8C-995C-E2715C7C8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db5a33-1a99-4faa-b22f-a5deca8f555f"/>
    <ds:schemaRef ds:uri="a719a393-25f6-490e-b223-09b0a436c2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314</Words>
  <Application>Microsoft Office PowerPoint</Application>
  <PresentationFormat>Custom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Bobby Jones Soft</vt:lpstr>
      <vt:lpstr>Arial</vt:lpstr>
      <vt:lpstr>Calibri</vt:lpstr>
      <vt:lpstr>More Sugar</vt:lpstr>
      <vt:lpstr>Office Theme</vt:lpstr>
      <vt:lpstr>ADVISING UPDATES</vt:lpstr>
      <vt:lpstr>Introducing new professional staff advisor Emily Cole</vt:lpstr>
      <vt:lpstr>APPOINTMENT SCHEDULING</vt:lpstr>
      <vt:lpstr>FORM SIMPLIFICATION</vt:lpstr>
      <vt:lpstr>FORM LINKS</vt:lpstr>
      <vt:lpstr>MID-SEMESTER GRADES</vt:lpstr>
      <vt:lpstr>VISIT OUR BREAKOUT ROOM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Chalkboard Brainstorm Presentation</dc:title>
  <dc:creator>Wilde, Amanda</dc:creator>
  <cp:lastModifiedBy>Hill-Moses, Arielle</cp:lastModifiedBy>
  <cp:revision>2</cp:revision>
  <dcterms:created xsi:type="dcterms:W3CDTF">2006-08-16T00:00:00Z</dcterms:created>
  <dcterms:modified xsi:type="dcterms:W3CDTF">2025-03-06T19:30:15Z</dcterms:modified>
  <dc:identifier>DAGgTBRWJB0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0x010100321C8D28D2485E438A7E66C09AA4D0F9</vt:lpwstr>
  </property>
</Properties>
</file>