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4"/>
  </p:notesMasterIdLst>
  <p:sldIdLst>
    <p:sldId id="395" r:id="rId2"/>
    <p:sldId id="396" r:id="rId3"/>
    <p:sldId id="397" r:id="rId4"/>
    <p:sldId id="398" r:id="rId5"/>
    <p:sldId id="394" r:id="rId6"/>
    <p:sldId id="356" r:id="rId7"/>
    <p:sldId id="274" r:id="rId8"/>
    <p:sldId id="390" r:id="rId9"/>
    <p:sldId id="359" r:id="rId10"/>
    <p:sldId id="284" r:id="rId11"/>
    <p:sldId id="393" r:id="rId12"/>
    <p:sldId id="285" r:id="rId13"/>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C73FB2F-9C93-40CB-BA44-99053F43D951}">
          <p14:sldIdLst>
            <p14:sldId id="395"/>
            <p14:sldId id="396"/>
            <p14:sldId id="397"/>
            <p14:sldId id="398"/>
            <p14:sldId id="394"/>
            <p14:sldId id="356"/>
            <p14:sldId id="274"/>
            <p14:sldId id="390"/>
            <p14:sldId id="359"/>
            <p14:sldId id="284"/>
            <p14:sldId id="393"/>
            <p14:sldId id="28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FF098C-39CE-FB1E-8BF3-530DDD564CAE}" name="Gilbert, Kelly" initials="KG" userId="S::kelly.gilbert@uconn.edu::706336d3-7718-4727-a8d0-53c1ead84dc6" providerId="AD"/>
  <p188:author id="{6D972CF4-486C-741E-E8D1-EDD3581255EC}" name="Ciarimboli, Erin" initials="CE" userId="S::erin.ciarimboli@uconn.edu::4cd53f9c-553e-4fca-abc6-08bf9815d4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4F2"/>
    <a:srgbClr val="B50E9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48C82-BDF3-C64B-9A94-3E99BA999571}" v="890" dt="2024-09-05T04:08:52.981"/>
    <p1510:client id="{1F63F261-C5ED-A6F9-08B6-A211F0B25DDF}" v="41" dt="2024-09-05T15:16:39.835"/>
    <p1510:client id="{B3ED0C12-CA7C-D9BF-33AC-77B079B2D529}" v="6" dt="2024-09-05T03:29:52.781"/>
    <p1510:client id="{D0AB006B-C529-5477-3C92-7497034D80F2}" v="37" dt="2024-09-05T02:01:17.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dvising.uconn.edu/schoolscolleges-advising-center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registrar.uconn.ed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2" name="Google Shape;102;p1:notes"/>
          <p:cNvSpPr txBox="1">
            <a:spLocks noGrp="1"/>
          </p:cNvSpPr>
          <p:nvPr>
            <p:ph type="body" idx="1"/>
          </p:nvPr>
        </p:nvSpPr>
        <p:spPr/>
        <p:txBody>
          <a:bodyPr/>
          <a:lstStyle/>
          <a:p>
            <a:pPr lvl="0"/>
            <a:r>
              <a:rPr lang="en-US"/>
              <a:t>-acknowledge the diversity of experiences in the audience today–welcome them to UConn; let them know our office’s role is focusing on undergraduate advising, but we will be sharing some tools and information that are useful to all new faculty at UConn.</a:t>
            </a:r>
            <a:br>
              <a:rPr lang="en-US"/>
            </a:br>
            <a:endParaRPr lang="en-US"/>
          </a:p>
          <a:p>
            <a:pPr lvl="0"/>
            <a:r>
              <a:rPr lang="en-US"/>
              <a:t>-we’ll be sharing a lot, but also know that we will share these resources and links afterward.</a:t>
            </a:r>
          </a:p>
        </p:txBody>
      </p:sp>
      <p:sp>
        <p:nvSpPr>
          <p:cNvPr id="103" name="Google Shape;103;p1:notes"/>
          <p:cNvSpPr txBox="1">
            <a:spLocks noGrp="1"/>
          </p:cNvSpPr>
          <p:nvPr>
            <p:ph type="sldNum" idx="12"/>
          </p:nvPr>
        </p:nvSpPr>
        <p:spPr/>
        <p:txBody>
          <a:bodyPr/>
          <a:lstStyle/>
          <a:p>
            <a:pPr lvl="0"/>
            <a:fld id="{00000000-1234-1234-1234-123412341234}" type="slidenum">
              <a:rPr lang="en-US"/>
              <a:pPr lvl="0"/>
              <a:t>1</a:t>
            </a:fld>
            <a:endParaRPr lang="en-US"/>
          </a:p>
        </p:txBody>
      </p:sp>
      <p:sp>
        <p:nvSpPr>
          <p:cNvPr id="4" name="Slide Image Placeholder 3">
            <a:extLst>
              <a:ext uri="{FF2B5EF4-FFF2-40B4-BE49-F238E27FC236}">
                <a16:creationId xmlns:a16="http://schemas.microsoft.com/office/drawing/2014/main" id="{6BAF2B4C-10E1-0F6A-444C-687DDB22DFB4}"/>
              </a:ext>
            </a:extLst>
          </p:cNvPr>
          <p:cNvSpPr>
            <a:spLocks noGrp="1" noRot="1" noChangeAspect="1"/>
          </p:cNvSpPr>
          <p:nvPr>
            <p:ph type="sldImg"/>
          </p:nvPr>
        </p:nvSpPr>
        <p:spPr>
          <a:xfrm>
            <a:off x="1851025" y="698500"/>
            <a:ext cx="3470275" cy="1952625"/>
          </a:xfrm>
        </p:spPr>
      </p:sp>
    </p:spTree>
    <p:extLst>
      <p:ext uri="{BB962C8B-B14F-4D97-AF65-F5344CB8AC3E}">
        <p14:creationId xmlns:p14="http://schemas.microsoft.com/office/powerpoint/2010/main" val="389375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42" name="Google Shape;242;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311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42" name="Google Shape;242;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81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a:t>Nick</a:t>
            </a:r>
            <a:endParaRPr/>
          </a:p>
        </p:txBody>
      </p:sp>
      <p:sp>
        <p:nvSpPr>
          <p:cNvPr id="242" name="Google Shape;242;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77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p:txBody>
          <a:bodyPr/>
          <a:lstStyle/>
          <a:p>
            <a:r>
              <a:rPr lang="en-US" dirty="0"/>
              <a:t>A few faculty advising guidelines:</a:t>
            </a:r>
          </a:p>
          <a:p>
            <a:r>
              <a:rPr lang="en-US" dirty="0"/>
              <a:t>Be accessible on a regular basis, through office hours, email, or phone.</a:t>
            </a:r>
          </a:p>
          <a:p>
            <a:r>
              <a:rPr lang="en-US" dirty="0"/>
              <a:t>Check in with all advisees regularly but meet at least once per semester.</a:t>
            </a:r>
          </a:p>
          <a:p>
            <a:r>
              <a:rPr lang="en-US" dirty="0"/>
              <a:t>Learn, know, and understand University requirements, school/college requirements, and major requirements in your field</a:t>
            </a:r>
          </a:p>
          <a:p>
            <a:pPr lvl="3"/>
            <a:r>
              <a:rPr lang="en-US" dirty="0"/>
              <a:t>This often requires consultation with your </a:t>
            </a:r>
            <a:r>
              <a:rPr lang="en-US" dirty="0">
                <a:hlinkClick r:id="rId3"/>
              </a:rPr>
              <a:t>school/college Advising Center</a:t>
            </a:r>
            <a:r>
              <a:rPr lang="en-US" dirty="0"/>
              <a:t> and/or the </a:t>
            </a:r>
            <a:r>
              <a:rPr lang="en-US" dirty="0">
                <a:hlinkClick r:id="rId4"/>
              </a:rPr>
              <a:t>Registrar</a:t>
            </a:r>
            <a:r>
              <a:rPr lang="en-US" dirty="0"/>
              <a:t>. </a:t>
            </a:r>
          </a:p>
          <a:p>
            <a:r>
              <a:rPr lang="en-US" dirty="0"/>
              <a:t>Focus on student responsibility, learning, and growth. </a:t>
            </a:r>
          </a:p>
          <a:p>
            <a:r>
              <a:rPr lang="en-US" dirty="0"/>
              <a:t>Grow your skills and practice: Attend regular trainings and professional development opportunities provided by the Office of Undergraduate Advising, the Center for Excellence in Teaching and Learning (CETL), and other university offices. I will share specific training and development opportunities that are coming up later in this session.</a:t>
            </a:r>
          </a:p>
          <a:p>
            <a:r>
              <a:rPr lang="en-US" dirty="0"/>
              <a:t>I do want to stress that an advisor cannot know everything, especially for all majors–it’s about knowing the basics within your major, areas, but more importantly, knowing about the resources on campus to help support and connect students.</a:t>
            </a:r>
          </a:p>
        </p:txBody>
      </p:sp>
      <p:sp>
        <p:nvSpPr>
          <p:cNvPr id="3" name="Slide Image Placeholder 2">
            <a:extLst>
              <a:ext uri="{FF2B5EF4-FFF2-40B4-BE49-F238E27FC236}">
                <a16:creationId xmlns:a16="http://schemas.microsoft.com/office/drawing/2014/main" id="{B4A25C5C-2208-88E3-764A-ECF263B87E62}"/>
              </a:ext>
            </a:extLst>
          </p:cNvPr>
          <p:cNvSpPr>
            <a:spLocks noGrp="1" noRot="1" noChangeAspect="1"/>
          </p:cNvSpPr>
          <p:nvPr>
            <p:ph type="sldImg"/>
          </p:nvPr>
        </p:nvSpPr>
        <p:spPr>
          <a:xfrm>
            <a:off x="1851025" y="698500"/>
            <a:ext cx="3470275" cy="1952625"/>
          </a:xfrm>
        </p:spPr>
      </p:sp>
    </p:spTree>
    <p:extLst>
      <p:ext uri="{BB962C8B-B14F-4D97-AF65-F5344CB8AC3E}">
        <p14:creationId xmlns:p14="http://schemas.microsoft.com/office/powerpoint/2010/main" val="425648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734500" y="4563227"/>
            <a:ext cx="5875994" cy="3733549"/>
          </a:xfrm>
          <a:prstGeom prst="rect">
            <a:avLst/>
          </a:prstGeom>
        </p:spPr>
        <p:txBody>
          <a:bodyPr spcFirstLastPara="1" wrap="square" lIns="96125" tIns="48049" rIns="96125" bIns="48049" anchor="t" anchorCtr="0">
            <a:noAutofit/>
          </a:bodyPr>
          <a:lstStyle/>
          <a:p>
            <a:pPr marL="0" indent="0"/>
            <a:endParaRPr lang="en-US" dirty="0"/>
          </a:p>
          <a:p>
            <a:pPr marL="0" indent="0">
              <a:buFont typeface="Arial,Sans-Serif"/>
            </a:pPr>
            <a:r>
              <a:rPr lang="en-US" b="1" dirty="0"/>
              <a:t>Why should you be using Nexus?</a:t>
            </a:r>
          </a:p>
          <a:p>
            <a:pPr marL="180266" indent="-180266">
              <a:buChar char="•"/>
            </a:pPr>
            <a:r>
              <a:rPr lang="en-US" dirty="0"/>
              <a:t>Great for sharing tools and resources to allow students to gauge their academic progress, communicate with their advisors, and connect with their peers in academic pursuits</a:t>
            </a:r>
          </a:p>
          <a:p>
            <a:pPr marL="180266" indent="-180266">
              <a:buChar char="•"/>
            </a:pPr>
            <a:r>
              <a:rPr lang="en-US" dirty="0"/>
              <a:t>Also, it creates a common site for advisors to engage with student-level academic data</a:t>
            </a:r>
          </a:p>
          <a:p>
            <a:pPr marL="180266" indent="-180266">
              <a:buChar char="•"/>
            </a:pPr>
            <a:r>
              <a:rPr lang="en-US" dirty="0"/>
              <a:t>Provides advisors a common platform to keep regular notes on student meetings and interactions</a:t>
            </a:r>
          </a:p>
          <a:p>
            <a:pPr marL="180266" indent="-180266">
              <a:buChar char="•"/>
            </a:pPr>
            <a:r>
              <a:rPr lang="en-US" dirty="0"/>
              <a:t>Linking the advising community together as we seek to support students developmentally and holistically</a:t>
            </a:r>
          </a:p>
          <a:p>
            <a:pPr marL="180266" indent="-180266">
              <a:buChar char="•"/>
            </a:pPr>
            <a:r>
              <a:rPr lang="en-US" dirty="0"/>
              <a:t>It’s a great tool for time management</a:t>
            </a:r>
          </a:p>
          <a:p>
            <a:pPr marL="180266" indent="-180266">
              <a:buChar char="•"/>
            </a:pPr>
            <a:r>
              <a:rPr lang="en-US" dirty="0"/>
              <a:t>Ability to see student information holistically</a:t>
            </a:r>
          </a:p>
          <a:p>
            <a:pPr marL="0" indent="0"/>
            <a:endParaRPr lang="en-US" dirty="0"/>
          </a:p>
        </p:txBody>
      </p:sp>
      <p:sp>
        <p:nvSpPr>
          <p:cNvPr id="218" name="Google Shape;218;p15:notes"/>
          <p:cNvSpPr>
            <a:spLocks noGrp="1" noRot="1" noChangeAspect="1"/>
          </p:cNvSpPr>
          <p:nvPr>
            <p:ph type="sldImg" idx="2"/>
          </p:nvPr>
        </p:nvSpPr>
        <p:spPr>
          <a:xfrm>
            <a:off x="827088" y="1184275"/>
            <a:ext cx="5691187" cy="3200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45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734500" y="4563227"/>
            <a:ext cx="5875994" cy="3733549"/>
          </a:xfrm>
          <a:prstGeom prst="rect">
            <a:avLst/>
          </a:prstGeom>
        </p:spPr>
        <p:txBody>
          <a:bodyPr spcFirstLastPara="1" wrap="square" lIns="96125" tIns="48049" rIns="96125" bIns="48049" anchor="t" anchorCtr="0">
            <a:noAutofit/>
          </a:bodyPr>
          <a:lstStyle/>
          <a:p>
            <a:pPr marL="0" indent="0"/>
            <a:endParaRPr lang="en-US" dirty="0"/>
          </a:p>
          <a:p>
            <a:pPr marL="0" indent="0">
              <a:buFont typeface="Arial,Sans-Serif"/>
            </a:pPr>
            <a:r>
              <a:rPr lang="en-US" b="1" dirty="0"/>
              <a:t>Why should you be using Nexus?</a:t>
            </a:r>
          </a:p>
          <a:p>
            <a:pPr marL="180266" indent="-180266">
              <a:buChar char="•"/>
            </a:pPr>
            <a:r>
              <a:rPr lang="en-US" dirty="0"/>
              <a:t>Great for sharing tools and resources to allow students to gauge their academic progress, communicate with their advisors, and connect with their peers in academic pursuits</a:t>
            </a:r>
          </a:p>
          <a:p>
            <a:pPr marL="180266" indent="-180266">
              <a:buChar char="•"/>
            </a:pPr>
            <a:r>
              <a:rPr lang="en-US" dirty="0"/>
              <a:t>Also, it creates a common site for advisors to engage with student-level academic data</a:t>
            </a:r>
          </a:p>
          <a:p>
            <a:pPr marL="180266" indent="-180266">
              <a:buChar char="•"/>
            </a:pPr>
            <a:r>
              <a:rPr lang="en-US" dirty="0"/>
              <a:t>Provides advisors a common platform to keep regular notes on student meetings and interactions</a:t>
            </a:r>
          </a:p>
          <a:p>
            <a:pPr marL="180266" indent="-180266">
              <a:buChar char="•"/>
            </a:pPr>
            <a:r>
              <a:rPr lang="en-US" dirty="0"/>
              <a:t>Linking the advising community together as we seek to support students developmentally and holistically</a:t>
            </a:r>
          </a:p>
          <a:p>
            <a:pPr marL="180266" indent="-180266">
              <a:buChar char="•"/>
            </a:pPr>
            <a:r>
              <a:rPr lang="en-US" dirty="0"/>
              <a:t>It’s a great tool for time management</a:t>
            </a:r>
          </a:p>
          <a:p>
            <a:pPr marL="180266" indent="-180266">
              <a:buChar char="•"/>
            </a:pPr>
            <a:r>
              <a:rPr lang="en-US" dirty="0"/>
              <a:t>Ability to see student information holistically</a:t>
            </a:r>
          </a:p>
          <a:p>
            <a:pPr marL="0" indent="0"/>
            <a:endParaRPr lang="en-US" dirty="0"/>
          </a:p>
        </p:txBody>
      </p:sp>
      <p:sp>
        <p:nvSpPr>
          <p:cNvPr id="218" name="Google Shape;218;p15:notes"/>
          <p:cNvSpPr>
            <a:spLocks noGrp="1" noRot="1" noChangeAspect="1"/>
          </p:cNvSpPr>
          <p:nvPr>
            <p:ph type="sldImg" idx="2"/>
          </p:nvPr>
        </p:nvSpPr>
        <p:spPr>
          <a:xfrm>
            <a:off x="827088" y="1184275"/>
            <a:ext cx="5691187" cy="3200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0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3133d5a2e6_0_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317" name="Google Shape;317;g23133d5a2e6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buClr>
                <a:schemeClr val="dk1"/>
              </a:buClr>
            </a:pPr>
            <a:r>
              <a:rPr lang="en-US" dirty="0"/>
              <a:t>Lauren</a:t>
            </a:r>
            <a:endParaRPr dirty="0"/>
          </a:p>
        </p:txBody>
      </p:sp>
      <p:sp>
        <p:nvSpPr>
          <p:cNvPr id="127" name="Google Shape;127;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92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8bdf2bb1b4_0_19: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r>
              <a:rPr lang="en-US"/>
              <a:t>Erin</a:t>
            </a:r>
            <a:endParaRPr/>
          </a:p>
        </p:txBody>
      </p:sp>
      <p:sp>
        <p:nvSpPr>
          <p:cNvPr id="351" name="Google Shape;351;g28bdf2bb1b4_0_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69e7e3fa5_2_0:notes"/>
          <p:cNvSpPr>
            <a:spLocks noGrp="1" noRot="1" noChangeAspect="1"/>
          </p:cNvSpPr>
          <p:nvPr>
            <p:ph type="sldImg" idx="2"/>
          </p:nvPr>
        </p:nvSpPr>
        <p:spPr>
          <a:xfrm>
            <a:off x="827088" y="1184275"/>
            <a:ext cx="5691187" cy="3200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69e7e3fa5_2_0:notes"/>
          <p:cNvSpPr txBox="1">
            <a:spLocks noGrp="1"/>
          </p:cNvSpPr>
          <p:nvPr>
            <p:ph type="body" idx="1"/>
          </p:nvPr>
        </p:nvSpPr>
        <p:spPr>
          <a:xfrm>
            <a:off x="734500" y="4563227"/>
            <a:ext cx="5875994" cy="3733706"/>
          </a:xfrm>
          <a:prstGeom prst="rect">
            <a:avLst/>
          </a:prstGeom>
        </p:spPr>
        <p:txBody>
          <a:bodyPr spcFirstLastPara="1" wrap="square" lIns="96125" tIns="48049" rIns="96125" bIns="48049" anchor="t" anchorCtr="0">
            <a:noAutofit/>
          </a:bodyPr>
          <a:lstStyle/>
          <a:p>
            <a:pPr marL="0" indent="0"/>
            <a:r>
              <a:rPr lang="en-US" b="1" dirty="0"/>
              <a:t>Most useful tools in Nexus:</a:t>
            </a:r>
            <a:endParaRPr lang="en-US" dirty="0"/>
          </a:p>
          <a:p>
            <a:pPr marL="180266" indent="-180266">
              <a:buChar char="•"/>
            </a:pPr>
            <a:r>
              <a:rPr lang="en-US" dirty="0"/>
              <a:t>Appointments and Check-ins</a:t>
            </a:r>
          </a:p>
          <a:p>
            <a:pPr marL="180266" indent="-180266">
              <a:buChar char="•"/>
            </a:pPr>
            <a:r>
              <a:rPr lang="en-US" dirty="0"/>
              <a:t>Student Profile</a:t>
            </a:r>
          </a:p>
          <a:p>
            <a:pPr marL="180266" indent="-180266">
              <a:buChar char="•"/>
            </a:pPr>
            <a:r>
              <a:rPr lang="en-US" dirty="0"/>
              <a:t>Advisee List</a:t>
            </a:r>
          </a:p>
          <a:p>
            <a:pPr marL="180266" indent="-180266">
              <a:buChar char="•"/>
            </a:pPr>
            <a:r>
              <a:rPr lang="en-US" dirty="0"/>
              <a:t>Meeting Notes</a:t>
            </a:r>
          </a:p>
          <a:p>
            <a:pPr marL="180266" indent="-180266">
              <a:buChar char="•"/>
            </a:pPr>
            <a:r>
              <a:rPr lang="en-US" dirty="0"/>
              <a:t>Batch Emails</a:t>
            </a:r>
          </a:p>
          <a:p>
            <a:pPr marL="180266" indent="-180266">
              <a:buChar char="•"/>
            </a:pPr>
            <a:endParaRPr lang="en-US" dirty="0"/>
          </a:p>
          <a:p>
            <a:pPr marL="180266" indent="-180266">
              <a:buChar char="•"/>
            </a:pPr>
            <a:r>
              <a:rPr lang="en-US" dirty="0"/>
              <a:t>We will have more in depth training for faculty advising in October, and how to use Nexus is a part of that training. In the meantime, you may review the Nexus tutorial linked here to get you started. If you need access to Nexus, reach out to me, and I can request that for you.</a:t>
            </a:r>
          </a:p>
          <a:p>
            <a:pPr marL="0" indent="0"/>
            <a:endParaRPr lang="en-US" dirty="0"/>
          </a:p>
        </p:txBody>
      </p:sp>
      <p:sp>
        <p:nvSpPr>
          <p:cNvPr id="225" name="Google Shape;225;g1469e7e3fa5_2_0:notes"/>
          <p:cNvSpPr txBox="1">
            <a:spLocks noGrp="1"/>
          </p:cNvSpPr>
          <p:nvPr>
            <p:ph type="sldNum" idx="12"/>
          </p:nvPr>
        </p:nvSpPr>
        <p:spPr>
          <a:xfrm>
            <a:off x="4160464" y="9006283"/>
            <a:ext cx="3182829" cy="475657"/>
          </a:xfrm>
          <a:prstGeom prst="rect">
            <a:avLst/>
          </a:prstGeom>
        </p:spPr>
        <p:txBody>
          <a:bodyPr spcFirstLastPara="1" wrap="square" lIns="96125" tIns="48049" rIns="96125" bIns="48049"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42" name="Google Shape;242;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885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244277"/>
            <a:ext cx="4038600" cy="3394075"/>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8"/>
          <p:cNvSpPr txBox="1">
            <a:spLocks noGrp="1"/>
          </p:cNvSpPr>
          <p:nvPr>
            <p:ph type="body" idx="2"/>
          </p:nvPr>
        </p:nvSpPr>
        <p:spPr>
          <a:xfrm>
            <a:off x="4648200" y="1244277"/>
            <a:ext cx="4038600" cy="3394075"/>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4736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rgbClr val="800080"/>
            </a:gs>
          </a:gsLst>
          <a:lin ang="2698631" scaled="0"/>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dvising.uconn.edu/using-nexu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mailto:nexus@uconn.edu" TargetMode="External"/><Relationship Id="rId4" Type="http://schemas.openxmlformats.org/officeDocument/2006/relationships/hyperlink" Target="https://login.uconn.edu/cas/login?service=https%3a%2f%2ffins.uconn.edu%2fsecure_inst%2fworkshops%2fworkshop_view.php%3fser%3d314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dvising.uconn.edu/using-nexu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104"/>
        <p:cNvGrpSpPr/>
        <p:nvPr/>
      </p:nvGrpSpPr>
      <p:grpSpPr>
        <a:xfrm>
          <a:off x="0" y="0"/>
          <a:ext cx="0" cy="0"/>
          <a:chOff x="0" y="0"/>
          <a:chExt cx="0" cy="0"/>
        </a:xfrm>
      </p:grpSpPr>
      <p:sp>
        <p:nvSpPr>
          <p:cNvPr id="6" name="Rectangle 5">
            <a:extLst>
              <a:ext uri="{FF2B5EF4-FFF2-40B4-BE49-F238E27FC236}">
                <a16:creationId xmlns:a16="http://schemas.microsoft.com/office/drawing/2014/main" id="{D36B288F-9FEF-F515-36AD-343A2160A15C}"/>
              </a:ext>
            </a:extLst>
          </p:cNvPr>
          <p:cNvSpPr/>
          <p:nvPr/>
        </p:nvSpPr>
        <p:spPr>
          <a:xfrm>
            <a:off x="201168" y="246888"/>
            <a:ext cx="8695942" cy="4636008"/>
          </a:xfrm>
          <a:prstGeom prst="rect">
            <a:avLst/>
          </a:prstGeom>
          <a:noFill/>
          <a:ln>
            <a:noFill/>
          </a:ln>
          <a:effectLst>
            <a:outerShdw blurRad="3302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oogle Shape;105;p16"/>
          <p:cNvSpPr txBox="1"/>
          <p:nvPr/>
        </p:nvSpPr>
        <p:spPr>
          <a:xfrm>
            <a:off x="246889" y="1714499"/>
            <a:ext cx="8650221" cy="857400"/>
          </a:xfrm>
          <a:prstGeom prst="rect">
            <a:avLst/>
          </a:prstGeom>
          <a:noFill/>
          <a:ln>
            <a:noFill/>
          </a:ln>
        </p:spPr>
        <p:txBody>
          <a:bodyPr spcFirstLastPara="1" wrap="square" lIns="91425" tIns="45700" rIns="91425" bIns="45700" anchor="ctr" anchorCtr="0">
            <a:noAutofit/>
          </a:bodyPr>
          <a:lstStyle/>
          <a:p>
            <a:pPr algn="ctr">
              <a:buClr>
                <a:schemeClr val="lt1"/>
              </a:buClr>
              <a:buSzPts val="3080"/>
            </a:pPr>
            <a:r>
              <a:rPr lang="en-US" sz="3450" b="1" dirty="0">
                <a:solidFill>
                  <a:schemeClr val="accent5">
                    <a:lumMod val="40000"/>
                    <a:lumOff val="60000"/>
                  </a:schemeClr>
                </a:solidFill>
              </a:rPr>
              <a:t>School of Fine Arts Faculty Orientation: </a:t>
            </a:r>
            <a:r>
              <a:rPr lang="en-US" sz="3450" dirty="0">
                <a:solidFill>
                  <a:schemeClr val="accent5">
                    <a:lumMod val="40000"/>
                    <a:lumOff val="60000"/>
                  </a:schemeClr>
                </a:solidFill>
              </a:rPr>
              <a:t>Nexus Tips and Tricks</a:t>
            </a:r>
            <a:endParaRPr lang="en-US" sz="1350" dirty="0">
              <a:solidFill>
                <a:schemeClr val="accent5">
                  <a:lumMod val="40000"/>
                  <a:lumOff val="60000"/>
                </a:schemeClr>
              </a:solidFill>
            </a:endParaRPr>
          </a:p>
        </p:txBody>
      </p:sp>
      <p:sp>
        <p:nvSpPr>
          <p:cNvPr id="107" name="Google Shape;107;p16"/>
          <p:cNvSpPr txBox="1"/>
          <p:nvPr/>
        </p:nvSpPr>
        <p:spPr>
          <a:xfrm>
            <a:off x="456447" y="3409827"/>
            <a:ext cx="8360981" cy="857250"/>
          </a:xfrm>
          <a:prstGeom prst="rect">
            <a:avLst/>
          </a:prstGeom>
          <a:noFill/>
          <a:ln>
            <a:noFill/>
          </a:ln>
        </p:spPr>
        <p:txBody>
          <a:bodyPr spcFirstLastPara="1" wrap="square" lIns="91425" tIns="45700" rIns="91425" bIns="45700" anchor="ctr" anchorCtr="0">
            <a:normAutofit/>
          </a:bodyPr>
          <a:lstStyle/>
          <a:p>
            <a:pPr marL="0" marR="0" lvl="0" indent="0" rtl="0">
              <a:spcBef>
                <a:spcPts val="0"/>
              </a:spcBef>
              <a:spcAft>
                <a:spcPts val="0"/>
              </a:spcAft>
              <a:buClr>
                <a:schemeClr val="lt1"/>
              </a:buClr>
              <a:buSzPts val="1400"/>
              <a:buFont typeface="Arial"/>
              <a:buNone/>
            </a:pPr>
            <a:r>
              <a:rPr lang="en-US" sz="1858" b="1">
                <a:solidFill>
                  <a:schemeClr val="lt1"/>
                </a:solidFill>
              </a:rPr>
              <a:t>Amanda Wilde, </a:t>
            </a:r>
            <a:r>
              <a:rPr lang="en-US" sz="1858">
                <a:solidFill>
                  <a:schemeClr val="lt1"/>
                </a:solidFill>
              </a:rPr>
              <a:t>Director of Advising, SFA</a:t>
            </a:r>
            <a:endParaRPr sz="4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319399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146344" y="168976"/>
            <a:ext cx="8851311" cy="857250"/>
          </a:xfrm>
          <a:prstGeom prst="rect">
            <a:avLst/>
          </a:prstGeom>
          <a:noFill/>
          <a:ln>
            <a:noFill/>
          </a:ln>
        </p:spPr>
        <p:txBody>
          <a:bodyPr spcFirstLastPara="1" vert="horz" wrap="square" lIns="91425" tIns="45700" rIns="91425" bIns="45700" rtlCol="0" anchor="ctr" anchorCtr="0">
            <a:noAutofit/>
          </a:bodyPr>
          <a:lstStyle/>
          <a:p>
            <a:pPr>
              <a:buSzPts val="3200"/>
            </a:pPr>
            <a:r>
              <a:rPr lang="en-US" sz="3200" b="1" dirty="0">
                <a:solidFill>
                  <a:schemeClr val="accent5">
                    <a:lumMod val="40000"/>
                    <a:lumOff val="60000"/>
                  </a:schemeClr>
                </a:solidFill>
              </a:rPr>
              <a:t>Advising Appointment Structure and Guidelines</a:t>
            </a:r>
          </a:p>
        </p:txBody>
      </p:sp>
      <p:sp>
        <p:nvSpPr>
          <p:cNvPr id="3" name="Content Placeholder 2">
            <a:extLst>
              <a:ext uri="{FF2B5EF4-FFF2-40B4-BE49-F238E27FC236}">
                <a16:creationId xmlns:a16="http://schemas.microsoft.com/office/drawing/2014/main" id="{FB46F3E4-5B50-04D3-29D8-94D2F81791C4}"/>
              </a:ext>
            </a:extLst>
          </p:cNvPr>
          <p:cNvSpPr>
            <a:spLocks noGrp="1"/>
          </p:cNvSpPr>
          <p:nvPr>
            <p:ph type="body" idx="1"/>
          </p:nvPr>
        </p:nvSpPr>
        <p:spPr>
          <a:xfrm>
            <a:off x="326066" y="1272289"/>
            <a:ext cx="8435162" cy="3378833"/>
          </a:xfrm>
        </p:spPr>
        <p:txBody>
          <a:bodyPr spcFirstLastPara="1" vert="horz" wrap="square" lIns="68580" tIns="34290" rIns="68580" bIns="34290" rtlCol="0" anchor="t" anchorCtr="0">
            <a:noAutofit/>
          </a:bodyPr>
          <a:lstStyle/>
          <a:p>
            <a:pPr marL="114300" indent="0">
              <a:spcBef>
                <a:spcPts val="0"/>
              </a:spcBef>
              <a:buNone/>
            </a:pPr>
            <a:r>
              <a:rPr lang="en-US" sz="2800" b="1" dirty="0">
                <a:solidFill>
                  <a:schemeClr val="bg1"/>
                </a:solidFill>
                <a:ea typeface="+mn-lt"/>
                <a:cs typeface="+mn-lt"/>
              </a:rPr>
              <a:t>During the meeting:</a:t>
            </a: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Check the student into Nexus</a:t>
            </a: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Ask how the student is doing: inquire about current coursework, study abroad, research, grades, etc.</a:t>
            </a: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Note academic standing, potential difficult courses</a:t>
            </a: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Discuss notes from the prior semester/meetings</a:t>
            </a:r>
          </a:p>
          <a:p>
            <a:pPr marL="257175" indent="-257175">
              <a:spcBef>
                <a:spcPts val="0"/>
              </a:spcBef>
            </a:pPr>
            <a:endParaRPr lang="en-US" sz="1500" dirty="0"/>
          </a:p>
        </p:txBody>
      </p:sp>
      <p:sp>
        <p:nvSpPr>
          <p:cNvPr id="246" name="Google Shape;246;p30"/>
          <p:cNvSpPr txBox="1"/>
          <p:nvPr/>
        </p:nvSpPr>
        <p:spPr>
          <a:xfrm>
            <a:off x="3200400" y="3719514"/>
            <a:ext cx="2743200" cy="317500"/>
          </a:xfrm>
          <a:prstGeom prst="rect">
            <a:avLst/>
          </a:prstGeom>
          <a:noFill/>
          <a:ln>
            <a:noFill/>
          </a:ln>
        </p:spPr>
        <p:txBody>
          <a:bodyPr spcFirstLastPara="1" wrap="square" lIns="91425" tIns="45700" rIns="91425" bIns="45700" anchor="t" anchorCtr="0">
            <a:normAutofit fontScale="92500" lnSpcReduction="20000"/>
          </a:bodyPr>
          <a:lstStyle/>
          <a:p>
            <a:endParaRPr sz="1800">
              <a:solidFill>
                <a:schemeClr val="dk1"/>
              </a:solidFill>
              <a:latin typeface="Calibri"/>
              <a:ea typeface="Calibri"/>
              <a:cs typeface="Calibri"/>
              <a:sym typeface="Calibri"/>
            </a:endParaRPr>
          </a:p>
        </p:txBody>
      </p:sp>
      <p:sp>
        <p:nvSpPr>
          <p:cNvPr id="247" name="Google Shape;247;p30"/>
          <p:cNvSpPr txBox="1"/>
          <p:nvPr/>
        </p:nvSpPr>
        <p:spPr>
          <a:xfrm>
            <a:off x="3200400" y="3473451"/>
            <a:ext cx="2743200" cy="317500"/>
          </a:xfrm>
          <a:prstGeom prst="rect">
            <a:avLst/>
          </a:prstGeom>
          <a:noFill/>
          <a:ln>
            <a:noFill/>
          </a:ln>
        </p:spPr>
        <p:txBody>
          <a:bodyPr spcFirstLastPara="1" wrap="square" lIns="91425" tIns="45700" rIns="91425" bIns="45700" anchor="t" anchorCtr="0">
            <a:normAutofit fontScale="92500" lnSpcReduction="20000"/>
          </a:bodyPr>
          <a:lstStyle/>
          <a:p>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47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434173" y="206375"/>
            <a:ext cx="8851311" cy="857250"/>
          </a:xfrm>
          <a:prstGeom prst="rect">
            <a:avLst/>
          </a:prstGeom>
          <a:noFill/>
          <a:ln>
            <a:noFill/>
          </a:ln>
        </p:spPr>
        <p:txBody>
          <a:bodyPr spcFirstLastPara="1" vert="horz" wrap="square" lIns="91425" tIns="45700" rIns="91425" bIns="45700" rtlCol="0" anchor="ctr" anchorCtr="0">
            <a:noAutofit/>
          </a:bodyPr>
          <a:lstStyle/>
          <a:p>
            <a:pPr>
              <a:buSzPts val="3200"/>
            </a:pPr>
            <a:r>
              <a:rPr lang="en-US" sz="3200" b="1" dirty="0">
                <a:solidFill>
                  <a:schemeClr val="accent5">
                    <a:lumMod val="40000"/>
                    <a:lumOff val="60000"/>
                  </a:schemeClr>
                </a:solidFill>
              </a:rPr>
              <a:t>Advising Appointment Structure and Guidelines</a:t>
            </a:r>
          </a:p>
        </p:txBody>
      </p:sp>
      <p:sp>
        <p:nvSpPr>
          <p:cNvPr id="3" name="Content Placeholder 2">
            <a:extLst>
              <a:ext uri="{FF2B5EF4-FFF2-40B4-BE49-F238E27FC236}">
                <a16:creationId xmlns:a16="http://schemas.microsoft.com/office/drawing/2014/main" id="{FB46F3E4-5B50-04D3-29D8-94D2F81791C4}"/>
              </a:ext>
            </a:extLst>
          </p:cNvPr>
          <p:cNvSpPr>
            <a:spLocks noGrp="1"/>
          </p:cNvSpPr>
          <p:nvPr>
            <p:ph type="body" idx="1"/>
          </p:nvPr>
        </p:nvSpPr>
        <p:spPr>
          <a:xfrm>
            <a:off x="318976" y="1238229"/>
            <a:ext cx="8520223" cy="3378833"/>
          </a:xfrm>
        </p:spPr>
        <p:txBody>
          <a:bodyPr spcFirstLastPara="1" vert="horz" wrap="square" lIns="68580" tIns="34290" rIns="68580" bIns="34290" rtlCol="0" anchor="t" anchorCtr="0">
            <a:noAutofit/>
          </a:bodyPr>
          <a:lstStyle/>
          <a:p>
            <a:pPr marL="114300" indent="0">
              <a:spcBef>
                <a:spcPts val="0"/>
              </a:spcBef>
              <a:buNone/>
            </a:pPr>
            <a:r>
              <a:rPr lang="en-US" sz="2400" b="1" dirty="0">
                <a:solidFill>
                  <a:schemeClr val="bg1"/>
                </a:solidFill>
                <a:ea typeface="+mn-lt"/>
                <a:cs typeface="+mn-lt"/>
              </a:rPr>
              <a:t>During the meeting:</a:t>
            </a:r>
          </a:p>
          <a:p>
            <a:pPr marL="457200" lvl="1" indent="0">
              <a:spcBef>
                <a:spcPts val="0"/>
              </a:spcBef>
              <a:buClr>
                <a:schemeClr val="bg1"/>
              </a:buClr>
              <a:buNone/>
            </a:pPr>
            <a:r>
              <a:rPr lang="en-US" sz="2400" i="1" dirty="0">
                <a:solidFill>
                  <a:schemeClr val="bg1"/>
                </a:solidFill>
                <a:ea typeface="+mn-lt"/>
                <a:cs typeface="+mn-lt"/>
              </a:rPr>
              <a:t>Ask student about the following:</a:t>
            </a:r>
          </a:p>
          <a:p>
            <a:pPr marL="800100" lvl="1">
              <a:spcBef>
                <a:spcPts val="0"/>
              </a:spcBef>
              <a:buClr>
                <a:schemeClr val="bg1"/>
              </a:buClr>
              <a:buFont typeface="Arial" panose="020B0604020202020204" pitchFamily="34" charset="0"/>
              <a:buChar char="•"/>
            </a:pPr>
            <a:r>
              <a:rPr lang="en-US" sz="2400" dirty="0">
                <a:solidFill>
                  <a:schemeClr val="bg1"/>
                </a:solidFill>
                <a:ea typeface="+mn-lt"/>
                <a:cs typeface="+mn-lt"/>
              </a:rPr>
              <a:t>Areas of interest, potential internships, undergraduate research opportunities, career potential</a:t>
            </a:r>
          </a:p>
          <a:p>
            <a:pPr marL="800100" lvl="1">
              <a:spcBef>
                <a:spcPts val="0"/>
              </a:spcBef>
              <a:buClr>
                <a:schemeClr val="bg1"/>
              </a:buClr>
              <a:buFont typeface="Arial" panose="020B0604020202020204" pitchFamily="34" charset="0"/>
              <a:buChar char="•"/>
            </a:pPr>
            <a:r>
              <a:rPr lang="en-US" sz="2400" dirty="0">
                <a:solidFill>
                  <a:schemeClr val="bg1"/>
                </a:solidFill>
                <a:ea typeface="+mn-lt"/>
                <a:cs typeface="+mn-lt"/>
              </a:rPr>
              <a:t>Course plan for the following semester; recommendations and considerations</a:t>
            </a:r>
          </a:p>
          <a:p>
            <a:pPr marL="800100" lvl="1">
              <a:spcBef>
                <a:spcPts val="0"/>
              </a:spcBef>
              <a:buClr>
                <a:schemeClr val="bg1"/>
              </a:buClr>
              <a:buFont typeface="Arial" panose="020B0604020202020204" pitchFamily="34" charset="0"/>
              <a:buChar char="•"/>
            </a:pPr>
            <a:r>
              <a:rPr lang="en-US" sz="2400" dirty="0">
                <a:solidFill>
                  <a:schemeClr val="bg1"/>
                </a:solidFill>
                <a:ea typeface="+mn-lt"/>
                <a:cs typeface="+mn-lt"/>
              </a:rPr>
              <a:t>Review account holds, lift advising hold/scholastic standing holds as appropriate</a:t>
            </a:r>
          </a:p>
          <a:p>
            <a:pPr marL="800100" lvl="1">
              <a:spcBef>
                <a:spcPts val="0"/>
              </a:spcBef>
              <a:buClr>
                <a:schemeClr val="bg1"/>
              </a:buClr>
              <a:buFont typeface="Arial" panose="020B0604020202020204" pitchFamily="34" charset="0"/>
              <a:buChar char="•"/>
            </a:pPr>
            <a:r>
              <a:rPr lang="en-US" sz="2400" dirty="0">
                <a:solidFill>
                  <a:schemeClr val="bg1"/>
                </a:solidFill>
                <a:ea typeface="+mn-lt"/>
                <a:cs typeface="+mn-lt"/>
              </a:rPr>
              <a:t>Provide appropriate resources</a:t>
            </a:r>
          </a:p>
          <a:p>
            <a:pPr marL="800100" lvl="1">
              <a:spcBef>
                <a:spcPts val="0"/>
              </a:spcBef>
              <a:buClr>
                <a:schemeClr val="bg1"/>
              </a:buClr>
              <a:buFont typeface="Arial" panose="020B0604020202020204" pitchFamily="34" charset="0"/>
              <a:buChar char="•"/>
            </a:pPr>
            <a:r>
              <a:rPr lang="en-US" sz="2400" dirty="0">
                <a:solidFill>
                  <a:schemeClr val="bg1"/>
                </a:solidFill>
                <a:ea typeface="+mn-lt"/>
                <a:cs typeface="+mn-lt"/>
              </a:rPr>
              <a:t>Will they need excess credit, permission numbers, etc.?</a:t>
            </a:r>
          </a:p>
          <a:p>
            <a:pPr marL="257175" indent="-257175">
              <a:spcBef>
                <a:spcPts val="0"/>
              </a:spcBef>
            </a:pPr>
            <a:endParaRPr lang="en-US" sz="1500" dirty="0"/>
          </a:p>
        </p:txBody>
      </p:sp>
      <p:sp>
        <p:nvSpPr>
          <p:cNvPr id="246" name="Google Shape;246;p30"/>
          <p:cNvSpPr txBox="1"/>
          <p:nvPr/>
        </p:nvSpPr>
        <p:spPr>
          <a:xfrm>
            <a:off x="3200400" y="3719514"/>
            <a:ext cx="2743200" cy="317500"/>
          </a:xfrm>
          <a:prstGeom prst="rect">
            <a:avLst/>
          </a:prstGeom>
          <a:noFill/>
          <a:ln>
            <a:noFill/>
          </a:ln>
        </p:spPr>
        <p:txBody>
          <a:bodyPr spcFirstLastPara="1" wrap="square" lIns="91425" tIns="45700" rIns="91425" bIns="45700" anchor="t" anchorCtr="0">
            <a:normAutofit fontScale="92500" lnSpcReduction="20000"/>
          </a:bodyPr>
          <a:lstStyle/>
          <a:p>
            <a:endParaRPr sz="1800">
              <a:solidFill>
                <a:schemeClr val="dk1"/>
              </a:solidFill>
              <a:latin typeface="Calibri"/>
              <a:ea typeface="Calibri"/>
              <a:cs typeface="Calibri"/>
              <a:sym typeface="Calibri"/>
            </a:endParaRPr>
          </a:p>
        </p:txBody>
      </p:sp>
      <p:sp>
        <p:nvSpPr>
          <p:cNvPr id="247" name="Google Shape;247;p30"/>
          <p:cNvSpPr txBox="1"/>
          <p:nvPr/>
        </p:nvSpPr>
        <p:spPr>
          <a:xfrm>
            <a:off x="3200400" y="3473451"/>
            <a:ext cx="2743200" cy="317500"/>
          </a:xfrm>
          <a:prstGeom prst="rect">
            <a:avLst/>
          </a:prstGeom>
          <a:noFill/>
          <a:ln>
            <a:noFill/>
          </a:ln>
        </p:spPr>
        <p:txBody>
          <a:bodyPr spcFirstLastPara="1" wrap="square" lIns="91425" tIns="45700" rIns="91425" bIns="45700" anchor="t" anchorCtr="0">
            <a:normAutofit fontScale="92500" lnSpcReduction="20000"/>
          </a:bodyPr>
          <a:lstStyle/>
          <a:p>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43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376055" y="235435"/>
            <a:ext cx="8851311" cy="857250"/>
          </a:xfrm>
          <a:prstGeom prst="rect">
            <a:avLst/>
          </a:prstGeom>
          <a:noFill/>
          <a:ln>
            <a:noFill/>
          </a:ln>
        </p:spPr>
        <p:txBody>
          <a:bodyPr spcFirstLastPara="1" vert="horz" wrap="square" lIns="91425" tIns="45700" rIns="91425" bIns="45700" rtlCol="0" anchor="ctr" anchorCtr="0">
            <a:noAutofit/>
          </a:bodyPr>
          <a:lstStyle/>
          <a:p>
            <a:pPr>
              <a:buSzPts val="3200"/>
            </a:pPr>
            <a:r>
              <a:rPr lang="en-US" sz="3200" b="1" dirty="0">
                <a:solidFill>
                  <a:schemeClr val="accent5">
                    <a:lumMod val="40000"/>
                    <a:lumOff val="60000"/>
                  </a:schemeClr>
                </a:solidFill>
              </a:rPr>
              <a:t>Advising Appointment Structure and Guidelines</a:t>
            </a:r>
          </a:p>
        </p:txBody>
      </p:sp>
      <p:sp>
        <p:nvSpPr>
          <p:cNvPr id="3" name="Content Placeholder 2">
            <a:extLst>
              <a:ext uri="{FF2B5EF4-FFF2-40B4-BE49-F238E27FC236}">
                <a16:creationId xmlns:a16="http://schemas.microsoft.com/office/drawing/2014/main" id="{FB46F3E4-5B50-04D3-29D8-94D2F81791C4}"/>
              </a:ext>
            </a:extLst>
          </p:cNvPr>
          <p:cNvSpPr>
            <a:spLocks noGrp="1"/>
          </p:cNvSpPr>
          <p:nvPr>
            <p:ph type="body" idx="1"/>
          </p:nvPr>
        </p:nvSpPr>
        <p:spPr>
          <a:xfrm>
            <a:off x="457200" y="1515595"/>
            <a:ext cx="8229600" cy="3394075"/>
          </a:xfrm>
        </p:spPr>
        <p:txBody>
          <a:bodyPr spcFirstLastPara="1" vert="horz" wrap="square" lIns="68580" tIns="34290" rIns="68580" bIns="34290" rtlCol="0" anchor="t" anchorCtr="0">
            <a:noAutofit/>
          </a:bodyPr>
          <a:lstStyle/>
          <a:p>
            <a:pPr marL="114300" indent="0">
              <a:spcBef>
                <a:spcPts val="0"/>
              </a:spcBef>
              <a:buNone/>
            </a:pPr>
            <a:r>
              <a:rPr lang="en-US" sz="2800" b="1" dirty="0">
                <a:solidFill>
                  <a:schemeClr val="bg1"/>
                </a:solidFill>
                <a:ea typeface="+mn-lt"/>
                <a:cs typeface="+mn-lt"/>
              </a:rPr>
              <a:t>After the meeting:</a:t>
            </a:r>
          </a:p>
          <a:p>
            <a:pPr marL="114300" indent="0">
              <a:spcBef>
                <a:spcPts val="0"/>
              </a:spcBef>
              <a:buNone/>
            </a:pPr>
            <a:endParaRPr lang="en-US" sz="2800" b="1" dirty="0">
              <a:solidFill>
                <a:schemeClr val="bg1"/>
              </a:solidFill>
              <a:ea typeface="+mn-lt"/>
              <a:cs typeface="+mn-lt"/>
            </a:endParaRP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Enter meeting notes into Nexus</a:t>
            </a: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Follow up with student and refer as necessary</a:t>
            </a:r>
          </a:p>
          <a:p>
            <a:pPr>
              <a:spcBef>
                <a:spcPts val="0"/>
              </a:spcBef>
            </a:pPr>
            <a:endParaRPr lang="en-US" dirty="0"/>
          </a:p>
        </p:txBody>
      </p:sp>
      <p:sp>
        <p:nvSpPr>
          <p:cNvPr id="246" name="Google Shape;246;p30"/>
          <p:cNvSpPr txBox="1"/>
          <p:nvPr/>
        </p:nvSpPr>
        <p:spPr>
          <a:xfrm>
            <a:off x="3200400" y="3719514"/>
            <a:ext cx="2743200" cy="317500"/>
          </a:xfrm>
          <a:prstGeom prst="rect">
            <a:avLst/>
          </a:prstGeom>
          <a:noFill/>
          <a:ln>
            <a:noFill/>
          </a:ln>
        </p:spPr>
        <p:txBody>
          <a:bodyPr spcFirstLastPara="1" wrap="square" lIns="91425" tIns="45700" rIns="91425" bIns="45700" anchor="t" anchorCtr="0">
            <a:normAutofit fontScale="92500" lnSpcReduction="20000"/>
          </a:bodyPr>
          <a:lstStyle/>
          <a:p>
            <a:endParaRPr sz="1800">
              <a:solidFill>
                <a:schemeClr val="dk1"/>
              </a:solidFill>
              <a:latin typeface="Calibri"/>
              <a:ea typeface="Calibri"/>
              <a:cs typeface="Calibri"/>
              <a:sym typeface="Calibri"/>
            </a:endParaRPr>
          </a:p>
        </p:txBody>
      </p:sp>
      <p:sp>
        <p:nvSpPr>
          <p:cNvPr id="247" name="Google Shape;247;p30"/>
          <p:cNvSpPr txBox="1"/>
          <p:nvPr/>
        </p:nvSpPr>
        <p:spPr>
          <a:xfrm>
            <a:off x="3200400" y="3473451"/>
            <a:ext cx="2743200" cy="317500"/>
          </a:xfrm>
          <a:prstGeom prst="rect">
            <a:avLst/>
          </a:prstGeom>
          <a:noFill/>
          <a:ln>
            <a:noFill/>
          </a:ln>
        </p:spPr>
        <p:txBody>
          <a:bodyPr spcFirstLastPara="1" wrap="square" lIns="91425" tIns="45700" rIns="91425" bIns="45700" anchor="t" anchorCtr="0">
            <a:normAutofit fontScale="92500" lnSpcReduction="20000"/>
          </a:bodyPr>
          <a:lstStyle/>
          <a:p>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7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148"/>
        <p:cNvGrpSpPr/>
        <p:nvPr/>
      </p:nvGrpSpPr>
      <p:grpSpPr>
        <a:xfrm>
          <a:off x="0" y="0"/>
          <a:ext cx="0" cy="0"/>
          <a:chOff x="0" y="0"/>
          <a:chExt cx="0" cy="0"/>
        </a:xfrm>
      </p:grpSpPr>
      <p:sp>
        <p:nvSpPr>
          <p:cNvPr id="2" name="Rectangle 1">
            <a:extLst>
              <a:ext uri="{FF2B5EF4-FFF2-40B4-BE49-F238E27FC236}">
                <a16:creationId xmlns:a16="http://schemas.microsoft.com/office/drawing/2014/main" id="{13EED83F-5036-04B4-462B-F10386E44BD9}"/>
              </a:ext>
            </a:extLst>
          </p:cNvPr>
          <p:cNvSpPr/>
          <p:nvPr/>
        </p:nvSpPr>
        <p:spPr>
          <a:xfrm>
            <a:off x="128016" y="109728"/>
            <a:ext cx="8842247" cy="4892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17923D7-A7EE-594F-93E8-BD4036395779}"/>
              </a:ext>
            </a:extLst>
          </p:cNvPr>
          <p:cNvSpPr/>
          <p:nvPr/>
        </p:nvSpPr>
        <p:spPr>
          <a:xfrm>
            <a:off x="210314" y="188087"/>
            <a:ext cx="8681924" cy="473075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Google Shape;149;p22"/>
          <p:cNvSpPr txBox="1">
            <a:spLocks noGrp="1"/>
          </p:cNvSpPr>
          <p:nvPr>
            <p:ph type="title"/>
          </p:nvPr>
        </p:nvSpPr>
        <p:spPr>
          <a:xfrm>
            <a:off x="457200" y="378903"/>
            <a:ext cx="8361054"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3200"/>
              <a:buFont typeface="Arial"/>
              <a:buNone/>
            </a:pPr>
            <a:br>
              <a:rPr lang="en-US" sz="3600" b="1" dirty="0">
                <a:solidFill>
                  <a:schemeClr val="accent5">
                    <a:lumMod val="40000"/>
                    <a:lumOff val="60000"/>
                  </a:schemeClr>
                </a:solidFill>
              </a:rPr>
            </a:br>
            <a:r>
              <a:rPr lang="en-US" sz="3600" b="1" dirty="0">
                <a:solidFill>
                  <a:schemeClr val="accent5">
                    <a:lumMod val="40000"/>
                    <a:lumOff val="60000"/>
                  </a:schemeClr>
                </a:solidFill>
              </a:rPr>
              <a:t>Faculty Advising: Guidelines</a:t>
            </a:r>
          </a:p>
          <a:p>
            <a:pPr marL="0" lvl="0" indent="0" algn="l" rtl="0">
              <a:spcBef>
                <a:spcPts val="0"/>
              </a:spcBef>
              <a:spcAft>
                <a:spcPts val="0"/>
              </a:spcAft>
              <a:buClr>
                <a:srgbClr val="FFFFFF"/>
              </a:buClr>
              <a:buSzPts val="3200"/>
              <a:buFont typeface="Arial"/>
              <a:buNone/>
            </a:pPr>
            <a:endParaRPr sz="3600" dirty="0"/>
          </a:p>
        </p:txBody>
      </p:sp>
      <p:sp>
        <p:nvSpPr>
          <p:cNvPr id="150" name="Google Shape;150;p22"/>
          <p:cNvSpPr txBox="1">
            <a:spLocks noGrp="1"/>
          </p:cNvSpPr>
          <p:nvPr>
            <p:ph type="body" idx="1"/>
          </p:nvPr>
        </p:nvSpPr>
        <p:spPr>
          <a:xfrm>
            <a:off x="457200" y="1148230"/>
            <a:ext cx="8435037" cy="3907347"/>
          </a:xfrm>
          <a:prstGeom prst="rect">
            <a:avLst/>
          </a:prstGeom>
          <a:noFill/>
          <a:ln>
            <a:noFill/>
          </a:ln>
        </p:spPr>
        <p:txBody>
          <a:bodyPr spcFirstLastPara="1" wrap="square" lIns="91425" tIns="45700" rIns="91425" bIns="45700" anchor="t" anchorCtr="0">
            <a:noAutofit/>
          </a:bodyPr>
          <a:lstStyle/>
          <a:p>
            <a:pPr marL="239395" indent="-245745">
              <a:lnSpc>
                <a:spcPct val="150000"/>
              </a:lnSpc>
              <a:spcBef>
                <a:spcPts val="0"/>
              </a:spcBef>
              <a:spcAft>
                <a:spcPts val="1200"/>
              </a:spcAft>
              <a:buClr>
                <a:schemeClr val="bg1"/>
              </a:buClr>
              <a:buSzPts val="2100"/>
            </a:pPr>
            <a:r>
              <a:rPr lang="en-US" sz="2000" dirty="0">
                <a:solidFill>
                  <a:schemeClr val="bg1"/>
                </a:solidFill>
              </a:rPr>
              <a:t>Be accessible </a:t>
            </a:r>
          </a:p>
          <a:p>
            <a:pPr marL="239395" indent="-245745">
              <a:lnSpc>
                <a:spcPct val="150000"/>
              </a:lnSpc>
              <a:spcBef>
                <a:spcPts val="0"/>
              </a:spcBef>
              <a:spcAft>
                <a:spcPts val="1200"/>
              </a:spcAft>
              <a:buClr>
                <a:schemeClr val="bg1"/>
              </a:buClr>
              <a:buSzPts val="2100"/>
            </a:pPr>
            <a:r>
              <a:rPr lang="en-US" sz="2000" dirty="0">
                <a:solidFill>
                  <a:schemeClr val="bg1"/>
                </a:solidFill>
              </a:rPr>
              <a:t>Check in with all advisees regularly</a:t>
            </a:r>
          </a:p>
          <a:p>
            <a:pPr marL="239395" lvl="0" indent="-245745" algn="l" rtl="0">
              <a:lnSpc>
                <a:spcPct val="150000"/>
              </a:lnSpc>
              <a:spcBef>
                <a:spcPts val="0"/>
              </a:spcBef>
              <a:spcAft>
                <a:spcPts val="1200"/>
              </a:spcAft>
              <a:buClr>
                <a:schemeClr val="bg1"/>
              </a:buClr>
              <a:buSzPct val="100000"/>
              <a:buChar char="•"/>
            </a:pPr>
            <a:r>
              <a:rPr lang="en-US" sz="2000" dirty="0">
                <a:solidFill>
                  <a:schemeClr val="bg1"/>
                </a:solidFill>
              </a:rPr>
              <a:t>Learn, know, and understand University requirements, school/college requirements, and major requirements in your field</a:t>
            </a:r>
          </a:p>
          <a:p>
            <a:pPr marL="239395" indent="-245745">
              <a:lnSpc>
                <a:spcPct val="150000"/>
              </a:lnSpc>
              <a:spcBef>
                <a:spcPts val="0"/>
              </a:spcBef>
              <a:spcAft>
                <a:spcPts val="1200"/>
              </a:spcAft>
              <a:buClr>
                <a:schemeClr val="bg1"/>
              </a:buClr>
              <a:buSzPct val="100000"/>
            </a:pPr>
            <a:r>
              <a:rPr lang="en-US" sz="2000" b="0" dirty="0">
                <a:solidFill>
                  <a:schemeClr val="bg1"/>
                </a:solidFill>
              </a:rPr>
              <a:t>Focus on student responsibility, learning, and growth. </a:t>
            </a:r>
          </a:p>
          <a:p>
            <a:pPr marL="239395" indent="-245745">
              <a:lnSpc>
                <a:spcPct val="150000"/>
              </a:lnSpc>
              <a:spcBef>
                <a:spcPts val="0"/>
              </a:spcBef>
              <a:spcAft>
                <a:spcPts val="1200"/>
              </a:spcAft>
              <a:buClr>
                <a:schemeClr val="bg1"/>
              </a:buClr>
              <a:buSzPct val="100000"/>
            </a:pPr>
            <a:r>
              <a:rPr lang="en-US" sz="2000" dirty="0">
                <a:solidFill>
                  <a:schemeClr val="bg1"/>
                </a:solidFill>
              </a:rPr>
              <a:t>Commit to growing your skills and practice</a:t>
            </a:r>
          </a:p>
        </p:txBody>
      </p:sp>
    </p:spTree>
    <p:extLst>
      <p:ext uri="{BB962C8B-B14F-4D97-AF65-F5344CB8AC3E}">
        <p14:creationId xmlns:p14="http://schemas.microsoft.com/office/powerpoint/2010/main" val="173739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219"/>
        <p:cNvGrpSpPr/>
        <p:nvPr/>
      </p:nvGrpSpPr>
      <p:grpSpPr>
        <a:xfrm>
          <a:off x="0" y="0"/>
          <a:ext cx="0" cy="0"/>
          <a:chOff x="0" y="0"/>
          <a:chExt cx="0" cy="0"/>
        </a:xfrm>
      </p:grpSpPr>
      <p:sp>
        <p:nvSpPr>
          <p:cNvPr id="8" name="Rectangle 7">
            <a:extLst>
              <a:ext uri="{FF2B5EF4-FFF2-40B4-BE49-F238E27FC236}">
                <a16:creationId xmlns:a16="http://schemas.microsoft.com/office/drawing/2014/main" id="{0056C9AC-C9DF-C744-8D96-CF622E60FFE2}"/>
              </a:ext>
            </a:extLst>
          </p:cNvPr>
          <p:cNvSpPr/>
          <p:nvPr/>
        </p:nvSpPr>
        <p:spPr>
          <a:xfrm>
            <a:off x="128016" y="109728"/>
            <a:ext cx="8842247" cy="4892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1DEFE4-9CE4-5B42-83BC-D16DB53D821E}"/>
              </a:ext>
            </a:extLst>
          </p:cNvPr>
          <p:cNvSpPr/>
          <p:nvPr/>
        </p:nvSpPr>
        <p:spPr>
          <a:xfrm>
            <a:off x="210314" y="188087"/>
            <a:ext cx="8681924" cy="473075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9"/>
          <p:cNvSpPr txBox="1">
            <a:spLocks noGrp="1"/>
          </p:cNvSpPr>
          <p:nvPr>
            <p:ph type="title"/>
          </p:nvPr>
        </p:nvSpPr>
        <p:spPr>
          <a:xfrm>
            <a:off x="457200" y="562991"/>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2800"/>
              <a:buFont typeface="Arial"/>
              <a:buNone/>
            </a:pPr>
            <a:r>
              <a:rPr lang="en-US" sz="3600" b="1" dirty="0">
                <a:solidFill>
                  <a:schemeClr val="accent5">
                    <a:lumMod val="40000"/>
                    <a:lumOff val="60000"/>
                  </a:schemeClr>
                </a:solidFill>
              </a:rPr>
              <a:t>Nexus (nexus.uconn.edu)	</a:t>
            </a:r>
            <a:endParaRPr sz="5400" b="1" dirty="0">
              <a:solidFill>
                <a:schemeClr val="accent5">
                  <a:lumMod val="40000"/>
                  <a:lumOff val="60000"/>
                </a:schemeClr>
              </a:solidFill>
            </a:endParaRPr>
          </a:p>
        </p:txBody>
      </p:sp>
      <p:sp>
        <p:nvSpPr>
          <p:cNvPr id="221" name="Google Shape;221;p29"/>
          <p:cNvSpPr txBox="1">
            <a:spLocks noGrp="1"/>
          </p:cNvSpPr>
          <p:nvPr>
            <p:ph type="body" idx="1"/>
          </p:nvPr>
        </p:nvSpPr>
        <p:spPr>
          <a:xfrm>
            <a:off x="457200" y="1575816"/>
            <a:ext cx="8229600" cy="4003040"/>
          </a:xfrm>
          <a:prstGeom prst="rect">
            <a:avLst/>
          </a:prstGeom>
          <a:noFill/>
          <a:ln>
            <a:noFill/>
          </a:ln>
        </p:spPr>
        <p:txBody>
          <a:bodyPr spcFirstLastPara="1" wrap="square" lIns="91425" tIns="45700" rIns="91425" bIns="45700" anchor="t" anchorCtr="0">
            <a:normAutofit/>
          </a:bodyPr>
          <a:lstStyle/>
          <a:p>
            <a:pPr marL="342900" lvl="0" algn="l" rtl="0">
              <a:spcBef>
                <a:spcPts val="0"/>
              </a:spcBef>
              <a:spcAft>
                <a:spcPts val="0"/>
              </a:spcAft>
              <a:buClr>
                <a:schemeClr val="bg1"/>
              </a:buClr>
              <a:buSzPts val="2800"/>
              <a:buFont typeface="Arial" panose="020B0604020202020204" pitchFamily="34" charset="0"/>
              <a:buChar char="•"/>
            </a:pPr>
            <a:endParaRPr lang="en-US" sz="2000" b="1" i="1" dirty="0">
              <a:solidFill>
                <a:schemeClr val="bg1"/>
              </a:solidFill>
            </a:endParaRPr>
          </a:p>
          <a:p>
            <a:pPr marL="0" lvl="0" indent="0" algn="l" rtl="0">
              <a:spcBef>
                <a:spcPts val="560"/>
              </a:spcBef>
              <a:spcAft>
                <a:spcPts val="600"/>
              </a:spcAft>
              <a:buClr>
                <a:schemeClr val="bg1"/>
              </a:buClr>
              <a:buSzPts val="2800"/>
              <a:buNone/>
            </a:pPr>
            <a:r>
              <a:rPr lang="en-US" sz="2000" b="1" i="1" dirty="0">
                <a:solidFill>
                  <a:schemeClr val="bg1"/>
                </a:solidFill>
              </a:rPr>
              <a:t>Why should </a:t>
            </a:r>
            <a:r>
              <a:rPr lang="en-US" sz="2000" b="1" i="1" u="sng" dirty="0">
                <a:solidFill>
                  <a:schemeClr val="bg1"/>
                </a:solidFill>
              </a:rPr>
              <a:t>all</a:t>
            </a:r>
            <a:r>
              <a:rPr lang="en-US" sz="2000" b="1" i="1" dirty="0">
                <a:solidFill>
                  <a:schemeClr val="bg1"/>
                </a:solidFill>
              </a:rPr>
              <a:t> advisors use Nexus?</a:t>
            </a:r>
            <a:endParaRPr sz="2000" b="1" i="1" dirty="0">
              <a:solidFill>
                <a:schemeClr val="bg1"/>
              </a:solidFill>
            </a:endParaRPr>
          </a:p>
          <a:p>
            <a:pPr marL="0" lvl="0" indent="0" algn="l" rtl="0">
              <a:spcBef>
                <a:spcPts val="560"/>
              </a:spcBef>
              <a:spcAft>
                <a:spcPts val="0"/>
              </a:spcAft>
              <a:buClr>
                <a:schemeClr val="bg1"/>
              </a:buClr>
              <a:buSzPts val="2800"/>
              <a:buNone/>
            </a:pPr>
            <a:r>
              <a:rPr lang="en-US" sz="2000" b="1" i="1" dirty="0">
                <a:solidFill>
                  <a:schemeClr val="bg1"/>
                </a:solidFill>
              </a:rPr>
              <a:t>Need help with Nexus?</a:t>
            </a:r>
          </a:p>
          <a:p>
            <a:pPr marL="342900">
              <a:spcBef>
                <a:spcPts val="560"/>
              </a:spcBef>
              <a:buClr>
                <a:schemeClr val="bg1"/>
              </a:buClr>
              <a:buSzPts val="2800"/>
              <a:buFont typeface="Arial" panose="020B0604020202020204" pitchFamily="34" charset="0"/>
              <a:buChar char="•"/>
            </a:pPr>
            <a:r>
              <a:rPr lang="en-US" sz="2000" dirty="0">
                <a:solidFill>
                  <a:schemeClr val="bg1"/>
                </a:solidFill>
              </a:rPr>
              <a:t>Advising website: </a:t>
            </a:r>
            <a:r>
              <a:rPr lang="en-US" sz="2000" u="sng" dirty="0">
                <a:ln>
                  <a:solidFill>
                    <a:schemeClr val="accent1">
                      <a:shade val="50000"/>
                    </a:schemeClr>
                  </a:solidFill>
                </a:ln>
                <a:solidFill>
                  <a:schemeClr val="hlink"/>
                </a:solidFill>
                <a:highlight>
                  <a:srgbClr val="C0C0C0"/>
                </a:highlight>
                <a:hlinkClick r:id="rId3">
                  <a:extLst>
                    <a:ext uri="{A12FA001-AC4F-418D-AE19-62706E023703}">
                      <ahyp:hlinkClr xmlns:ahyp="http://schemas.microsoft.com/office/drawing/2018/hyperlinkcolor" val="tx"/>
                    </a:ext>
                  </a:extLst>
                </a:hlinkClick>
              </a:rPr>
              <a:t>https://advising.uconn.edu/using-nexus/</a:t>
            </a:r>
            <a:endParaRPr lang="en-US" sz="2000" u="sng" dirty="0">
              <a:ln>
                <a:solidFill>
                  <a:schemeClr val="accent1">
                    <a:shade val="50000"/>
                  </a:schemeClr>
                </a:solidFill>
              </a:ln>
              <a:solidFill>
                <a:schemeClr val="hlink"/>
              </a:solidFill>
              <a:highlight>
                <a:srgbClr val="C0C0C0"/>
              </a:highlight>
            </a:endParaRPr>
          </a:p>
          <a:p>
            <a:pPr marL="342900">
              <a:spcBef>
                <a:spcPts val="560"/>
              </a:spcBef>
              <a:buClr>
                <a:schemeClr val="bg1"/>
              </a:buClr>
              <a:buSzPts val="2800"/>
              <a:buFont typeface="Arial" panose="020B0604020202020204" pitchFamily="34" charset="0"/>
              <a:buChar char="•"/>
            </a:pPr>
            <a:r>
              <a:rPr lang="en-US" sz="2000" dirty="0">
                <a:solidFill>
                  <a:schemeClr val="bg1"/>
                </a:solidFill>
              </a:rPr>
              <a:t>Attend our faculty advising training on October 10</a:t>
            </a:r>
          </a:p>
          <a:p>
            <a:pPr marL="800100" lvl="1">
              <a:spcBef>
                <a:spcPts val="560"/>
              </a:spcBef>
              <a:buClr>
                <a:schemeClr val="bg1"/>
              </a:buClr>
              <a:buFont typeface="Arial" panose="020B0604020202020204" pitchFamily="34" charset="0"/>
              <a:buChar char="•"/>
            </a:pPr>
            <a:r>
              <a:rPr lang="en-US" sz="2000" b="1" dirty="0">
                <a:solidFill>
                  <a:srgbClr val="1624F2"/>
                </a:solidFill>
                <a:highlight>
                  <a:srgbClr val="C0C0C0"/>
                </a:highlight>
                <a:hlinkClick r:id="rId4">
                  <a:extLst>
                    <a:ext uri="{A12FA001-AC4F-418D-AE19-62706E023703}">
                      <ahyp:hlinkClr xmlns:ahyp="http://schemas.microsoft.com/office/drawing/2018/hyperlinkcolor" val="tx"/>
                    </a:ext>
                  </a:extLst>
                </a:hlinkClick>
              </a:rPr>
              <a:t>Registration Link</a:t>
            </a:r>
            <a:endParaRPr lang="en-US" sz="2000" b="1" dirty="0">
              <a:solidFill>
                <a:srgbClr val="1624F2"/>
              </a:solidFill>
              <a:highlight>
                <a:srgbClr val="C0C0C0"/>
              </a:highlight>
            </a:endParaRPr>
          </a:p>
          <a:p>
            <a:pPr marL="342900">
              <a:spcBef>
                <a:spcPts val="560"/>
              </a:spcBef>
              <a:buClr>
                <a:schemeClr val="bg1"/>
              </a:buClr>
              <a:buSzPts val="2800"/>
              <a:buFont typeface="Arial" panose="020B0604020202020204" pitchFamily="34" charset="0"/>
              <a:buChar char="•"/>
            </a:pPr>
            <a:r>
              <a:rPr lang="en-US" sz="2000" dirty="0">
                <a:solidFill>
                  <a:schemeClr val="bg1"/>
                </a:solidFill>
              </a:rPr>
              <a:t>Website:</a:t>
            </a:r>
            <a:r>
              <a:rPr lang="en-US" sz="2000" dirty="0">
                <a:solidFill>
                  <a:schemeClr val="tx1"/>
                </a:solidFill>
              </a:rPr>
              <a:t> </a:t>
            </a:r>
            <a:r>
              <a:rPr lang="en-US" sz="2000" dirty="0">
                <a:solidFill>
                  <a:srgbClr val="0000FF"/>
                </a:solidFill>
                <a:highlight>
                  <a:srgbClr val="C0C0C0"/>
                </a:highlight>
                <a:hlinkClick r:id="rId5">
                  <a:extLst>
                    <a:ext uri="{A12FA001-AC4F-418D-AE19-62706E023703}">
                      <ahyp:hlinkClr xmlns:ahyp="http://schemas.microsoft.com/office/drawing/2018/hyperlinkcolor" val="tx"/>
                    </a:ext>
                  </a:extLst>
                </a:hlinkClick>
              </a:rPr>
              <a:t>nexus@uconn.edu</a:t>
            </a:r>
            <a:r>
              <a:rPr lang="en-US" sz="2000" dirty="0">
                <a:highlight>
                  <a:srgbClr val="C0C0C0"/>
                </a:highlight>
              </a:rPr>
              <a:t> </a:t>
            </a:r>
            <a:endParaRPr sz="2000" dirty="0">
              <a:highlight>
                <a:srgbClr val="C0C0C0"/>
              </a:highlight>
            </a:endParaRPr>
          </a:p>
        </p:txBody>
      </p:sp>
    </p:spTree>
    <p:extLst>
      <p:ext uri="{BB962C8B-B14F-4D97-AF65-F5344CB8AC3E}">
        <p14:creationId xmlns:p14="http://schemas.microsoft.com/office/powerpoint/2010/main" val="63977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219"/>
        <p:cNvGrpSpPr/>
        <p:nvPr/>
      </p:nvGrpSpPr>
      <p:grpSpPr>
        <a:xfrm>
          <a:off x="0" y="0"/>
          <a:ext cx="0" cy="0"/>
          <a:chOff x="0" y="0"/>
          <a:chExt cx="0" cy="0"/>
        </a:xfrm>
      </p:grpSpPr>
      <p:sp>
        <p:nvSpPr>
          <p:cNvPr id="8" name="Rectangle 7">
            <a:extLst>
              <a:ext uri="{FF2B5EF4-FFF2-40B4-BE49-F238E27FC236}">
                <a16:creationId xmlns:a16="http://schemas.microsoft.com/office/drawing/2014/main" id="{0056C9AC-C9DF-C744-8D96-CF622E60FFE2}"/>
              </a:ext>
            </a:extLst>
          </p:cNvPr>
          <p:cNvSpPr/>
          <p:nvPr/>
        </p:nvSpPr>
        <p:spPr>
          <a:xfrm>
            <a:off x="128016" y="109728"/>
            <a:ext cx="8842247" cy="4892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1DEFE4-9CE4-5B42-83BC-D16DB53D821E}"/>
              </a:ext>
            </a:extLst>
          </p:cNvPr>
          <p:cNvSpPr/>
          <p:nvPr/>
        </p:nvSpPr>
        <p:spPr>
          <a:xfrm>
            <a:off x="210314" y="188087"/>
            <a:ext cx="8681924" cy="473075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29"/>
          <p:cNvSpPr txBox="1">
            <a:spLocks noGrp="1"/>
          </p:cNvSpPr>
          <p:nvPr>
            <p:ph type="title"/>
          </p:nvPr>
        </p:nvSpPr>
        <p:spPr>
          <a:xfrm>
            <a:off x="457200" y="562991"/>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2800"/>
              <a:buFont typeface="Arial"/>
              <a:buNone/>
            </a:pPr>
            <a:r>
              <a:rPr lang="en-US" sz="3600" b="1" dirty="0">
                <a:solidFill>
                  <a:schemeClr val="accent5">
                    <a:lumMod val="40000"/>
                    <a:lumOff val="60000"/>
                  </a:schemeClr>
                </a:solidFill>
              </a:rPr>
              <a:t>Top 5 Nexus Tools for Faculty	</a:t>
            </a:r>
            <a:endParaRPr sz="5400" b="1" dirty="0">
              <a:solidFill>
                <a:schemeClr val="accent5">
                  <a:lumMod val="40000"/>
                  <a:lumOff val="60000"/>
                </a:schemeClr>
              </a:solidFill>
            </a:endParaRPr>
          </a:p>
        </p:txBody>
      </p:sp>
      <p:sp>
        <p:nvSpPr>
          <p:cNvPr id="221" name="Google Shape;221;p29"/>
          <p:cNvSpPr txBox="1">
            <a:spLocks noGrp="1"/>
          </p:cNvSpPr>
          <p:nvPr>
            <p:ph type="body" idx="1"/>
          </p:nvPr>
        </p:nvSpPr>
        <p:spPr>
          <a:xfrm>
            <a:off x="457200" y="1575816"/>
            <a:ext cx="8229600" cy="400304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ct val="32526"/>
              <a:buFont typeface="Arial"/>
              <a:buNone/>
            </a:pPr>
            <a:r>
              <a:rPr lang="en-US" sz="2800" b="1" dirty="0">
                <a:solidFill>
                  <a:schemeClr val="bg1"/>
                </a:solidFill>
              </a:rPr>
              <a:t>Why use Nexus?</a:t>
            </a:r>
          </a:p>
          <a:p>
            <a:pPr marL="0" lvl="0" indent="0" algn="l" rtl="0">
              <a:lnSpc>
                <a:spcPct val="115000"/>
              </a:lnSpc>
              <a:spcBef>
                <a:spcPts val="0"/>
              </a:spcBef>
              <a:spcAft>
                <a:spcPts val="0"/>
              </a:spcAft>
              <a:buClr>
                <a:schemeClr val="dk1"/>
              </a:buClr>
              <a:buSzPct val="32526"/>
              <a:buFont typeface="Arial"/>
              <a:buNone/>
            </a:pPr>
            <a:r>
              <a:rPr lang="en-US" sz="2800" b="1" dirty="0">
                <a:solidFill>
                  <a:schemeClr val="bg1"/>
                </a:solidFill>
              </a:rPr>
              <a:t>What are the most useful features of Nexus?</a:t>
            </a:r>
          </a:p>
          <a:p>
            <a:pPr marL="457200" lvl="0" indent="-357584" algn="l" rtl="0">
              <a:spcBef>
                <a:spcPts val="400"/>
              </a:spcBef>
              <a:spcAft>
                <a:spcPts val="0"/>
              </a:spcAft>
              <a:buClr>
                <a:schemeClr val="bg1"/>
              </a:buClr>
              <a:buSzPct val="100000"/>
              <a:buFont typeface="Arial" panose="020B0604020202020204" pitchFamily="34" charset="0"/>
              <a:buChar char="•"/>
            </a:pPr>
            <a:r>
              <a:rPr lang="en-US" sz="2000" dirty="0">
                <a:solidFill>
                  <a:schemeClr val="bg1"/>
                </a:solidFill>
              </a:rPr>
              <a:t>Student profile</a:t>
            </a:r>
          </a:p>
          <a:p>
            <a:pPr marL="457200" lvl="0" indent="-357584" algn="l" rtl="0">
              <a:spcBef>
                <a:spcPts val="0"/>
              </a:spcBef>
              <a:spcAft>
                <a:spcPts val="0"/>
              </a:spcAft>
              <a:buClr>
                <a:schemeClr val="bg1"/>
              </a:buClr>
              <a:buSzPct val="100000"/>
              <a:buFont typeface="Arial" panose="020B0604020202020204" pitchFamily="34" charset="0"/>
              <a:buChar char="•"/>
            </a:pPr>
            <a:r>
              <a:rPr lang="en-US" sz="2000" dirty="0">
                <a:solidFill>
                  <a:schemeClr val="bg1"/>
                </a:solidFill>
              </a:rPr>
              <a:t>Meeting notes</a:t>
            </a:r>
          </a:p>
          <a:p>
            <a:pPr marL="457200" lvl="0" indent="-357584" algn="l" rtl="0">
              <a:spcBef>
                <a:spcPts val="0"/>
              </a:spcBef>
              <a:spcAft>
                <a:spcPts val="0"/>
              </a:spcAft>
              <a:buClr>
                <a:schemeClr val="bg1"/>
              </a:buClr>
              <a:buSzPct val="100000"/>
              <a:buFont typeface="Arial" panose="020B0604020202020204" pitchFamily="34" charset="0"/>
              <a:buChar char="•"/>
            </a:pPr>
            <a:r>
              <a:rPr lang="en-US" sz="2000" dirty="0">
                <a:solidFill>
                  <a:schemeClr val="bg1"/>
                </a:solidFill>
              </a:rPr>
              <a:t>Advisee list</a:t>
            </a:r>
          </a:p>
          <a:p>
            <a:pPr marL="457200" lvl="0" indent="-357584" algn="l" rtl="0">
              <a:spcBef>
                <a:spcPts val="0"/>
              </a:spcBef>
              <a:spcAft>
                <a:spcPts val="0"/>
              </a:spcAft>
              <a:buClr>
                <a:schemeClr val="bg1"/>
              </a:buClr>
              <a:buSzPct val="100000"/>
              <a:buFont typeface="Arial" panose="020B0604020202020204" pitchFamily="34" charset="0"/>
              <a:buChar char="•"/>
            </a:pPr>
            <a:r>
              <a:rPr lang="en-US" sz="2000" dirty="0">
                <a:solidFill>
                  <a:schemeClr val="bg1"/>
                </a:solidFill>
              </a:rPr>
              <a:t>Batch emails/”Rolodex”</a:t>
            </a:r>
          </a:p>
          <a:p>
            <a:pPr marL="457200" lvl="0" indent="-357584" algn="l" rtl="0">
              <a:spcBef>
                <a:spcPts val="0"/>
              </a:spcBef>
              <a:spcAft>
                <a:spcPts val="0"/>
              </a:spcAft>
              <a:buClr>
                <a:schemeClr val="bg1"/>
              </a:buClr>
              <a:buSzPct val="100000"/>
              <a:buFont typeface="Arial" panose="020B0604020202020204" pitchFamily="34" charset="0"/>
              <a:buChar char="•"/>
            </a:pPr>
            <a:r>
              <a:rPr lang="en-US" sz="2000" dirty="0">
                <a:solidFill>
                  <a:schemeClr val="bg1"/>
                </a:solidFill>
              </a:rPr>
              <a:t>Advisor appointment scheduling</a:t>
            </a:r>
          </a:p>
          <a:p>
            <a:pPr lvl="1" indent="-357584">
              <a:spcBef>
                <a:spcPts val="0"/>
              </a:spcBef>
              <a:buClr>
                <a:schemeClr val="bg1"/>
              </a:buClr>
              <a:buSzPct val="100000"/>
              <a:buFont typeface="Arial" panose="020B0604020202020204" pitchFamily="34" charset="0"/>
              <a:buChar char="•"/>
            </a:pPr>
            <a:r>
              <a:rPr lang="en-US" sz="2000" dirty="0">
                <a:solidFill>
                  <a:schemeClr val="bg1"/>
                </a:solidFill>
              </a:rPr>
              <a:t>Student check-ins</a:t>
            </a:r>
          </a:p>
        </p:txBody>
      </p:sp>
    </p:spTree>
    <p:extLst>
      <p:ext uri="{BB962C8B-B14F-4D97-AF65-F5344CB8AC3E}">
        <p14:creationId xmlns:p14="http://schemas.microsoft.com/office/powerpoint/2010/main" val="286867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318"/>
        <p:cNvGrpSpPr/>
        <p:nvPr/>
      </p:nvGrpSpPr>
      <p:grpSpPr>
        <a:xfrm>
          <a:off x="0" y="0"/>
          <a:ext cx="0" cy="0"/>
          <a:chOff x="0" y="0"/>
          <a:chExt cx="0" cy="0"/>
        </a:xfrm>
      </p:grpSpPr>
      <p:sp>
        <p:nvSpPr>
          <p:cNvPr id="8" name="Rectangle 7">
            <a:extLst>
              <a:ext uri="{FF2B5EF4-FFF2-40B4-BE49-F238E27FC236}">
                <a16:creationId xmlns:a16="http://schemas.microsoft.com/office/drawing/2014/main" id="{9A7DEF3F-6171-6D4B-B2F5-49257CF057ED}"/>
              </a:ext>
            </a:extLst>
          </p:cNvPr>
          <p:cNvSpPr/>
          <p:nvPr/>
        </p:nvSpPr>
        <p:spPr>
          <a:xfrm>
            <a:off x="128016" y="109728"/>
            <a:ext cx="8842247" cy="4892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6A6D1F-6988-F544-A87A-7F3B5FDD6D7F}"/>
              </a:ext>
            </a:extLst>
          </p:cNvPr>
          <p:cNvSpPr/>
          <p:nvPr/>
        </p:nvSpPr>
        <p:spPr>
          <a:xfrm>
            <a:off x="210313" y="188087"/>
            <a:ext cx="8659367" cy="4730751"/>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Google Shape;319;p4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00"/>
              <a:buFont typeface="Arial"/>
              <a:buNone/>
            </a:pPr>
            <a:r>
              <a:rPr lang="en-US" sz="3200" b="1" dirty="0">
                <a:solidFill>
                  <a:schemeClr val="accent5">
                    <a:lumMod val="40000"/>
                    <a:lumOff val="60000"/>
                  </a:schemeClr>
                </a:solidFill>
              </a:rPr>
              <a:t>Nexus Features: Student Profil</a:t>
            </a:r>
            <a:r>
              <a:rPr lang="en-US" sz="3200" dirty="0">
                <a:solidFill>
                  <a:schemeClr val="accent5">
                    <a:lumMod val="40000"/>
                    <a:lumOff val="60000"/>
                  </a:schemeClr>
                </a:solidFill>
              </a:rPr>
              <a:t>e</a:t>
            </a:r>
            <a:endParaRPr dirty="0">
              <a:solidFill>
                <a:schemeClr val="accent5">
                  <a:lumMod val="40000"/>
                  <a:lumOff val="60000"/>
                </a:schemeClr>
              </a:solidFill>
            </a:endParaRPr>
          </a:p>
        </p:txBody>
      </p:sp>
      <p:pic>
        <p:nvPicPr>
          <p:cNvPr id="320" name="Google Shape;320;p44"/>
          <p:cNvPicPr preferRelativeResize="0">
            <a:picLocks noGrp="1" noRot="1" noMove="1" noResize="1" noEditPoints="1" noAdjustHandles="1" noChangeArrowheads="1" noChangeShapeType="1" noCrop="1"/>
          </p:cNvPicPr>
          <p:nvPr/>
        </p:nvPicPr>
        <p:blipFill rotWithShape="1">
          <a:blip r:embed="rId3">
            <a:alphaModFix/>
          </a:blip>
          <a:srcRect l="611" t="1382" r="730" b="1962"/>
          <a:stretch/>
        </p:blipFill>
        <p:spPr>
          <a:xfrm>
            <a:off x="994718" y="1361725"/>
            <a:ext cx="7223024" cy="3458875"/>
          </a:xfrm>
          <a:prstGeom prst="rect">
            <a:avLst/>
          </a:prstGeom>
          <a:noFill/>
          <a:ln w="9525" cap="flat" cmpd="sng">
            <a:solidFill>
              <a:srgbClr val="333333"/>
            </a:solidFill>
            <a:prstDash val="solid"/>
            <a:round/>
            <a:headEnd type="none" w="sm" len="sm"/>
            <a:tailEnd type="none" w="sm" len="sm"/>
          </a:ln>
        </p:spPr>
      </p:pic>
      <p:sp>
        <p:nvSpPr>
          <p:cNvPr id="321" name="Google Shape;321;p44"/>
          <p:cNvSpPr>
            <a:spLocks noGrp="1" noRot="1" noMove="1" noResize="1" noEditPoints="1" noAdjustHandles="1" noChangeArrowheads="1" noChangeShapeType="1"/>
          </p:cNvSpPr>
          <p:nvPr/>
        </p:nvSpPr>
        <p:spPr>
          <a:xfrm>
            <a:off x="1174193" y="2107875"/>
            <a:ext cx="779700" cy="7797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2" name="Google Shape;322;p44"/>
          <p:cNvSpPr>
            <a:spLocks noGrp="1" noRot="1" noMove="1" noResize="1" noEditPoints="1" noAdjustHandles="1" noChangeArrowheads="1" noChangeShapeType="1"/>
          </p:cNvSpPr>
          <p:nvPr/>
        </p:nvSpPr>
        <p:spPr>
          <a:xfrm>
            <a:off x="995343" y="1364125"/>
            <a:ext cx="985800" cy="5376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44"/>
          <p:cNvSpPr>
            <a:spLocks noGrp="1" noRot="1" noMove="1" noResize="1" noEditPoints="1" noAdjustHandles="1" noChangeArrowheads="1" noChangeShapeType="1"/>
          </p:cNvSpPr>
          <p:nvPr/>
        </p:nvSpPr>
        <p:spPr>
          <a:xfrm>
            <a:off x="1308968" y="3111500"/>
            <a:ext cx="555600" cy="2508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4" name="Google Shape;324;p44"/>
          <p:cNvSpPr>
            <a:spLocks noGrp="1" noRot="1" noMove="1" noResize="1" noEditPoints="1" noAdjustHandles="1" noChangeArrowheads="1" noChangeShapeType="1"/>
          </p:cNvSpPr>
          <p:nvPr/>
        </p:nvSpPr>
        <p:spPr>
          <a:xfrm>
            <a:off x="2133368" y="2887575"/>
            <a:ext cx="1335000" cy="152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3600"/>
              <a:buFont typeface="Arial"/>
              <a:buNone/>
            </a:pPr>
            <a:r>
              <a:rPr lang="en-US" sz="3600" b="1" dirty="0">
                <a:solidFill>
                  <a:schemeClr val="accent5">
                    <a:lumMod val="40000"/>
                    <a:lumOff val="60000"/>
                  </a:schemeClr>
                </a:solidFill>
                <a:latin typeface="Calibri" panose="020F0502020204030204" pitchFamily="34" charset="0"/>
                <a:cs typeface="Calibri" panose="020F0502020204030204" pitchFamily="34" charset="0"/>
              </a:rPr>
              <a:t>FERPA and Advising Notes</a:t>
            </a:r>
            <a:endParaRPr b="1" dirty="0">
              <a:solidFill>
                <a:schemeClr val="accent5">
                  <a:lumMod val="40000"/>
                  <a:lumOff val="60000"/>
                </a:schemeClr>
              </a:solidFill>
              <a:latin typeface="Calibri" panose="020F0502020204030204" pitchFamily="34" charset="0"/>
              <a:cs typeface="Calibri" panose="020F0502020204030204" pitchFamily="34" charset="0"/>
            </a:endParaRPr>
          </a:p>
        </p:txBody>
      </p:sp>
      <p:sp>
        <p:nvSpPr>
          <p:cNvPr id="130" name="Google Shape;130;p19"/>
          <p:cNvSpPr txBox="1">
            <a:spLocks noGrp="1"/>
          </p:cNvSpPr>
          <p:nvPr>
            <p:ph type="body" idx="1"/>
          </p:nvPr>
        </p:nvSpPr>
        <p:spPr>
          <a:xfrm>
            <a:off x="241001" y="1257300"/>
            <a:ext cx="4169890" cy="3683762"/>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1000"/>
              </a:spcBef>
              <a:spcAft>
                <a:spcPts val="0"/>
              </a:spcAft>
              <a:buClr>
                <a:schemeClr val="dk1"/>
              </a:buClr>
              <a:buSzPts val="1800"/>
              <a:buNone/>
            </a:pPr>
            <a:endParaRPr sz="1800" dirty="0">
              <a:solidFill>
                <a:schemeClr val="bg1"/>
              </a:solidFill>
            </a:endParaRPr>
          </a:p>
          <a:p>
            <a:pPr marL="342900" marR="0" lvl="0" indent="-342900">
              <a:spcBef>
                <a:spcPts val="0"/>
              </a:spcBef>
              <a:spcAft>
                <a:spcPts val="0"/>
              </a:spcAft>
              <a:buClr>
                <a:schemeClr val="bg1"/>
              </a:buClr>
              <a:buFont typeface="Symbol" panose="05050102010706020507" pitchFamily="18" charset="2"/>
              <a:buChar char=""/>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Family Educational Rights and Privacy Act (FERPA) gives students the right to access any note that is considered part of the academic record</a:t>
            </a:r>
          </a:p>
          <a:p>
            <a:pPr marL="342900" marR="0" lvl="0" indent="-342900">
              <a:spcBef>
                <a:spcPts val="0"/>
              </a:spcBef>
              <a:spcAft>
                <a:spcPts val="0"/>
              </a:spcAft>
              <a:buClr>
                <a:schemeClr val="bg1"/>
              </a:buClr>
              <a:buFont typeface="Symbol" panose="05050102010706020507" pitchFamily="18" charset="2"/>
              <a:buChar char=""/>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Nexus notes are part of a student’s academic record and are requestable by students, open records requests, and court subpoenas</a:t>
            </a:r>
          </a:p>
          <a:p>
            <a:pPr marL="342900" marR="0" lvl="0" indent="-342900">
              <a:spcBef>
                <a:spcPts val="0"/>
              </a:spcBef>
              <a:spcAft>
                <a:spcPts val="0"/>
              </a:spcAft>
              <a:buClr>
                <a:schemeClr val="bg1"/>
              </a:buClr>
              <a:buFont typeface="Symbol" panose="05050102010706020507" pitchFamily="18" charset="2"/>
              <a:buChar char=""/>
            </a:pPr>
            <a:r>
              <a:rPr lang="en-US"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IMPORTANT: This applies to both open and closed notes</a:t>
            </a:r>
            <a:endParaRPr sz="1800" i="1" dirty="0">
              <a:solidFill>
                <a:schemeClr val="bg1"/>
              </a:solidFill>
            </a:endParaRPr>
          </a:p>
        </p:txBody>
      </p:sp>
      <p:pic>
        <p:nvPicPr>
          <p:cNvPr id="3" name="Picture 2">
            <a:extLst>
              <a:ext uri="{FF2B5EF4-FFF2-40B4-BE49-F238E27FC236}">
                <a16:creationId xmlns:a16="http://schemas.microsoft.com/office/drawing/2014/main" id="{7084E964-EE3F-2622-EA91-F8D957C04461}"/>
              </a:ext>
            </a:extLst>
          </p:cNvPr>
          <p:cNvPicPr>
            <a:picLocks noChangeAspect="1"/>
          </p:cNvPicPr>
          <p:nvPr/>
        </p:nvPicPr>
        <p:blipFill>
          <a:blip r:embed="rId3"/>
          <a:stretch>
            <a:fillRect/>
          </a:stretch>
        </p:blipFill>
        <p:spPr>
          <a:xfrm>
            <a:off x="4368800" y="1715621"/>
            <a:ext cx="4318000" cy="2561195"/>
          </a:xfrm>
          <a:prstGeom prst="rect">
            <a:avLst/>
          </a:prstGeom>
        </p:spPr>
      </p:pic>
      <p:sp>
        <p:nvSpPr>
          <p:cNvPr id="2" name="TextBox 1">
            <a:extLst>
              <a:ext uri="{FF2B5EF4-FFF2-40B4-BE49-F238E27FC236}">
                <a16:creationId xmlns:a16="http://schemas.microsoft.com/office/drawing/2014/main" id="{568FAD6B-8345-B94F-AA8B-8AF8563D8581}"/>
              </a:ext>
            </a:extLst>
          </p:cNvPr>
          <p:cNvSpPr txBox="1"/>
          <p:nvPr/>
        </p:nvSpPr>
        <p:spPr>
          <a:xfrm>
            <a:off x="5925312" y="384048"/>
            <a:ext cx="184731" cy="307777"/>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B73E274E-A090-6140-B29F-FB20B213139D}"/>
              </a:ext>
            </a:extLst>
          </p:cNvPr>
          <p:cNvSpPr txBox="1"/>
          <p:nvPr/>
        </p:nvSpPr>
        <p:spPr>
          <a:xfrm>
            <a:off x="73152" y="347472"/>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7342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352"/>
        <p:cNvGrpSpPr/>
        <p:nvPr/>
      </p:nvGrpSpPr>
      <p:grpSpPr>
        <a:xfrm>
          <a:off x="0" y="0"/>
          <a:ext cx="0" cy="0"/>
          <a:chOff x="0" y="0"/>
          <a:chExt cx="0" cy="0"/>
        </a:xfrm>
      </p:grpSpPr>
      <p:sp>
        <p:nvSpPr>
          <p:cNvPr id="353" name="Google Shape;353;p49"/>
          <p:cNvSpPr txBox="1">
            <a:spLocks noGrp="1"/>
          </p:cNvSpPr>
          <p:nvPr>
            <p:ph type="title" idx="4294967295"/>
          </p:nvPr>
        </p:nvSpPr>
        <p:spPr>
          <a:xfrm>
            <a:off x="457200" y="0"/>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00"/>
              <a:buFont typeface="Arial"/>
              <a:buNone/>
            </a:pPr>
            <a:r>
              <a:rPr lang="en-US" sz="3200" b="1" dirty="0">
                <a:solidFill>
                  <a:schemeClr val="accent5">
                    <a:lumMod val="40000"/>
                    <a:lumOff val="60000"/>
                  </a:schemeClr>
                </a:solidFill>
              </a:rPr>
              <a:t>Nexus Example: Student Meeting Notes</a:t>
            </a:r>
            <a:endParaRPr b="1" dirty="0">
              <a:solidFill>
                <a:schemeClr val="accent5">
                  <a:lumMod val="40000"/>
                  <a:lumOff val="60000"/>
                </a:schemeClr>
              </a:solidFill>
            </a:endParaRPr>
          </a:p>
        </p:txBody>
      </p:sp>
      <p:pic>
        <p:nvPicPr>
          <p:cNvPr id="355" name="Google Shape;355;p49"/>
          <p:cNvPicPr preferRelativeResize="0"/>
          <p:nvPr/>
        </p:nvPicPr>
        <p:blipFill>
          <a:blip r:embed="rId3">
            <a:alphaModFix/>
          </a:blip>
          <a:stretch>
            <a:fillRect/>
          </a:stretch>
        </p:blipFill>
        <p:spPr>
          <a:xfrm>
            <a:off x="1462650" y="800500"/>
            <a:ext cx="6218700" cy="4281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b="1" dirty="0">
                <a:solidFill>
                  <a:schemeClr val="accent5">
                    <a:lumMod val="40000"/>
                    <a:lumOff val="60000"/>
                  </a:schemeClr>
                </a:solidFill>
              </a:rPr>
              <a:t>Nexus Features: Advisee List</a:t>
            </a:r>
            <a:endParaRPr sz="3600" b="1" dirty="0">
              <a:solidFill>
                <a:schemeClr val="accent5">
                  <a:lumMod val="40000"/>
                  <a:lumOff val="60000"/>
                </a:schemeClr>
              </a:solidFill>
            </a:endParaRPr>
          </a:p>
        </p:txBody>
      </p:sp>
      <p:sp>
        <p:nvSpPr>
          <p:cNvPr id="228" name="Google Shape;228;p30"/>
          <p:cNvSpPr txBox="1">
            <a:spLocks noGrp="1"/>
          </p:cNvSpPr>
          <p:nvPr>
            <p:ph type="body" idx="1"/>
          </p:nvPr>
        </p:nvSpPr>
        <p:spPr>
          <a:xfrm>
            <a:off x="457200" y="1244277"/>
            <a:ext cx="8229600" cy="3394200"/>
          </a:xfrm>
          <a:prstGeom prst="rect">
            <a:avLst/>
          </a:prstGeom>
        </p:spPr>
        <p:txBody>
          <a:bodyPr spcFirstLastPara="1" wrap="square" lIns="91425" tIns="45700" rIns="91425" bIns="45700" anchor="t" anchorCtr="0">
            <a:normAutofit fontScale="70000" lnSpcReduction="20000"/>
          </a:bodyPr>
          <a:lstStyle/>
          <a:p>
            <a:pPr marL="566420" lvl="0" indent="-514350" algn="l" rtl="0">
              <a:lnSpc>
                <a:spcPct val="160000"/>
              </a:lnSpc>
              <a:spcBef>
                <a:spcPts val="0"/>
              </a:spcBef>
              <a:spcAft>
                <a:spcPts val="0"/>
              </a:spcAft>
              <a:buSzPct val="100000"/>
              <a:buFont typeface="+mj-lt"/>
              <a:buAutoNum type="arabicPeriod"/>
            </a:pPr>
            <a:r>
              <a:rPr lang="en-US" sz="2900">
                <a:solidFill>
                  <a:schemeClr val="bg1"/>
                </a:solidFill>
              </a:rPr>
              <a:t>Advisee List</a:t>
            </a:r>
          </a:p>
          <a:p>
            <a:pPr marL="566420" indent="-514350">
              <a:lnSpc>
                <a:spcPct val="160000"/>
              </a:lnSpc>
              <a:spcBef>
                <a:spcPts val="0"/>
              </a:spcBef>
              <a:buSzPct val="100000"/>
              <a:buFont typeface="+mj-lt"/>
              <a:buAutoNum type="arabicPeriod"/>
            </a:pPr>
            <a:r>
              <a:rPr lang="en-US" sz="2900">
                <a:solidFill>
                  <a:schemeClr val="bg1"/>
                </a:solidFill>
              </a:rPr>
              <a:t>Student Profile</a:t>
            </a:r>
          </a:p>
          <a:p>
            <a:pPr marL="566420" lvl="0" indent="-514350" algn="l" rtl="0">
              <a:lnSpc>
                <a:spcPct val="160000"/>
              </a:lnSpc>
              <a:spcBef>
                <a:spcPts val="360"/>
              </a:spcBef>
              <a:spcAft>
                <a:spcPts val="0"/>
              </a:spcAft>
              <a:buSzPct val="100000"/>
              <a:buFont typeface="+mj-lt"/>
              <a:buAutoNum type="arabicPeriod"/>
            </a:pPr>
            <a:r>
              <a:rPr lang="en-US" sz="2900">
                <a:solidFill>
                  <a:schemeClr val="bg1"/>
                </a:solidFill>
              </a:rPr>
              <a:t>Appointments and Check-ins</a:t>
            </a:r>
          </a:p>
          <a:p>
            <a:pPr marL="566420" lvl="0" indent="-514350" algn="l" rtl="0">
              <a:lnSpc>
                <a:spcPct val="160000"/>
              </a:lnSpc>
              <a:spcBef>
                <a:spcPts val="0"/>
              </a:spcBef>
              <a:spcAft>
                <a:spcPts val="0"/>
              </a:spcAft>
              <a:buSzPct val="100000"/>
              <a:buFont typeface="+mj-lt"/>
              <a:buAutoNum type="arabicPeriod"/>
            </a:pPr>
            <a:r>
              <a:rPr lang="en-US" sz="2900">
                <a:solidFill>
                  <a:schemeClr val="bg1"/>
                </a:solidFill>
              </a:rPr>
              <a:t>Batch Emails (to advisees, classes, or other groups)</a:t>
            </a:r>
          </a:p>
          <a:p>
            <a:pPr marL="566420" indent="-514350">
              <a:lnSpc>
                <a:spcPct val="160000"/>
              </a:lnSpc>
              <a:spcBef>
                <a:spcPts val="0"/>
              </a:spcBef>
              <a:buSzPct val="100000"/>
              <a:buFont typeface="+mj-lt"/>
              <a:buAutoNum type="arabicPeriod"/>
            </a:pPr>
            <a:r>
              <a:rPr lang="en-US" sz="2900">
                <a:solidFill>
                  <a:schemeClr val="bg1"/>
                </a:solidFill>
              </a:rPr>
              <a:t>Meeting Notes</a:t>
            </a:r>
          </a:p>
          <a:p>
            <a:pPr marL="566420" lvl="0" indent="-514350" algn="l" rtl="0">
              <a:lnSpc>
                <a:spcPct val="160000"/>
              </a:lnSpc>
              <a:spcBef>
                <a:spcPts val="0"/>
              </a:spcBef>
              <a:spcAft>
                <a:spcPts val="0"/>
              </a:spcAft>
              <a:buSzPct val="100000"/>
              <a:buFont typeface="+mj-lt"/>
              <a:buAutoNum type="arabicPeriod"/>
            </a:pPr>
            <a:endParaRPr sz="2900"/>
          </a:p>
          <a:p>
            <a:pPr marL="52070" indent="0">
              <a:spcBef>
                <a:spcPts val="0"/>
              </a:spcBef>
              <a:buSzPct val="100000"/>
              <a:buNone/>
            </a:pPr>
            <a:endParaRPr lang="en-US" sz="2900"/>
          </a:p>
          <a:p>
            <a:pPr marL="52070" indent="0">
              <a:spcBef>
                <a:spcPts val="0"/>
              </a:spcBef>
              <a:buNone/>
            </a:pPr>
            <a:r>
              <a:rPr lang="en-US" sz="2900">
                <a:hlinkClick r:id="rId3"/>
              </a:rPr>
              <a:t>Using Nexus Tutorial</a:t>
            </a:r>
            <a:endParaRPr lang="en-US" sz="2300"/>
          </a:p>
        </p:txBody>
      </p:sp>
      <p:pic>
        <p:nvPicPr>
          <p:cNvPr id="2" name="Google Shape;361;p50">
            <a:extLst>
              <a:ext uri="{FF2B5EF4-FFF2-40B4-BE49-F238E27FC236}">
                <a16:creationId xmlns:a16="http://schemas.microsoft.com/office/drawing/2014/main" id="{55BA6CD8-CDA6-4C9F-9F75-8A778C281C8F}"/>
              </a:ext>
            </a:extLst>
          </p:cNvPr>
          <p:cNvPicPr preferRelativeResize="0">
            <a:picLocks/>
          </p:cNvPicPr>
          <p:nvPr/>
        </p:nvPicPr>
        <p:blipFill rotWithShape="1">
          <a:blip r:embed="rId4">
            <a:alphaModFix/>
          </a:blip>
          <a:srcRect/>
          <a:stretch/>
        </p:blipFill>
        <p:spPr>
          <a:xfrm>
            <a:off x="548640" y="1184101"/>
            <a:ext cx="8136641" cy="3454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134678" y="124848"/>
            <a:ext cx="8846288" cy="857250"/>
          </a:xfrm>
          <a:prstGeom prst="rect">
            <a:avLst/>
          </a:prstGeom>
          <a:noFill/>
          <a:ln>
            <a:noFill/>
          </a:ln>
        </p:spPr>
        <p:txBody>
          <a:bodyPr spcFirstLastPara="1" vert="horz" wrap="square" lIns="91425" tIns="45700" rIns="91425" bIns="45700" rtlCol="0" anchor="ctr" anchorCtr="0">
            <a:noAutofit/>
          </a:bodyPr>
          <a:lstStyle/>
          <a:p>
            <a:pPr>
              <a:buSzPts val="3200"/>
            </a:pPr>
            <a:r>
              <a:rPr lang="en-US" sz="3200" b="1" dirty="0">
                <a:solidFill>
                  <a:schemeClr val="accent5">
                    <a:lumMod val="40000"/>
                    <a:lumOff val="60000"/>
                  </a:schemeClr>
                </a:solidFill>
              </a:rPr>
              <a:t>Advising Appointment Structure and Guidelines</a:t>
            </a:r>
            <a:endParaRPr sz="3200" b="1" dirty="0">
              <a:solidFill>
                <a:schemeClr val="accent5">
                  <a:lumMod val="40000"/>
                  <a:lumOff val="60000"/>
                </a:schemeClr>
              </a:solidFill>
            </a:endParaRPr>
          </a:p>
        </p:txBody>
      </p:sp>
      <p:sp>
        <p:nvSpPr>
          <p:cNvPr id="4" name="Content Placeholder 3">
            <a:extLst>
              <a:ext uri="{FF2B5EF4-FFF2-40B4-BE49-F238E27FC236}">
                <a16:creationId xmlns:a16="http://schemas.microsoft.com/office/drawing/2014/main" id="{EA64F264-AFBB-3603-D703-B2B37284EAFA}"/>
              </a:ext>
            </a:extLst>
          </p:cNvPr>
          <p:cNvSpPr>
            <a:spLocks noGrp="1"/>
          </p:cNvSpPr>
          <p:nvPr>
            <p:ph type="body" idx="1"/>
          </p:nvPr>
        </p:nvSpPr>
        <p:spPr>
          <a:xfrm>
            <a:off x="72605" y="603074"/>
            <a:ext cx="8908361" cy="2525111"/>
          </a:xfrm>
        </p:spPr>
        <p:txBody>
          <a:bodyPr spcFirstLastPara="1" vert="horz" wrap="square" lIns="68580" tIns="34290" rIns="68580" bIns="34290" rtlCol="0" anchor="t" anchorCtr="0">
            <a:noAutofit/>
          </a:bodyPr>
          <a:lstStyle/>
          <a:p>
            <a:pPr>
              <a:spcBef>
                <a:spcPts val="0"/>
              </a:spcBef>
            </a:pPr>
            <a:endParaRPr lang="en-US" b="1" dirty="0">
              <a:ea typeface="+mn-lt"/>
              <a:cs typeface="+mn-lt"/>
            </a:endParaRPr>
          </a:p>
          <a:p>
            <a:pPr marL="114300" indent="0">
              <a:spcBef>
                <a:spcPts val="0"/>
              </a:spcBef>
              <a:buNone/>
            </a:pPr>
            <a:endParaRPr lang="en-US" b="1" dirty="0">
              <a:ea typeface="+mn-lt"/>
              <a:cs typeface="+mn-lt"/>
            </a:endParaRPr>
          </a:p>
          <a:p>
            <a:pPr marL="114300" indent="0">
              <a:spcBef>
                <a:spcPts val="0"/>
              </a:spcBef>
              <a:buNone/>
            </a:pPr>
            <a:r>
              <a:rPr lang="en-US" sz="2800" b="1" dirty="0">
                <a:solidFill>
                  <a:schemeClr val="bg1"/>
                </a:solidFill>
                <a:ea typeface="+mn-lt"/>
                <a:cs typeface="+mn-lt"/>
              </a:rPr>
              <a:t>Before the meeting:</a:t>
            </a:r>
            <a:endParaRPr lang="en-US" sz="2800" b="1" dirty="0">
              <a:solidFill>
                <a:schemeClr val="bg1"/>
              </a:solidFill>
            </a:endParaRP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Review Nexus Notes and Dashboard</a:t>
            </a: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Review current courses, previous grades, academic standing</a:t>
            </a:r>
          </a:p>
          <a:p>
            <a:pPr marL="742950" lvl="1" indent="-285750">
              <a:spcBef>
                <a:spcPts val="0"/>
              </a:spcBef>
              <a:buClr>
                <a:schemeClr val="bg1"/>
              </a:buClr>
              <a:buFont typeface="Arial" panose="020B0604020202020204" pitchFamily="34" charset="0"/>
              <a:buChar char="•"/>
            </a:pPr>
            <a:r>
              <a:rPr lang="en-US" sz="2800" dirty="0">
                <a:solidFill>
                  <a:schemeClr val="bg1"/>
                </a:solidFill>
                <a:ea typeface="+mn-lt"/>
                <a:cs typeface="+mn-lt"/>
              </a:rPr>
              <a:t>Run advisement report</a:t>
            </a:r>
          </a:p>
          <a:p>
            <a:pPr marL="1200150" lvl="2" indent="-285750">
              <a:spcBef>
                <a:spcPts val="0"/>
              </a:spcBef>
              <a:buClr>
                <a:schemeClr val="bg1"/>
              </a:buClr>
              <a:buFont typeface="Arial" panose="020B0604020202020204" pitchFamily="34" charset="0"/>
              <a:buChar char="•"/>
            </a:pPr>
            <a:r>
              <a:rPr lang="en-US" sz="2800" dirty="0">
                <a:solidFill>
                  <a:schemeClr val="bg1"/>
                </a:solidFill>
                <a:ea typeface="+mn-lt"/>
                <a:cs typeface="+mn-lt"/>
              </a:rPr>
              <a:t>Check catalog year &amp; concentration</a:t>
            </a:r>
          </a:p>
          <a:p>
            <a:pPr marL="1200150" lvl="2" indent="-285750">
              <a:spcBef>
                <a:spcPts val="0"/>
              </a:spcBef>
              <a:buClr>
                <a:schemeClr val="bg1"/>
              </a:buClr>
              <a:buFont typeface="Arial" panose="020B0604020202020204" pitchFamily="34" charset="0"/>
              <a:buChar char="•"/>
            </a:pPr>
            <a:r>
              <a:rPr lang="en-US" sz="2800" dirty="0">
                <a:solidFill>
                  <a:schemeClr val="bg1"/>
                </a:solidFill>
                <a:ea typeface="+mn-lt"/>
                <a:cs typeface="+mn-lt"/>
              </a:rPr>
              <a:t>Do they need course substitutions/exemptions?</a:t>
            </a:r>
          </a:p>
          <a:p>
            <a:pPr marL="1200150" lvl="2" indent="-285750">
              <a:spcBef>
                <a:spcPts val="0"/>
              </a:spcBef>
              <a:buClr>
                <a:schemeClr val="bg1"/>
              </a:buClr>
              <a:buFont typeface="Arial" panose="020B0604020202020204" pitchFamily="34" charset="0"/>
              <a:buChar char="•"/>
            </a:pPr>
            <a:r>
              <a:rPr lang="en-US" sz="2800" dirty="0">
                <a:solidFill>
                  <a:schemeClr val="bg1"/>
                </a:solidFill>
                <a:ea typeface="+mn-lt"/>
                <a:cs typeface="+mn-lt"/>
              </a:rPr>
              <a:t>Are there any missing courses/internships/independent studies?</a:t>
            </a:r>
          </a:p>
          <a:p>
            <a:pPr lvl="1">
              <a:spcBef>
                <a:spcPts val="0"/>
              </a:spcBef>
            </a:pPr>
            <a:endParaRPr lang="en-US" dirty="0">
              <a:ea typeface="+mn-lt"/>
              <a:cs typeface="+mn-lt"/>
            </a:endParaRPr>
          </a:p>
          <a:p>
            <a:pPr>
              <a:spcBef>
                <a:spcPts val="0"/>
              </a:spcBef>
            </a:pPr>
            <a:endParaRPr lang="en-US" dirty="0"/>
          </a:p>
        </p:txBody>
      </p:sp>
      <p:sp>
        <p:nvSpPr>
          <p:cNvPr id="246" name="Google Shape;246;p30"/>
          <p:cNvSpPr txBox="1"/>
          <p:nvPr/>
        </p:nvSpPr>
        <p:spPr>
          <a:xfrm>
            <a:off x="3200400" y="3719514"/>
            <a:ext cx="2743200" cy="317500"/>
          </a:xfrm>
          <a:prstGeom prst="rect">
            <a:avLst/>
          </a:prstGeom>
          <a:noFill/>
          <a:ln>
            <a:noFill/>
          </a:ln>
        </p:spPr>
        <p:txBody>
          <a:bodyPr spcFirstLastPara="1" wrap="square" lIns="91425" tIns="45700" rIns="91425" bIns="45700" anchor="t" anchorCtr="0">
            <a:normAutofit fontScale="92500" lnSpcReduction="20000"/>
          </a:bodyPr>
          <a:lstStyle/>
          <a:p>
            <a:endParaRPr sz="1800">
              <a:solidFill>
                <a:schemeClr val="dk1"/>
              </a:solidFill>
              <a:latin typeface="Calibri"/>
              <a:ea typeface="Calibri"/>
              <a:cs typeface="Calibri"/>
              <a:sym typeface="Calibri"/>
            </a:endParaRPr>
          </a:p>
        </p:txBody>
      </p:sp>
      <p:sp>
        <p:nvSpPr>
          <p:cNvPr id="247" name="Google Shape;247;p30"/>
          <p:cNvSpPr txBox="1"/>
          <p:nvPr/>
        </p:nvSpPr>
        <p:spPr>
          <a:xfrm>
            <a:off x="3200400" y="3473451"/>
            <a:ext cx="2743200" cy="317500"/>
          </a:xfrm>
          <a:prstGeom prst="rect">
            <a:avLst/>
          </a:prstGeom>
          <a:noFill/>
          <a:ln>
            <a:noFill/>
          </a:ln>
        </p:spPr>
        <p:txBody>
          <a:bodyPr spcFirstLastPara="1" wrap="square" lIns="91425" tIns="45700" rIns="91425" bIns="45700" anchor="t" anchorCtr="0">
            <a:normAutofit fontScale="92500" lnSpcReduction="20000"/>
          </a:bodyPr>
          <a:lstStyle/>
          <a:p>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C536F8D-695D-CEA0-C44C-0C85FECC0C00}"/>
              </a:ext>
            </a:extLst>
          </p:cNvPr>
          <p:cNvSpPr txBox="1"/>
          <p:nvPr/>
        </p:nvSpPr>
        <p:spPr>
          <a:xfrm>
            <a:off x="799253" y="3374248"/>
            <a:ext cx="711835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050" dirty="0"/>
          </a:p>
          <a:p>
            <a:endParaRPr lang="en-US" sz="1050" dirty="0"/>
          </a:p>
        </p:txBody>
      </p:sp>
    </p:spTree>
  </p:cSld>
  <p:clrMapOvr>
    <a:masterClrMapping/>
  </p:clrMapOvr>
</p:sld>
</file>

<file path=ppt/theme/theme1.xml><?xml version="1.0" encoding="utf-8"?>
<a:theme xmlns:a="http://schemas.openxmlformats.org/drawingml/2006/main" name="blue-oakleaf-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TotalTime>
  <Words>960</Words>
  <Application>Microsoft Office PowerPoint</Application>
  <PresentationFormat>On-screen Show (16:9)</PresentationFormat>
  <Paragraphs>109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Arial,Sans-Serif</vt:lpstr>
      <vt:lpstr>Calibri</vt:lpstr>
      <vt:lpstr>Symbol</vt:lpstr>
      <vt:lpstr>blue-oakleaf-template</vt:lpstr>
      <vt:lpstr>PowerPoint Presentation</vt:lpstr>
      <vt:lpstr> Faculty Advising: Guidelines </vt:lpstr>
      <vt:lpstr>Nexus (nexus.uconn.edu) </vt:lpstr>
      <vt:lpstr>Top 5 Nexus Tools for Faculty </vt:lpstr>
      <vt:lpstr>Nexus Features: Student Profile</vt:lpstr>
      <vt:lpstr>FERPA and Advising Notes</vt:lpstr>
      <vt:lpstr>Nexus Example: Student Meeting Notes</vt:lpstr>
      <vt:lpstr>Nexus Features: Advisee List</vt:lpstr>
      <vt:lpstr>Advising Appointment Structure and Guidelines</vt:lpstr>
      <vt:lpstr>Advising Appointment Structure and Guidelines</vt:lpstr>
      <vt:lpstr>Advising Appointment Structure and Guidelines</vt:lpstr>
      <vt:lpstr>Advising Appointment Structure and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Kelly</dc:creator>
  <cp:lastModifiedBy>Wilde, Amanda</cp:lastModifiedBy>
  <cp:revision>20</cp:revision>
  <cp:lastPrinted>2024-09-05T16:15:55Z</cp:lastPrinted>
  <dcterms:modified xsi:type="dcterms:W3CDTF">2024-09-16T14:41:23Z</dcterms:modified>
</cp:coreProperties>
</file>