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638" r:id="rId2"/>
    <p:sldId id="639" r:id="rId3"/>
    <p:sldId id="640" r:id="rId4"/>
    <p:sldId id="256" r:id="rId5"/>
    <p:sldId id="267" r:id="rId6"/>
    <p:sldId id="263" r:id="rId7"/>
    <p:sldId id="264" r:id="rId8"/>
    <p:sldId id="265" r:id="rId9"/>
    <p:sldId id="266" r:id="rId10"/>
    <p:sldId id="294" r:id="rId11"/>
    <p:sldId id="268" r:id="rId12"/>
    <p:sldId id="269" r:id="rId13"/>
    <p:sldId id="270" r:id="rId14"/>
    <p:sldId id="271" r:id="rId15"/>
    <p:sldId id="272" r:id="rId16"/>
    <p:sldId id="295" r:id="rId17"/>
    <p:sldId id="641" r:id="rId18"/>
    <p:sldId id="260" r:id="rId19"/>
    <p:sldId id="293" r:id="rId20"/>
    <p:sldId id="283" r:id="rId21"/>
    <p:sldId id="275" r:id="rId22"/>
    <p:sldId id="277" r:id="rId23"/>
    <p:sldId id="278" r:id="rId24"/>
    <p:sldId id="276" r:id="rId25"/>
    <p:sldId id="262" r:id="rId26"/>
    <p:sldId id="291" r:id="rId27"/>
    <p:sldId id="279" r:id="rId28"/>
    <p:sldId id="280" r:id="rId29"/>
    <p:sldId id="281" r:id="rId30"/>
    <p:sldId id="282" r:id="rId31"/>
    <p:sldId id="285" r:id="rId32"/>
    <p:sldId id="286" r:id="rId33"/>
    <p:sldId id="288" r:id="rId34"/>
    <p:sldId id="289" r:id="rId35"/>
    <p:sldId id="644" r:id="rId36"/>
    <p:sldId id="287" r:id="rId37"/>
    <p:sldId id="274" r:id="rId38"/>
    <p:sldId id="257" r:id="rId39"/>
    <p:sldId id="642" r:id="rId40"/>
    <p:sldId id="645" r:id="rId41"/>
    <p:sldId id="643" r:id="rId42"/>
    <p:sldId id="74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C1606-5D0D-42A5-8EB4-5B1823BECE91}"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3717F-865B-433E-96A1-8A838723BC3F}" type="slidenum">
              <a:rPr lang="en-US" smtClean="0"/>
              <a:t>‹#›</a:t>
            </a:fld>
            <a:endParaRPr lang="en-US"/>
          </a:p>
        </p:txBody>
      </p:sp>
    </p:spTree>
    <p:extLst>
      <p:ext uri="{BB962C8B-B14F-4D97-AF65-F5344CB8AC3E}">
        <p14:creationId xmlns:p14="http://schemas.microsoft.com/office/powerpoint/2010/main" val="65133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While AI programs had existed for several years before the release of ChatGPT, the quality and degree of sophistication of its outputs have sparked major academic integrity concerns about how students might use these tools inappropriately for university assessments. </a:t>
            </a:r>
            <a:endParaRPr lang="en-US" dirty="0"/>
          </a:p>
        </p:txBody>
      </p:sp>
      <p:sp>
        <p:nvSpPr>
          <p:cNvPr id="4" name="Slide Number Placeholder 3"/>
          <p:cNvSpPr>
            <a:spLocks noGrp="1"/>
          </p:cNvSpPr>
          <p:nvPr>
            <p:ph type="sldNum" sz="quarter" idx="5"/>
          </p:nvPr>
        </p:nvSpPr>
        <p:spPr/>
        <p:txBody>
          <a:bodyPr/>
          <a:lstStyle/>
          <a:p>
            <a:fld id="{E463717F-865B-433E-96A1-8A838723BC3F}" type="slidenum">
              <a:rPr lang="en-US" smtClean="0"/>
              <a:t>4</a:t>
            </a:fld>
            <a:endParaRPr lang="en-US"/>
          </a:p>
        </p:txBody>
      </p:sp>
    </p:spTree>
    <p:extLst>
      <p:ext uri="{BB962C8B-B14F-4D97-AF65-F5344CB8AC3E}">
        <p14:creationId xmlns:p14="http://schemas.microsoft.com/office/powerpoint/2010/main" val="162077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824A-50F9-8900-19A1-79706E91D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B466A-80CC-AFEE-194C-2FA8FC823F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B7EA84-1CA3-95E7-28CC-315BE2BB7710}"/>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5" name="Footer Placeholder 4">
            <a:extLst>
              <a:ext uri="{FF2B5EF4-FFF2-40B4-BE49-F238E27FC236}">
                <a16:creationId xmlns:a16="http://schemas.microsoft.com/office/drawing/2014/main" id="{7F78864E-42FA-3730-3AC0-78D7B0229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42575-D8B5-D3ED-09BA-062DA5080FB1}"/>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273432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D989-5A92-0E9F-0D83-1D7FFAFB3C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5D293-B72D-72B1-4C3F-05F2A1B0A9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1347DE-7147-CF66-1315-5444CDD77452}"/>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5" name="Footer Placeholder 4">
            <a:extLst>
              <a:ext uri="{FF2B5EF4-FFF2-40B4-BE49-F238E27FC236}">
                <a16:creationId xmlns:a16="http://schemas.microsoft.com/office/drawing/2014/main" id="{68ADCBC9-1E5C-4F56-2DFA-A6D5B4B58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B37C2-1DEB-3015-49AF-36EE1A88AE84}"/>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327149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7B81EB-0F9F-4F2E-AE1F-7CC5F5B363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0D388-4302-DBEB-15C0-4DA78E32B0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72-2E6D-914C-E7DE-F4EF2F6C1A0E}"/>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5" name="Footer Placeholder 4">
            <a:extLst>
              <a:ext uri="{FF2B5EF4-FFF2-40B4-BE49-F238E27FC236}">
                <a16:creationId xmlns:a16="http://schemas.microsoft.com/office/drawing/2014/main" id="{EF5C8A69-70A3-6150-3860-908081578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9C38C-E0FA-1B4D-064F-800DB569111F}"/>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5712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5B889-C208-C9BE-CC9F-546508F97F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02DDC-AF7B-B3E0-5491-CFB4F5D34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4D7A5-3584-E558-7410-28594BBD3BCA}"/>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5" name="Footer Placeholder 4">
            <a:extLst>
              <a:ext uri="{FF2B5EF4-FFF2-40B4-BE49-F238E27FC236}">
                <a16:creationId xmlns:a16="http://schemas.microsoft.com/office/drawing/2014/main" id="{73C75223-7AA6-F358-24C9-4A44E1E2D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D1084-326B-EBC0-BE79-F60C4781AC66}"/>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68985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98DA-0D0D-3C20-59B8-8A8FD55F10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588169-F579-3B86-6F81-E35217AAEE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51BBB-C884-BDE1-87CB-8B45862152D4}"/>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5" name="Footer Placeholder 4">
            <a:extLst>
              <a:ext uri="{FF2B5EF4-FFF2-40B4-BE49-F238E27FC236}">
                <a16:creationId xmlns:a16="http://schemas.microsoft.com/office/drawing/2014/main" id="{103286A1-8F8F-C697-1AEB-0824B5347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7D8E1-F443-2666-8192-965256ABFE97}"/>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12802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0592-C2D8-5E2E-06B2-47F4E14BC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178A63-DE47-20B5-3535-6DCA92B68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E21213-7EFD-622A-8CAF-D90EBD601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7BD95-7C6D-70EE-111F-74652CAD0DE1}"/>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6" name="Footer Placeholder 5">
            <a:extLst>
              <a:ext uri="{FF2B5EF4-FFF2-40B4-BE49-F238E27FC236}">
                <a16:creationId xmlns:a16="http://schemas.microsoft.com/office/drawing/2014/main" id="{B11490B9-46CF-6DA5-5F70-76F35AE97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C3175-5078-0195-0E9B-7EAD3988B979}"/>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114856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F149A-554D-8387-5B1B-119D78D8B0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AD51A0-B596-924C-5384-33A82C0BA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AED00-D930-D41D-2012-A44A4372AB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7F95D-015B-9F29-57F2-0AF748AA2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A0841F-77FF-FB36-3A42-E42B788FCA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166263-DFC2-3A98-C3D8-323C2D040944}"/>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8" name="Footer Placeholder 7">
            <a:extLst>
              <a:ext uri="{FF2B5EF4-FFF2-40B4-BE49-F238E27FC236}">
                <a16:creationId xmlns:a16="http://schemas.microsoft.com/office/drawing/2014/main" id="{96312FB4-B566-7276-0816-C78643B33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403CE3-C2A3-106C-D7E4-FB6E4280C2A1}"/>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2772672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2375-611F-E4B5-8164-C3AC1206D4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05D32-8ADA-C0D9-E8D9-3F1BABA8AC93}"/>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4" name="Footer Placeholder 3">
            <a:extLst>
              <a:ext uri="{FF2B5EF4-FFF2-40B4-BE49-F238E27FC236}">
                <a16:creationId xmlns:a16="http://schemas.microsoft.com/office/drawing/2014/main" id="{67224627-11E6-57D0-47EE-CB0D8368EC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064EEC-CBE7-B25D-1A76-18D270F1E2DC}"/>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148057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021313-2546-4E7B-2220-40DE37047DD2}"/>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3" name="Footer Placeholder 2">
            <a:extLst>
              <a:ext uri="{FF2B5EF4-FFF2-40B4-BE49-F238E27FC236}">
                <a16:creationId xmlns:a16="http://schemas.microsoft.com/office/drawing/2014/main" id="{F88A64FA-7B39-F38A-BEB4-4B7BDCEE3E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C92EB-4042-88A7-0D60-E387675D3958}"/>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77729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D590-BD20-B9A4-66E1-6A4C246DC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D50E4-8CC1-71B2-1890-CC631194E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50B5D0-7D64-0BB6-7325-3E05D1132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B7987-B2F0-BC52-064A-6C0EA77A497C}"/>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6" name="Footer Placeholder 5">
            <a:extLst>
              <a:ext uri="{FF2B5EF4-FFF2-40B4-BE49-F238E27FC236}">
                <a16:creationId xmlns:a16="http://schemas.microsoft.com/office/drawing/2014/main" id="{E59C070E-137D-1DFA-F4ED-47A40A676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3313C-8B43-9E07-95D4-980F1D7558A1}"/>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270010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8FF7-5969-F98E-7BF8-7AD40F5C9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35056-4919-51F0-004B-3CEE6C48D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E6D5A6-B171-5613-3EED-99E6A2353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CAD9CC-EB37-5CBF-7A5E-EAF6B8BC84E5}"/>
              </a:ext>
            </a:extLst>
          </p:cNvPr>
          <p:cNvSpPr>
            <a:spLocks noGrp="1"/>
          </p:cNvSpPr>
          <p:nvPr>
            <p:ph type="dt" sz="half" idx="10"/>
          </p:nvPr>
        </p:nvSpPr>
        <p:spPr/>
        <p:txBody>
          <a:bodyPr/>
          <a:lstStyle/>
          <a:p>
            <a:fld id="{C3282E98-46C6-4CAE-8864-A3144F2D0F9D}" type="datetimeFigureOut">
              <a:rPr lang="en-US" smtClean="0"/>
              <a:t>9/19/2024</a:t>
            </a:fld>
            <a:endParaRPr lang="en-US"/>
          </a:p>
        </p:txBody>
      </p:sp>
      <p:sp>
        <p:nvSpPr>
          <p:cNvPr id="6" name="Footer Placeholder 5">
            <a:extLst>
              <a:ext uri="{FF2B5EF4-FFF2-40B4-BE49-F238E27FC236}">
                <a16:creationId xmlns:a16="http://schemas.microsoft.com/office/drawing/2014/main" id="{85E6E807-F495-B958-ED88-820E43A8F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F78CD8-03C9-7B9A-204A-4EFF5DFAA9DD}"/>
              </a:ext>
            </a:extLst>
          </p:cNvPr>
          <p:cNvSpPr>
            <a:spLocks noGrp="1"/>
          </p:cNvSpPr>
          <p:nvPr>
            <p:ph type="sldNum" sz="quarter" idx="12"/>
          </p:nvPr>
        </p:nvSpPr>
        <p:spPr/>
        <p:txBody>
          <a:bodyPr/>
          <a:lstStyle/>
          <a:p>
            <a:fld id="{3844891B-5100-4403-96CF-B5889946A7ED}" type="slidenum">
              <a:rPr lang="en-US" smtClean="0"/>
              <a:t>‹#›</a:t>
            </a:fld>
            <a:endParaRPr lang="en-US"/>
          </a:p>
        </p:txBody>
      </p:sp>
    </p:spTree>
    <p:extLst>
      <p:ext uri="{BB962C8B-B14F-4D97-AF65-F5344CB8AC3E}">
        <p14:creationId xmlns:p14="http://schemas.microsoft.com/office/powerpoint/2010/main" val="254308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B489A7-6464-5CA0-5286-97C6BCB6A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2C47-F35C-7BF7-4D28-00F437977C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103C-6D42-DFCD-86A5-D1845EB546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282E98-46C6-4CAE-8864-A3144F2D0F9D}" type="datetimeFigureOut">
              <a:rPr lang="en-US" smtClean="0"/>
              <a:t>9/19/2024</a:t>
            </a:fld>
            <a:endParaRPr lang="en-US"/>
          </a:p>
        </p:txBody>
      </p:sp>
      <p:sp>
        <p:nvSpPr>
          <p:cNvPr id="5" name="Footer Placeholder 4">
            <a:extLst>
              <a:ext uri="{FF2B5EF4-FFF2-40B4-BE49-F238E27FC236}">
                <a16:creationId xmlns:a16="http://schemas.microsoft.com/office/drawing/2014/main" id="{8AAE725F-25E2-A6F9-C71B-D0886F313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87B2F8-C975-C646-86D9-41A82EFED8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44891B-5100-4403-96CF-B5889946A7ED}" type="slidenum">
              <a:rPr lang="en-US" smtClean="0"/>
              <a:t>‹#›</a:t>
            </a:fld>
            <a:endParaRPr lang="en-US"/>
          </a:p>
        </p:txBody>
      </p:sp>
    </p:spTree>
    <p:extLst>
      <p:ext uri="{BB962C8B-B14F-4D97-AF65-F5344CB8AC3E}">
        <p14:creationId xmlns:p14="http://schemas.microsoft.com/office/powerpoint/2010/main" val="209052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bc.com/news/entertainment-arts-65296763"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medium.com/@OfficeofEdTech/ai-literacy-bridging-the-ai-literacy-gap-in-education-d25705c6931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hai.stanford.edu/"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iindex.stanford.edu/report/"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intelligent.com/4-in-10-college-students-are-using-chatgpt-on-assignments/"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tech.ed.gov/designing-for-education-with-artificial-intelligence/"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oue.fas.harvard.edu/ai-guidance"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docs.google.com/document/d/1RMVwzjc1o0Mi8Blw_-JUTcXv02b2WRH86vw7mi16W3U/preview"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learninganalytics.upenn.edu/ryanbaker/foundation-model-class-policy-v1.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news.mit.edu/2024/mit-faculty-instructors-students-experiment-generative-ai-teaching-learning-0429"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n a canvas next to a statue&#10;&#10;Description automatically generated">
            <a:extLst>
              <a:ext uri="{FF2B5EF4-FFF2-40B4-BE49-F238E27FC236}">
                <a16:creationId xmlns:a16="http://schemas.microsoft.com/office/drawing/2014/main" id="{22E7341B-3DC7-F6FC-0017-F4F8C591094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0008" b="3375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00373E-4E11-4D6D-B195-34D75B859B2D}"/>
              </a:ext>
            </a:extLst>
          </p:cNvPr>
          <p:cNvSpPr txBox="1"/>
          <p:nvPr/>
        </p:nvSpPr>
        <p:spPr>
          <a:xfrm>
            <a:off x="571240" y="2471080"/>
            <a:ext cx="5524760" cy="1508105"/>
          </a:xfrm>
          <a:prstGeom prst="rect">
            <a:avLst/>
          </a:prstGeom>
          <a:noFill/>
        </p:spPr>
        <p:txBody>
          <a:bodyPr wrap="square">
            <a:spAutoFit/>
          </a:bodyPr>
          <a:lstStyle/>
          <a:p>
            <a:pPr algn="just"/>
            <a:endParaRPr lang="en-US" sz="2400" b="1" dirty="0">
              <a:latin typeface="Dance" pitchFamily="2" charset="0"/>
            </a:endParaRPr>
          </a:p>
          <a:p>
            <a:pPr algn="just"/>
            <a:r>
              <a:rPr lang="en-US" sz="3200" b="1" dirty="0">
                <a:solidFill>
                  <a:schemeClr val="bg1"/>
                </a:solidFill>
                <a:effectLst/>
                <a:latin typeface="Avenir Next LT Pro" panose="020B0504020202020204" pitchFamily="34" charset="0"/>
              </a:rPr>
              <a:t>AI BREAKOUT-SESSION</a:t>
            </a:r>
          </a:p>
          <a:p>
            <a:pPr algn="just"/>
            <a:r>
              <a:rPr lang="en-US" sz="2400" i="1" dirty="0">
                <a:solidFill>
                  <a:schemeClr val="bg1"/>
                </a:solidFill>
                <a:effectLst/>
                <a:latin typeface="Avenir Next LT Pro" panose="020B0504020202020204" pitchFamily="34" charset="0"/>
              </a:rPr>
              <a:t>W</a:t>
            </a:r>
            <a:r>
              <a:rPr lang="en-US" sz="2400" i="1" dirty="0">
                <a:solidFill>
                  <a:schemeClr val="bg1"/>
                </a:solidFill>
                <a:latin typeface="Avenir Next LT Pro" panose="020B0504020202020204" pitchFamily="34" charset="0"/>
              </a:rPr>
              <a:t>hat’s going on?</a:t>
            </a:r>
            <a:endParaRPr lang="en-US" sz="2800" dirty="0">
              <a:solidFill>
                <a:schemeClr val="bg1"/>
              </a:solidFill>
              <a:effectLst/>
              <a:latin typeface="Avenir Next LT Pro" panose="020B0504020202020204" pitchFamily="34" charset="0"/>
            </a:endParaRPr>
          </a:p>
          <a:p>
            <a:pPr algn="just"/>
            <a:endParaRPr lang="en-US" sz="1200" dirty="0">
              <a:solidFill>
                <a:schemeClr val="bg1"/>
              </a:solidFill>
              <a:latin typeface="+mj-lt"/>
            </a:endParaRPr>
          </a:p>
        </p:txBody>
      </p:sp>
    </p:spTree>
    <p:extLst>
      <p:ext uri="{BB962C8B-B14F-4D97-AF65-F5344CB8AC3E}">
        <p14:creationId xmlns:p14="http://schemas.microsoft.com/office/powerpoint/2010/main" val="16906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94AA46-39F6-53BF-1AF1-A64815B0AA42}"/>
              </a:ext>
            </a:extLst>
          </p:cNvPr>
          <p:cNvSpPr txBox="1">
            <a:spLocks/>
          </p:cNvSpPr>
          <p:nvPr/>
        </p:nvSpPr>
        <p:spPr>
          <a:xfrm>
            <a:off x="5451764" y="3058679"/>
            <a:ext cx="1094509" cy="7406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600" dirty="0">
                <a:latin typeface="Abadi" panose="020B0604020104020204" pitchFamily="34" charset="0"/>
              </a:rPr>
              <a:t>AI</a:t>
            </a:r>
          </a:p>
        </p:txBody>
      </p:sp>
    </p:spTree>
    <p:extLst>
      <p:ext uri="{BB962C8B-B14F-4D97-AF65-F5344CB8AC3E}">
        <p14:creationId xmlns:p14="http://schemas.microsoft.com/office/powerpoint/2010/main" val="2137834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F25496-5678-029F-C8E8-AFE12A916FF8}"/>
              </a:ext>
            </a:extLst>
          </p:cNvPr>
          <p:cNvSpPr/>
          <p:nvPr/>
        </p:nvSpPr>
        <p:spPr>
          <a:xfrm>
            <a:off x="0" y="0"/>
            <a:ext cx="12192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854895C-AF35-EE30-CA0A-0EBD9AC459E7}"/>
              </a:ext>
            </a:extLst>
          </p:cNvPr>
          <p:cNvSpPr txBox="1">
            <a:spLocks/>
          </p:cNvSpPr>
          <p:nvPr/>
        </p:nvSpPr>
        <p:spPr>
          <a:xfrm>
            <a:off x="363265" y="499072"/>
            <a:ext cx="2829636" cy="1309179"/>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badi" panose="020B0604020104020204" pitchFamily="34" charset="0"/>
              </a:rPr>
              <a:t>POPE IN PUFFER JACKET</a:t>
            </a:r>
          </a:p>
        </p:txBody>
      </p:sp>
      <p:sp>
        <p:nvSpPr>
          <p:cNvPr id="7" name="Title 1">
            <a:extLst>
              <a:ext uri="{FF2B5EF4-FFF2-40B4-BE49-F238E27FC236}">
                <a16:creationId xmlns:a16="http://schemas.microsoft.com/office/drawing/2014/main" id="{E2907437-13A4-ADF8-2F96-AD5054D66B22}"/>
              </a:ext>
            </a:extLst>
          </p:cNvPr>
          <p:cNvSpPr txBox="1">
            <a:spLocks/>
          </p:cNvSpPr>
          <p:nvPr/>
        </p:nvSpPr>
        <p:spPr>
          <a:xfrm>
            <a:off x="5663355" y="6565874"/>
            <a:ext cx="2253846" cy="28603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Abadi" panose="020B0604020104020204" pitchFamily="34" charset="0"/>
              </a:rPr>
              <a:t>March, 2023</a:t>
            </a:r>
          </a:p>
        </p:txBody>
      </p:sp>
      <p:pic>
        <p:nvPicPr>
          <p:cNvPr id="9" name="Picture 8" descr="A person in a puffy coat&#10;&#10;Description automatically generated">
            <a:extLst>
              <a:ext uri="{FF2B5EF4-FFF2-40B4-BE49-F238E27FC236}">
                <a16:creationId xmlns:a16="http://schemas.microsoft.com/office/drawing/2014/main" id="{8E8022E1-40D5-C3DD-D171-2930356F5477}"/>
              </a:ext>
            </a:extLst>
          </p:cNvPr>
          <p:cNvPicPr>
            <a:picLocks noChangeAspect="1"/>
          </p:cNvPicPr>
          <p:nvPr/>
        </p:nvPicPr>
        <p:blipFill>
          <a:blip r:embed="rId2">
            <a:extLst>
              <a:ext uri="{28A0092B-C50C-407E-A947-70E740481C1C}">
                <a14:useLocalDpi xmlns:a14="http://schemas.microsoft.com/office/drawing/2010/main" val="0"/>
              </a:ext>
            </a:extLst>
          </a:blip>
          <a:srcRect l="30640" t="19394" r="30875" b="8636"/>
          <a:stretch/>
        </p:blipFill>
        <p:spPr>
          <a:xfrm>
            <a:off x="3285748" y="55725"/>
            <a:ext cx="5411444" cy="6746550"/>
          </a:xfrm>
          <a:prstGeom prst="rect">
            <a:avLst/>
          </a:prstGeom>
        </p:spPr>
      </p:pic>
    </p:spTree>
    <p:extLst>
      <p:ext uri="{BB962C8B-B14F-4D97-AF65-F5344CB8AC3E}">
        <p14:creationId xmlns:p14="http://schemas.microsoft.com/office/powerpoint/2010/main" val="402673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E94B14-7FE7-A894-A7E9-5108B8872DA4}"/>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ACBABEB-C57B-5641-82EA-6C164BD29483}"/>
              </a:ext>
            </a:extLst>
          </p:cNvPr>
          <p:cNvSpPr txBox="1">
            <a:spLocks/>
          </p:cNvSpPr>
          <p:nvPr/>
        </p:nvSpPr>
        <p:spPr>
          <a:xfrm>
            <a:off x="4676219" y="6550601"/>
            <a:ext cx="2253846" cy="286035"/>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Abadi" panose="020B0604020104020204" pitchFamily="34" charset="0"/>
              </a:rPr>
              <a:t>PARIS COVER IN TRASH</a:t>
            </a:r>
          </a:p>
        </p:txBody>
      </p:sp>
      <p:pic>
        <p:nvPicPr>
          <p:cNvPr id="7" name="Picture 6" descr="A collage of a street full of trash&#10;&#10;Description automatically generated">
            <a:extLst>
              <a:ext uri="{FF2B5EF4-FFF2-40B4-BE49-F238E27FC236}">
                <a16:creationId xmlns:a16="http://schemas.microsoft.com/office/drawing/2014/main" id="{D804F2C5-1B40-5F7F-47DE-EE2D7640C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30" y="436305"/>
            <a:ext cx="11400740" cy="5985389"/>
          </a:xfrm>
          <a:prstGeom prst="rect">
            <a:avLst/>
          </a:prstGeom>
        </p:spPr>
      </p:pic>
    </p:spTree>
    <p:extLst>
      <p:ext uri="{BB962C8B-B14F-4D97-AF65-F5344CB8AC3E}">
        <p14:creationId xmlns:p14="http://schemas.microsoft.com/office/powerpoint/2010/main" val="113669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mputer screen shot of a tower&#10;&#10;Description automatically generated">
            <a:extLst>
              <a:ext uri="{FF2B5EF4-FFF2-40B4-BE49-F238E27FC236}">
                <a16:creationId xmlns:a16="http://schemas.microsoft.com/office/drawing/2014/main" id="{932E146F-C964-01BB-E119-62D40FFECCF8}"/>
              </a:ext>
            </a:extLst>
          </p:cNvPr>
          <p:cNvPicPr>
            <a:picLocks noChangeAspect="1"/>
          </p:cNvPicPr>
          <p:nvPr/>
        </p:nvPicPr>
        <p:blipFill>
          <a:blip r:embed="rId2">
            <a:extLst>
              <a:ext uri="{28A0092B-C50C-407E-A947-70E740481C1C}">
                <a14:useLocalDpi xmlns:a14="http://schemas.microsoft.com/office/drawing/2010/main" val="0"/>
              </a:ext>
            </a:extLst>
          </a:blip>
          <a:srcRect t="15303" r="17755" b="7424"/>
          <a:stretch/>
        </p:blipFill>
        <p:spPr>
          <a:xfrm>
            <a:off x="187056" y="777047"/>
            <a:ext cx="10027208" cy="5299363"/>
          </a:xfrm>
          <a:prstGeom prst="rect">
            <a:avLst/>
          </a:prstGeom>
        </p:spPr>
      </p:pic>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people walking on a street with trash on the ground&#10;&#10;Description automatically generated">
            <a:extLst>
              <a:ext uri="{FF2B5EF4-FFF2-40B4-BE49-F238E27FC236}">
                <a16:creationId xmlns:a16="http://schemas.microsoft.com/office/drawing/2014/main" id="{7FD8BCA7-A001-7351-8A49-BA903D1EDB0F}"/>
              </a:ext>
            </a:extLst>
          </p:cNvPr>
          <p:cNvPicPr>
            <a:picLocks noChangeAspect="1"/>
          </p:cNvPicPr>
          <p:nvPr/>
        </p:nvPicPr>
        <p:blipFill>
          <a:blip r:embed="rId3">
            <a:extLs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34905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514D14-5AE7-6F89-375D-C7DCB0ADA65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FFD3860-82C9-A76C-39DC-A64514CD7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200" y="217227"/>
            <a:ext cx="6423546" cy="6423546"/>
          </a:xfrm>
          <a:prstGeom prst="rect">
            <a:avLst/>
          </a:prstGeom>
        </p:spPr>
      </p:pic>
      <p:sp>
        <p:nvSpPr>
          <p:cNvPr id="7" name="Title 1">
            <a:extLst>
              <a:ext uri="{FF2B5EF4-FFF2-40B4-BE49-F238E27FC236}">
                <a16:creationId xmlns:a16="http://schemas.microsoft.com/office/drawing/2014/main" id="{12CCD879-35DE-5ADF-7B35-67E5BD05A1FA}"/>
              </a:ext>
            </a:extLst>
          </p:cNvPr>
          <p:cNvSpPr txBox="1">
            <a:spLocks/>
          </p:cNvSpPr>
          <p:nvPr/>
        </p:nvSpPr>
        <p:spPr>
          <a:xfrm>
            <a:off x="240024" y="488681"/>
            <a:ext cx="3573439" cy="130917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Abadi" panose="020B0604020104020204" pitchFamily="34" charset="0"/>
              </a:rPr>
              <a:t>SONY WORLD PHOTOGRAPHY AWARD, 2023</a:t>
            </a:r>
          </a:p>
          <a:p>
            <a:endParaRPr lang="en-US" sz="2800" dirty="0">
              <a:solidFill>
                <a:schemeClr val="bg1"/>
              </a:solidFill>
              <a:latin typeface="Abadi" panose="020B0604020104020204" pitchFamily="34" charset="0"/>
            </a:endParaRPr>
          </a:p>
        </p:txBody>
      </p:sp>
    </p:spTree>
    <p:extLst>
      <p:ext uri="{BB962C8B-B14F-4D97-AF65-F5344CB8AC3E}">
        <p14:creationId xmlns:p14="http://schemas.microsoft.com/office/powerpoint/2010/main" val="4233305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7F98A0F-3DB9-59B8-2EE2-B89831A5DE6D}"/>
              </a:ext>
            </a:extLst>
          </p:cNvPr>
          <p:cNvPicPr>
            <a:picLocks noChangeAspect="1"/>
          </p:cNvPicPr>
          <p:nvPr/>
        </p:nvPicPr>
        <p:blipFill>
          <a:blip r:embed="rId2">
            <a:extLst>
              <a:ext uri="{28A0092B-C50C-407E-A947-70E740481C1C}">
                <a14:useLocalDpi xmlns:a14="http://schemas.microsoft.com/office/drawing/2010/main" val="0"/>
              </a:ext>
            </a:extLst>
          </a:blip>
          <a:srcRect l="7165" t="14328" r="5633" b="8458"/>
          <a:stretch/>
        </p:blipFill>
        <p:spPr>
          <a:xfrm>
            <a:off x="1037230" y="781334"/>
            <a:ext cx="10631606" cy="5295331"/>
          </a:xfrm>
          <a:prstGeom prst="rect">
            <a:avLst/>
          </a:prstGeom>
        </p:spPr>
      </p:pic>
      <p:sp>
        <p:nvSpPr>
          <p:cNvPr id="3" name="Oval 2">
            <a:extLst>
              <a:ext uri="{FF2B5EF4-FFF2-40B4-BE49-F238E27FC236}">
                <a16:creationId xmlns:a16="http://schemas.microsoft.com/office/drawing/2014/main" id="{679D56B7-3E49-A8F4-1A63-D7BA3DCE72B0}"/>
              </a:ext>
            </a:extLst>
          </p:cNvPr>
          <p:cNvSpPr/>
          <p:nvPr/>
        </p:nvSpPr>
        <p:spPr>
          <a:xfrm>
            <a:off x="1505803" y="934872"/>
            <a:ext cx="9648967" cy="439457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40C3B3-7A05-5C1E-8D49-D5DF2D88102B}"/>
              </a:ext>
            </a:extLst>
          </p:cNvPr>
          <p:cNvSpPr txBox="1"/>
          <p:nvPr/>
        </p:nvSpPr>
        <p:spPr>
          <a:xfrm>
            <a:off x="2064224" y="6127106"/>
            <a:ext cx="10532660" cy="369332"/>
          </a:xfrm>
          <a:prstGeom prst="rect">
            <a:avLst/>
          </a:prstGeom>
          <a:noFill/>
        </p:spPr>
        <p:txBody>
          <a:bodyPr wrap="square">
            <a:spAutoFit/>
          </a:bodyPr>
          <a:lstStyle/>
          <a:p>
            <a:r>
              <a:rPr lang="en-US" dirty="0">
                <a:hlinkClick r:id="rId3"/>
              </a:rPr>
              <a:t>Sony World Photography Award 2023: Winner refuses award after revealing AI creation (bbc.com)</a:t>
            </a:r>
            <a:endParaRPr lang="en-US" dirty="0"/>
          </a:p>
        </p:txBody>
      </p:sp>
    </p:spTree>
    <p:extLst>
      <p:ext uri="{BB962C8B-B14F-4D97-AF65-F5344CB8AC3E}">
        <p14:creationId xmlns:p14="http://schemas.microsoft.com/office/powerpoint/2010/main" val="265089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FDC267-1703-9F84-D7B0-2E0D6BD4FBC3}"/>
              </a:ext>
            </a:extLst>
          </p:cNvPr>
          <p:cNvSpPr/>
          <p:nvPr/>
        </p:nvSpPr>
        <p:spPr>
          <a:xfrm>
            <a:off x="0" y="0"/>
            <a:ext cx="12192000"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59B6B3F-7E1A-644D-2901-15350BB65271}"/>
              </a:ext>
            </a:extLst>
          </p:cNvPr>
          <p:cNvSpPr txBox="1">
            <a:spLocks/>
          </p:cNvSpPr>
          <p:nvPr/>
        </p:nvSpPr>
        <p:spPr>
          <a:xfrm>
            <a:off x="3589844" y="2913206"/>
            <a:ext cx="5221648" cy="7406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spc="600" dirty="0">
                <a:latin typeface="Abadi" panose="020B0604020104020204" pitchFamily="34" charset="0"/>
              </a:rPr>
              <a:t>“AI FOMO”</a:t>
            </a:r>
          </a:p>
        </p:txBody>
      </p:sp>
      <p:sp>
        <p:nvSpPr>
          <p:cNvPr id="4" name="TextBox 3">
            <a:extLst>
              <a:ext uri="{FF2B5EF4-FFF2-40B4-BE49-F238E27FC236}">
                <a16:creationId xmlns:a16="http://schemas.microsoft.com/office/drawing/2014/main" id="{8A7256DE-5FC9-7DEC-D959-993FE5F6A3B0}"/>
              </a:ext>
            </a:extLst>
          </p:cNvPr>
          <p:cNvSpPr txBox="1"/>
          <p:nvPr/>
        </p:nvSpPr>
        <p:spPr>
          <a:xfrm>
            <a:off x="2548803" y="6335783"/>
            <a:ext cx="8486775" cy="307777"/>
          </a:xfrm>
          <a:prstGeom prst="rect">
            <a:avLst/>
          </a:prstGeom>
          <a:noFill/>
        </p:spPr>
        <p:txBody>
          <a:bodyPr wrap="square">
            <a:spAutoFit/>
          </a:bodyPr>
          <a:lstStyle/>
          <a:p>
            <a:r>
              <a:rPr lang="en-US" sz="1400" dirty="0">
                <a:hlinkClick r:id="rId2"/>
              </a:rPr>
              <a:t>AI Literacy: Bridging the AI Literacy Gap in Education | by Office of Ed Tech | Medium</a:t>
            </a:r>
            <a:endParaRPr lang="en-US" sz="1400" dirty="0"/>
          </a:p>
        </p:txBody>
      </p:sp>
    </p:spTree>
    <p:extLst>
      <p:ext uri="{BB962C8B-B14F-4D97-AF65-F5344CB8AC3E}">
        <p14:creationId xmlns:p14="http://schemas.microsoft.com/office/powerpoint/2010/main" val="4147223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208453-4D73-2E4A-D32F-0BAB31702A3A}"/>
              </a:ext>
            </a:extLst>
          </p:cNvPr>
          <p:cNvPicPr>
            <a:picLocks noChangeAspect="1"/>
          </p:cNvPicPr>
          <p:nvPr/>
        </p:nvPicPr>
        <p:blipFill>
          <a:blip r:embed="rId2">
            <a:extLst>
              <a:ext uri="{28A0092B-C50C-407E-A947-70E740481C1C}">
                <a14:useLocalDpi xmlns:a14="http://schemas.microsoft.com/office/drawing/2010/main" val="0"/>
              </a:ext>
            </a:extLst>
          </a:blip>
          <a:srcRect l="13441" t="23182" r="11789" b="8333"/>
          <a:stretch/>
        </p:blipFill>
        <p:spPr>
          <a:xfrm>
            <a:off x="338069" y="458749"/>
            <a:ext cx="11515862" cy="5933210"/>
          </a:xfrm>
          <a:prstGeom prst="rect">
            <a:avLst/>
          </a:prstGeom>
        </p:spPr>
      </p:pic>
      <p:sp>
        <p:nvSpPr>
          <p:cNvPr id="4" name="TextBox 3">
            <a:extLst>
              <a:ext uri="{FF2B5EF4-FFF2-40B4-BE49-F238E27FC236}">
                <a16:creationId xmlns:a16="http://schemas.microsoft.com/office/drawing/2014/main" id="{0B74A7CA-04AB-D622-85BC-ECAD0CA5A4D9}"/>
              </a:ext>
            </a:extLst>
          </p:cNvPr>
          <p:cNvSpPr txBox="1"/>
          <p:nvPr/>
        </p:nvSpPr>
        <p:spPr>
          <a:xfrm>
            <a:off x="1198160" y="6391959"/>
            <a:ext cx="10710080" cy="307777"/>
          </a:xfrm>
          <a:prstGeom prst="rect">
            <a:avLst/>
          </a:prstGeom>
          <a:noFill/>
        </p:spPr>
        <p:txBody>
          <a:bodyPr wrap="square">
            <a:spAutoFit/>
          </a:bodyPr>
          <a:lstStyle/>
          <a:p>
            <a:r>
              <a:rPr lang="en-US" sz="1400" dirty="0"/>
              <a:t>Source: Center for Security and Emerging Technology, 2023 | Chart: 2024 AI Index report</a:t>
            </a:r>
          </a:p>
        </p:txBody>
      </p:sp>
      <p:sp>
        <p:nvSpPr>
          <p:cNvPr id="5" name="Oval 4">
            <a:extLst>
              <a:ext uri="{FF2B5EF4-FFF2-40B4-BE49-F238E27FC236}">
                <a16:creationId xmlns:a16="http://schemas.microsoft.com/office/drawing/2014/main" id="{6258A833-2699-35DC-176F-F746C5A856ED}"/>
              </a:ext>
            </a:extLst>
          </p:cNvPr>
          <p:cNvSpPr/>
          <p:nvPr/>
        </p:nvSpPr>
        <p:spPr>
          <a:xfrm>
            <a:off x="8842664" y="1070264"/>
            <a:ext cx="2639291" cy="23587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449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DA4521-A6BE-22D6-3622-8095FB7A7A79}"/>
              </a:ext>
            </a:extLst>
          </p:cNvPr>
          <p:cNvSpPr/>
          <p:nvPr/>
        </p:nvSpPr>
        <p:spPr>
          <a:xfrm>
            <a:off x="147205" y="533990"/>
            <a:ext cx="11897590" cy="579002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BFE7914-F9AA-7A6B-675E-EDBCB4C4BF0B}"/>
              </a:ext>
            </a:extLst>
          </p:cNvPr>
          <p:cNvSpPr txBox="1"/>
          <p:nvPr/>
        </p:nvSpPr>
        <p:spPr>
          <a:xfrm>
            <a:off x="501794" y="4485505"/>
            <a:ext cx="5098906" cy="830997"/>
          </a:xfrm>
          <a:prstGeom prst="rect">
            <a:avLst/>
          </a:prstGeom>
          <a:noFill/>
        </p:spPr>
        <p:txBody>
          <a:bodyPr wrap="square">
            <a:spAutoFit/>
          </a:bodyPr>
          <a:lstStyle/>
          <a:p>
            <a:pPr marL="285750" indent="-285750">
              <a:buFontTx/>
              <a:buChar char="-"/>
            </a:pPr>
            <a:r>
              <a:rPr lang="en-US" sz="1600" b="0" i="0" dirty="0">
                <a:solidFill>
                  <a:srgbClr val="242424"/>
                </a:solidFill>
                <a:effectLst/>
                <a:latin typeface="source-serif-pro"/>
              </a:rPr>
              <a:t>Vanessa </a:t>
            </a:r>
            <a:r>
              <a:rPr lang="en-US" sz="1600" b="0" i="0" dirty="0" err="1">
                <a:solidFill>
                  <a:srgbClr val="242424"/>
                </a:solidFill>
                <a:effectLst/>
                <a:latin typeface="source-serif-pro"/>
              </a:rPr>
              <a:t>Parli</a:t>
            </a:r>
            <a:r>
              <a:rPr lang="en-US" sz="1600" dirty="0">
                <a:solidFill>
                  <a:srgbClr val="242424"/>
                </a:solidFill>
                <a:latin typeface="source-serif-pro"/>
              </a:rPr>
              <a:t>: </a:t>
            </a:r>
            <a:r>
              <a:rPr lang="en-US" sz="1600" b="0" i="0" dirty="0">
                <a:solidFill>
                  <a:srgbClr val="4D5156"/>
                </a:solidFill>
                <a:effectLst/>
                <a:latin typeface="Roboto" panose="02000000000000000000" pitchFamily="2" charset="0"/>
              </a:rPr>
              <a:t>Director of Research at HAI</a:t>
            </a:r>
            <a:r>
              <a:rPr lang="en-US" sz="1600" dirty="0">
                <a:solidFill>
                  <a:srgbClr val="242424"/>
                </a:solidFill>
                <a:latin typeface="source-serif-pro"/>
              </a:rPr>
              <a:t> </a:t>
            </a:r>
            <a:r>
              <a:rPr lang="en-US" sz="1600" b="0" i="0" dirty="0">
                <a:solidFill>
                  <a:srgbClr val="242424"/>
                </a:solidFill>
                <a:effectLst/>
                <a:latin typeface="source-serif-pro"/>
              </a:rPr>
              <a:t> </a:t>
            </a:r>
            <a:r>
              <a:rPr lang="en-US" sz="1600" b="0" i="0" u="sng" dirty="0">
                <a:effectLst/>
                <a:latin typeface="source-serif-pro"/>
                <a:hlinkClick r:id="rId2"/>
              </a:rPr>
              <a:t>Stanford’s Institute for Human-Centered Artificial Intelligence (HAI)</a:t>
            </a:r>
            <a:endParaRPr lang="en-US" sz="1600" dirty="0"/>
          </a:p>
        </p:txBody>
      </p:sp>
      <p:pic>
        <p:nvPicPr>
          <p:cNvPr id="12" name="Picture 11" descr="A person standing at a podium&#10;&#10;Description automatically generated">
            <a:extLst>
              <a:ext uri="{FF2B5EF4-FFF2-40B4-BE49-F238E27FC236}">
                <a16:creationId xmlns:a16="http://schemas.microsoft.com/office/drawing/2014/main" id="{09F16312-538E-BC71-D0BD-2618C70754F4}"/>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345382" y="1333016"/>
            <a:ext cx="5509418" cy="4123799"/>
          </a:xfrm>
          <a:prstGeom prst="rect">
            <a:avLst/>
          </a:prstGeom>
        </p:spPr>
      </p:pic>
      <p:sp>
        <p:nvSpPr>
          <p:cNvPr id="3" name="TextBox 2">
            <a:extLst>
              <a:ext uri="{FF2B5EF4-FFF2-40B4-BE49-F238E27FC236}">
                <a16:creationId xmlns:a16="http://schemas.microsoft.com/office/drawing/2014/main" id="{5641C7FA-D10F-7E97-6205-7CD5EAB74AA9}"/>
              </a:ext>
            </a:extLst>
          </p:cNvPr>
          <p:cNvSpPr txBox="1"/>
          <p:nvPr/>
        </p:nvSpPr>
        <p:spPr>
          <a:xfrm>
            <a:off x="501794" y="2274330"/>
            <a:ext cx="7655502" cy="1569660"/>
          </a:xfrm>
          <a:prstGeom prst="rect">
            <a:avLst/>
          </a:prstGeom>
          <a:noFill/>
        </p:spPr>
        <p:txBody>
          <a:bodyPr wrap="square">
            <a:spAutoFit/>
          </a:bodyPr>
          <a:lstStyle/>
          <a:p>
            <a:r>
              <a:rPr lang="en-US" sz="3200" b="1" dirty="0">
                <a:solidFill>
                  <a:srgbClr val="242424"/>
                </a:solidFill>
                <a:effectLst/>
                <a:latin typeface="source-serif-pro"/>
              </a:rPr>
              <a:t>“THERE IS SO MUCH TO KNOW </a:t>
            </a:r>
          </a:p>
          <a:p>
            <a:r>
              <a:rPr lang="en-US" sz="3200" b="1" dirty="0">
                <a:solidFill>
                  <a:srgbClr val="242424"/>
                </a:solidFill>
                <a:effectLst/>
                <a:latin typeface="source-serif-pro"/>
              </a:rPr>
              <a:t>AND NOT ENOUGH BRAIN SPACE </a:t>
            </a:r>
          </a:p>
          <a:p>
            <a:r>
              <a:rPr lang="en-US" sz="3200" b="1" dirty="0">
                <a:solidFill>
                  <a:srgbClr val="242424"/>
                </a:solidFill>
                <a:effectLst/>
                <a:latin typeface="source-serif-pro"/>
              </a:rPr>
              <a:t>OR TIME TO LEARN IT.”</a:t>
            </a:r>
            <a:endParaRPr lang="en-US" sz="3200" b="1" dirty="0"/>
          </a:p>
        </p:txBody>
      </p:sp>
    </p:spTree>
    <p:extLst>
      <p:ext uri="{BB962C8B-B14F-4D97-AF65-F5344CB8AC3E}">
        <p14:creationId xmlns:p14="http://schemas.microsoft.com/office/powerpoint/2010/main" val="2850810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old person smoking a pipe&#10;&#10;Description automatically generated">
            <a:extLst>
              <a:ext uri="{FF2B5EF4-FFF2-40B4-BE49-F238E27FC236}">
                <a16:creationId xmlns:a16="http://schemas.microsoft.com/office/drawing/2014/main" id="{47A48A72-4E7E-387F-73C1-7EAEE91C62F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b="1316"/>
          <a:stretch/>
        </p:blipFill>
        <p:spPr>
          <a:xfrm>
            <a:off x="20" y="1"/>
            <a:ext cx="12191980" cy="6857999"/>
          </a:xfrm>
          <a:prstGeom prst="rect">
            <a:avLst/>
          </a:prstGeom>
        </p:spPr>
      </p:pic>
      <p:sp>
        <p:nvSpPr>
          <p:cNvPr id="2" name="TextBox 1">
            <a:extLst>
              <a:ext uri="{FF2B5EF4-FFF2-40B4-BE49-F238E27FC236}">
                <a16:creationId xmlns:a16="http://schemas.microsoft.com/office/drawing/2014/main" id="{548D3A2D-9E52-A819-B59C-4CD6409AE6C9}"/>
              </a:ext>
            </a:extLst>
          </p:cNvPr>
          <p:cNvSpPr txBox="1"/>
          <p:nvPr/>
        </p:nvSpPr>
        <p:spPr>
          <a:xfrm>
            <a:off x="1524000" y="1229141"/>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dirty="0">
                <a:solidFill>
                  <a:srgbClr val="FFFFFF"/>
                </a:solidFill>
                <a:effectLst/>
                <a:latin typeface="+mj-lt"/>
                <a:ea typeface="+mj-ea"/>
                <a:cs typeface="+mj-cs"/>
              </a:rPr>
              <a:t>“</a:t>
            </a:r>
            <a:r>
              <a:rPr lang="en-US" sz="4800" b="1" dirty="0">
                <a:solidFill>
                  <a:srgbClr val="FFFFFF"/>
                </a:solidFill>
                <a:latin typeface="+mj-lt"/>
                <a:ea typeface="+mj-ea"/>
                <a:cs typeface="+mj-cs"/>
              </a:rPr>
              <a:t>FATE OF POST-MODERN TIMES”</a:t>
            </a:r>
          </a:p>
        </p:txBody>
      </p:sp>
      <p:sp>
        <p:nvSpPr>
          <p:cNvPr id="5" name="TextBox 4">
            <a:extLst>
              <a:ext uri="{FF2B5EF4-FFF2-40B4-BE49-F238E27FC236}">
                <a16:creationId xmlns:a16="http://schemas.microsoft.com/office/drawing/2014/main" id="{3566CA3F-C0B1-9BEA-0ED7-2C8CCA20E90A}"/>
              </a:ext>
            </a:extLst>
          </p:cNvPr>
          <p:cNvSpPr txBox="1"/>
          <p:nvPr/>
        </p:nvSpPr>
        <p:spPr>
          <a:xfrm>
            <a:off x="1524000" y="1583886"/>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dirty="0">
                <a:solidFill>
                  <a:srgbClr val="FFFFFF"/>
                </a:solidFill>
                <a:latin typeface="+mj-lt"/>
                <a:ea typeface="+mj-ea"/>
                <a:cs typeface="+mj-cs"/>
              </a:rPr>
              <a:t>State of Crisis “Interregnum period”</a:t>
            </a:r>
          </a:p>
        </p:txBody>
      </p:sp>
    </p:spTree>
    <p:extLst>
      <p:ext uri="{BB962C8B-B14F-4D97-AF65-F5344CB8AC3E}">
        <p14:creationId xmlns:p14="http://schemas.microsoft.com/office/powerpoint/2010/main" val="206196953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n a canvas next to a statue&#10;&#10;Description automatically generated">
            <a:extLst>
              <a:ext uri="{FF2B5EF4-FFF2-40B4-BE49-F238E27FC236}">
                <a16:creationId xmlns:a16="http://schemas.microsoft.com/office/drawing/2014/main" id="{04B9B591-C320-8997-D21C-67639A173F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10008" b="3375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7C042CA-8FBD-490B-4C1C-09BB50F42833}"/>
              </a:ext>
            </a:extLst>
          </p:cNvPr>
          <p:cNvSpPr txBox="1"/>
          <p:nvPr/>
        </p:nvSpPr>
        <p:spPr>
          <a:xfrm>
            <a:off x="173125" y="777362"/>
            <a:ext cx="5524760" cy="1200329"/>
          </a:xfrm>
          <a:prstGeom prst="rect">
            <a:avLst/>
          </a:prstGeom>
          <a:noFill/>
        </p:spPr>
        <p:txBody>
          <a:bodyPr wrap="square">
            <a:spAutoFit/>
          </a:bodyPr>
          <a:lstStyle/>
          <a:p>
            <a:pPr algn="just"/>
            <a:r>
              <a:rPr lang="en-US" sz="2000" b="1" dirty="0">
                <a:highlight>
                  <a:srgbClr val="FFFF00"/>
                </a:highlight>
                <a:latin typeface="Avenir Next LT Pro" panose="020B0504020202020204" pitchFamily="34" charset="0"/>
              </a:rPr>
              <a:t>Yes, this i</a:t>
            </a:r>
            <a:r>
              <a:rPr lang="en-US" sz="2000" b="1" dirty="0">
                <a:effectLst/>
                <a:highlight>
                  <a:srgbClr val="FFFF00"/>
                </a:highlight>
                <a:latin typeface="Avenir Next LT Pro" panose="020B0504020202020204" pitchFamily="34" charset="0"/>
              </a:rPr>
              <a:t>mage was generated by AI exploring the prompts: AI, Fine Arts School, Teaching &amp; Learning.</a:t>
            </a:r>
            <a:endParaRPr lang="en-US" b="1" dirty="0">
              <a:effectLst/>
              <a:highlight>
                <a:srgbClr val="FFFF00"/>
              </a:highlight>
              <a:latin typeface="Avenir Next LT Pro" panose="020B0504020202020204" pitchFamily="34" charset="0"/>
            </a:endParaRPr>
          </a:p>
          <a:p>
            <a:pPr algn="just"/>
            <a:endParaRPr lang="en-US" sz="1200" dirty="0">
              <a:latin typeface="+mj-lt"/>
            </a:endParaRPr>
          </a:p>
        </p:txBody>
      </p:sp>
    </p:spTree>
    <p:extLst>
      <p:ext uri="{BB962C8B-B14F-4D97-AF65-F5344CB8AC3E}">
        <p14:creationId xmlns:p14="http://schemas.microsoft.com/office/powerpoint/2010/main" val="1635258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B7A82E-03AD-E47F-5750-C231312E78AF}"/>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mputer screen shot of a computer&#10;&#10;Description automatically generated">
            <a:extLst>
              <a:ext uri="{FF2B5EF4-FFF2-40B4-BE49-F238E27FC236}">
                <a16:creationId xmlns:a16="http://schemas.microsoft.com/office/drawing/2014/main" id="{280A5EB3-C8DB-3620-CB4A-C531F7032094}"/>
              </a:ext>
            </a:extLst>
          </p:cNvPr>
          <p:cNvPicPr>
            <a:picLocks noChangeAspect="1"/>
          </p:cNvPicPr>
          <p:nvPr/>
        </p:nvPicPr>
        <p:blipFill>
          <a:blip r:embed="rId2">
            <a:extLst>
              <a:ext uri="{28A0092B-C50C-407E-A947-70E740481C1C}">
                <a14:useLocalDpi xmlns:a14="http://schemas.microsoft.com/office/drawing/2010/main" val="0"/>
              </a:ext>
            </a:extLst>
          </a:blip>
          <a:srcRect l="1194" t="13333" r="2159" b="7122"/>
          <a:stretch/>
        </p:blipFill>
        <p:spPr>
          <a:xfrm>
            <a:off x="204354" y="566304"/>
            <a:ext cx="11783291" cy="5455227"/>
          </a:xfrm>
          <a:prstGeom prst="rect">
            <a:avLst/>
          </a:prstGeom>
        </p:spPr>
      </p:pic>
      <p:sp>
        <p:nvSpPr>
          <p:cNvPr id="6" name="TextBox 5">
            <a:extLst>
              <a:ext uri="{FF2B5EF4-FFF2-40B4-BE49-F238E27FC236}">
                <a16:creationId xmlns:a16="http://schemas.microsoft.com/office/drawing/2014/main" id="{A8AC7DB0-51A7-0D7F-80ED-F3E41B257522}"/>
              </a:ext>
            </a:extLst>
          </p:cNvPr>
          <p:cNvSpPr txBox="1"/>
          <p:nvPr/>
        </p:nvSpPr>
        <p:spPr>
          <a:xfrm>
            <a:off x="204354" y="6131988"/>
            <a:ext cx="8434821" cy="307777"/>
          </a:xfrm>
          <a:prstGeom prst="rect">
            <a:avLst/>
          </a:prstGeom>
          <a:noFill/>
        </p:spPr>
        <p:txBody>
          <a:bodyPr wrap="square">
            <a:spAutoFit/>
          </a:bodyPr>
          <a:lstStyle/>
          <a:p>
            <a:r>
              <a:rPr lang="en-US" sz="1400" dirty="0">
                <a:solidFill>
                  <a:schemeClr val="bg1"/>
                </a:solidFill>
                <a:hlinkClick r:id="rId3">
                  <a:extLst>
                    <a:ext uri="{A12FA001-AC4F-418D-AE19-62706E023703}">
                      <ahyp:hlinkClr xmlns:ahyp="http://schemas.microsoft.com/office/drawing/2018/hyperlinkcolor" val="tx"/>
                    </a:ext>
                  </a:extLst>
                </a:hlinkClick>
              </a:rPr>
              <a:t>AI Index Report 2024 – Artificial Intelligence Index (stanford.edu)</a:t>
            </a:r>
            <a:endParaRPr lang="en-US" sz="1400" dirty="0">
              <a:solidFill>
                <a:schemeClr val="bg1"/>
              </a:solidFill>
            </a:endParaRPr>
          </a:p>
        </p:txBody>
      </p:sp>
    </p:spTree>
    <p:extLst>
      <p:ext uri="{BB962C8B-B14F-4D97-AF65-F5344CB8AC3E}">
        <p14:creationId xmlns:p14="http://schemas.microsoft.com/office/powerpoint/2010/main" val="248415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22B7A5-EBE7-ADEC-6880-0701092BC33B}"/>
              </a:ext>
            </a:extLst>
          </p:cNvPr>
          <p:cNvSpPr/>
          <p:nvPr/>
        </p:nvSpPr>
        <p:spPr>
          <a:xfrm>
            <a:off x="0" y="0"/>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 shot of a computer&#10;&#10;Description automatically generated">
            <a:extLst>
              <a:ext uri="{FF2B5EF4-FFF2-40B4-BE49-F238E27FC236}">
                <a16:creationId xmlns:a16="http://schemas.microsoft.com/office/drawing/2014/main" id="{4229A50F-4898-F09C-F549-77F9C6F13B83}"/>
              </a:ext>
            </a:extLst>
          </p:cNvPr>
          <p:cNvPicPr>
            <a:picLocks noChangeAspect="1"/>
          </p:cNvPicPr>
          <p:nvPr/>
        </p:nvPicPr>
        <p:blipFill>
          <a:blip r:embed="rId2">
            <a:extLst>
              <a:ext uri="{28A0092B-C50C-407E-A947-70E740481C1C}">
                <a14:useLocalDpi xmlns:a14="http://schemas.microsoft.com/office/drawing/2010/main" val="0"/>
              </a:ext>
            </a:extLst>
          </a:blip>
          <a:srcRect l="10733" t="25704" r="13252" b="7661"/>
          <a:stretch/>
        </p:blipFill>
        <p:spPr>
          <a:xfrm>
            <a:off x="671015" y="1337690"/>
            <a:ext cx="10849970" cy="5349922"/>
          </a:xfrm>
          <a:prstGeom prst="rect">
            <a:avLst/>
          </a:prstGeom>
        </p:spPr>
      </p:pic>
      <p:sp>
        <p:nvSpPr>
          <p:cNvPr id="5" name="TextBox 4">
            <a:extLst>
              <a:ext uri="{FF2B5EF4-FFF2-40B4-BE49-F238E27FC236}">
                <a16:creationId xmlns:a16="http://schemas.microsoft.com/office/drawing/2014/main" id="{336730DA-C229-5050-BAF4-3B3D42FFB3FF}"/>
              </a:ext>
            </a:extLst>
          </p:cNvPr>
          <p:cNvSpPr txBox="1"/>
          <p:nvPr/>
        </p:nvSpPr>
        <p:spPr>
          <a:xfrm>
            <a:off x="671015" y="336306"/>
            <a:ext cx="7797576" cy="707886"/>
          </a:xfrm>
          <a:prstGeom prst="rect">
            <a:avLst/>
          </a:prstGeom>
          <a:noFill/>
        </p:spPr>
        <p:txBody>
          <a:bodyPr wrap="square">
            <a:spAutoFit/>
          </a:bodyPr>
          <a:lstStyle/>
          <a:p>
            <a:r>
              <a:rPr lang="en-US" sz="2000" b="1" dirty="0">
                <a:latin typeface="Abadi" panose="020B0604020104020204" pitchFamily="34" charset="0"/>
              </a:rPr>
              <a:t>Global count of English-language AI publications </a:t>
            </a:r>
          </a:p>
          <a:p>
            <a:r>
              <a:rPr lang="en-US" sz="2000" dirty="0">
                <a:latin typeface="Abadi" panose="020B0604020104020204" pitchFamily="34" charset="0"/>
              </a:rPr>
              <a:t>From 2010 to 2022 nearly tripled, reaching 240,000</a:t>
            </a:r>
          </a:p>
        </p:txBody>
      </p:sp>
      <p:sp>
        <p:nvSpPr>
          <p:cNvPr id="8" name="TextBox 7">
            <a:extLst>
              <a:ext uri="{FF2B5EF4-FFF2-40B4-BE49-F238E27FC236}">
                <a16:creationId xmlns:a16="http://schemas.microsoft.com/office/drawing/2014/main" id="{0C789F07-204F-7DF5-9029-9134DBBAC5A7}"/>
              </a:ext>
            </a:extLst>
          </p:cNvPr>
          <p:cNvSpPr txBox="1"/>
          <p:nvPr/>
        </p:nvSpPr>
        <p:spPr>
          <a:xfrm>
            <a:off x="740960" y="6416387"/>
            <a:ext cx="10710080" cy="307777"/>
          </a:xfrm>
          <a:prstGeom prst="rect">
            <a:avLst/>
          </a:prstGeom>
          <a:noFill/>
        </p:spPr>
        <p:txBody>
          <a:bodyPr wrap="square">
            <a:spAutoFit/>
          </a:bodyPr>
          <a:lstStyle/>
          <a:p>
            <a:r>
              <a:rPr lang="en-US" sz="1400" dirty="0"/>
              <a:t>Source: Center for Security and Emerging Technology, 2023 | Chart: 2024 AI Index report</a:t>
            </a:r>
          </a:p>
        </p:txBody>
      </p:sp>
      <p:sp>
        <p:nvSpPr>
          <p:cNvPr id="9" name="Oval 8">
            <a:extLst>
              <a:ext uri="{FF2B5EF4-FFF2-40B4-BE49-F238E27FC236}">
                <a16:creationId xmlns:a16="http://schemas.microsoft.com/office/drawing/2014/main" id="{4BA7DB81-F09E-F801-1A1B-6E6EC5D27D3A}"/>
              </a:ext>
            </a:extLst>
          </p:cNvPr>
          <p:cNvSpPr/>
          <p:nvPr/>
        </p:nvSpPr>
        <p:spPr>
          <a:xfrm>
            <a:off x="8468591" y="1724890"/>
            <a:ext cx="3013364" cy="170410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977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99E821-7C9F-53A6-1EA9-2FB1B721E4BD}"/>
              </a:ext>
            </a:extLst>
          </p:cNvPr>
          <p:cNvSpPr/>
          <p:nvPr/>
        </p:nvSpPr>
        <p:spPr>
          <a:xfrm>
            <a:off x="0" y="0"/>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6BB5AD24-213F-1883-BA19-FC6719CE3EE1}"/>
              </a:ext>
            </a:extLst>
          </p:cNvPr>
          <p:cNvPicPr>
            <a:picLocks noChangeAspect="1"/>
          </p:cNvPicPr>
          <p:nvPr/>
        </p:nvPicPr>
        <p:blipFill>
          <a:blip r:embed="rId2">
            <a:extLst>
              <a:ext uri="{28A0092B-C50C-407E-A947-70E740481C1C}">
                <a14:useLocalDpi xmlns:a14="http://schemas.microsoft.com/office/drawing/2010/main" val="0"/>
              </a:ext>
            </a:extLst>
          </a:blip>
          <a:srcRect l="10569" t="20152" r="12301" b="9091"/>
          <a:stretch/>
        </p:blipFill>
        <p:spPr>
          <a:xfrm>
            <a:off x="852054" y="1078278"/>
            <a:ext cx="10297390" cy="5313681"/>
          </a:xfrm>
          <a:prstGeom prst="rect">
            <a:avLst/>
          </a:prstGeom>
        </p:spPr>
      </p:pic>
      <p:sp>
        <p:nvSpPr>
          <p:cNvPr id="5" name="TextBox 4">
            <a:extLst>
              <a:ext uri="{FF2B5EF4-FFF2-40B4-BE49-F238E27FC236}">
                <a16:creationId xmlns:a16="http://schemas.microsoft.com/office/drawing/2014/main" id="{CBAFA2A3-9178-BE23-17F2-3D1CC7781C97}"/>
              </a:ext>
            </a:extLst>
          </p:cNvPr>
          <p:cNvSpPr txBox="1"/>
          <p:nvPr/>
        </p:nvSpPr>
        <p:spPr>
          <a:xfrm>
            <a:off x="1278081" y="297691"/>
            <a:ext cx="6094268" cy="646331"/>
          </a:xfrm>
          <a:prstGeom prst="rect">
            <a:avLst/>
          </a:prstGeom>
          <a:noFill/>
        </p:spPr>
        <p:txBody>
          <a:bodyPr wrap="square">
            <a:spAutoFit/>
          </a:bodyPr>
          <a:lstStyle/>
          <a:p>
            <a:r>
              <a:rPr lang="en-US" b="1" dirty="0"/>
              <a:t>In 2022, the academic sector contributed the majority of AI publications (81.1%)</a:t>
            </a:r>
          </a:p>
        </p:txBody>
      </p:sp>
      <p:sp>
        <p:nvSpPr>
          <p:cNvPr id="7" name="TextBox 6">
            <a:extLst>
              <a:ext uri="{FF2B5EF4-FFF2-40B4-BE49-F238E27FC236}">
                <a16:creationId xmlns:a16="http://schemas.microsoft.com/office/drawing/2014/main" id="{312E580A-8901-A3D9-8804-38E424F45AA9}"/>
              </a:ext>
            </a:extLst>
          </p:cNvPr>
          <p:cNvSpPr txBox="1"/>
          <p:nvPr/>
        </p:nvSpPr>
        <p:spPr>
          <a:xfrm>
            <a:off x="1198160" y="6391959"/>
            <a:ext cx="10710080" cy="307777"/>
          </a:xfrm>
          <a:prstGeom prst="rect">
            <a:avLst/>
          </a:prstGeom>
          <a:noFill/>
        </p:spPr>
        <p:txBody>
          <a:bodyPr wrap="square">
            <a:spAutoFit/>
          </a:bodyPr>
          <a:lstStyle/>
          <a:p>
            <a:r>
              <a:rPr lang="en-US" sz="1400" dirty="0"/>
              <a:t>Source: Center for Security and Emerging Technology, 2023 | Chart: 2024 AI Index report</a:t>
            </a:r>
          </a:p>
        </p:txBody>
      </p:sp>
    </p:spTree>
    <p:extLst>
      <p:ext uri="{BB962C8B-B14F-4D97-AF65-F5344CB8AC3E}">
        <p14:creationId xmlns:p14="http://schemas.microsoft.com/office/powerpoint/2010/main" val="457831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C15326-48FB-483E-57E1-E647D6672629}"/>
              </a:ext>
            </a:extLst>
          </p:cNvPr>
          <p:cNvSpPr/>
          <p:nvPr/>
        </p:nvSpPr>
        <p:spPr>
          <a:xfrm>
            <a:off x="0" y="0"/>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236C9B59-8234-5AD6-0E7F-79B2B6E7A3ED}"/>
              </a:ext>
            </a:extLst>
          </p:cNvPr>
          <p:cNvPicPr>
            <a:picLocks noChangeAspect="1"/>
          </p:cNvPicPr>
          <p:nvPr/>
        </p:nvPicPr>
        <p:blipFill>
          <a:blip r:embed="rId2">
            <a:extLst>
              <a:ext uri="{28A0092B-C50C-407E-A947-70E740481C1C}">
                <a14:useLocalDpi xmlns:a14="http://schemas.microsoft.com/office/drawing/2010/main" val="0"/>
              </a:ext>
            </a:extLst>
          </a:blip>
          <a:srcRect l="11080" t="19546" r="11789" b="8334"/>
          <a:stretch/>
        </p:blipFill>
        <p:spPr>
          <a:xfrm>
            <a:off x="740960" y="1125229"/>
            <a:ext cx="10710080" cy="5633148"/>
          </a:xfrm>
          <a:prstGeom prst="rect">
            <a:avLst/>
          </a:prstGeom>
        </p:spPr>
      </p:pic>
      <p:sp>
        <p:nvSpPr>
          <p:cNvPr id="4" name="TextBox 3">
            <a:extLst>
              <a:ext uri="{FF2B5EF4-FFF2-40B4-BE49-F238E27FC236}">
                <a16:creationId xmlns:a16="http://schemas.microsoft.com/office/drawing/2014/main" id="{569360C6-4361-67D5-4A90-256DF6476DB5}"/>
              </a:ext>
            </a:extLst>
          </p:cNvPr>
          <p:cNvSpPr txBox="1"/>
          <p:nvPr/>
        </p:nvSpPr>
        <p:spPr>
          <a:xfrm>
            <a:off x="1198160" y="6391959"/>
            <a:ext cx="10710080" cy="307777"/>
          </a:xfrm>
          <a:prstGeom prst="rect">
            <a:avLst/>
          </a:prstGeom>
          <a:noFill/>
        </p:spPr>
        <p:txBody>
          <a:bodyPr wrap="square">
            <a:spAutoFit/>
          </a:bodyPr>
          <a:lstStyle/>
          <a:p>
            <a:r>
              <a:rPr lang="en-US" sz="1400" dirty="0"/>
              <a:t>Source: Center for Security and Emerging Technology, 2023 | Chart: 2024 AI Index report</a:t>
            </a:r>
          </a:p>
        </p:txBody>
      </p:sp>
      <p:sp>
        <p:nvSpPr>
          <p:cNvPr id="6" name="TextBox 5">
            <a:extLst>
              <a:ext uri="{FF2B5EF4-FFF2-40B4-BE49-F238E27FC236}">
                <a16:creationId xmlns:a16="http://schemas.microsoft.com/office/drawing/2014/main" id="{E6B58183-98CF-5F4A-A2FE-8C133532A75D}"/>
              </a:ext>
            </a:extLst>
          </p:cNvPr>
          <p:cNvSpPr txBox="1"/>
          <p:nvPr/>
        </p:nvSpPr>
        <p:spPr>
          <a:xfrm>
            <a:off x="1198159" y="311726"/>
            <a:ext cx="6979485" cy="646331"/>
          </a:xfrm>
          <a:prstGeom prst="rect">
            <a:avLst/>
          </a:prstGeom>
          <a:noFill/>
        </p:spPr>
        <p:txBody>
          <a:bodyPr wrap="square">
            <a:spAutoFit/>
          </a:bodyPr>
          <a:lstStyle/>
          <a:p>
            <a:r>
              <a:rPr lang="en-US" b="1" dirty="0"/>
              <a:t>Distribution of AI research by geographic area in 2022: </a:t>
            </a:r>
          </a:p>
          <a:p>
            <a:r>
              <a:rPr lang="en-US" dirty="0"/>
              <a:t>United States, China, and the European Union leading</a:t>
            </a:r>
          </a:p>
        </p:txBody>
      </p:sp>
    </p:spTree>
    <p:extLst>
      <p:ext uri="{BB962C8B-B14F-4D97-AF65-F5344CB8AC3E}">
        <p14:creationId xmlns:p14="http://schemas.microsoft.com/office/powerpoint/2010/main" val="3274921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BE8E5-0231-8E27-3124-B362C0A9E8E1}"/>
              </a:ext>
            </a:extLst>
          </p:cNvPr>
          <p:cNvSpPr/>
          <p:nvPr/>
        </p:nvSpPr>
        <p:spPr>
          <a:xfrm>
            <a:off x="0" y="0"/>
            <a:ext cx="12192000" cy="6858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413FEF4-C7FC-B075-A0F5-3193FF9C578C}"/>
              </a:ext>
            </a:extLst>
          </p:cNvPr>
          <p:cNvSpPr txBox="1">
            <a:spLocks/>
          </p:cNvSpPr>
          <p:nvPr/>
        </p:nvSpPr>
        <p:spPr>
          <a:xfrm>
            <a:off x="1960418" y="2481566"/>
            <a:ext cx="9144000" cy="13091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Black" panose="020B0A04020102020204" pitchFamily="34" charset="0"/>
              </a:rPr>
              <a:t>THERE IS A LOT GOING ON, BUT WE ARE STILL IN A MOMENT OF DISCOVERY AND EVALUATION.</a:t>
            </a:r>
          </a:p>
        </p:txBody>
      </p:sp>
      <p:sp>
        <p:nvSpPr>
          <p:cNvPr id="4" name="Rectangle 3">
            <a:extLst>
              <a:ext uri="{FF2B5EF4-FFF2-40B4-BE49-F238E27FC236}">
                <a16:creationId xmlns:a16="http://schemas.microsoft.com/office/drawing/2014/main" id="{F196F58B-D142-6390-D35A-D464317210C6}"/>
              </a:ext>
            </a:extLst>
          </p:cNvPr>
          <p:cNvSpPr/>
          <p:nvPr/>
        </p:nvSpPr>
        <p:spPr>
          <a:xfrm>
            <a:off x="2036618" y="4145973"/>
            <a:ext cx="2909455" cy="45719"/>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54C9793-CFFD-E49C-B5FD-87274D140592}"/>
              </a:ext>
            </a:extLst>
          </p:cNvPr>
          <p:cNvSpPr/>
          <p:nvPr/>
        </p:nvSpPr>
        <p:spPr>
          <a:xfrm>
            <a:off x="6532418" y="4136274"/>
            <a:ext cx="3338946" cy="5541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92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211769-457A-B685-4A6D-D87EF9FC44E3}"/>
              </a:ext>
            </a:extLst>
          </p:cNvPr>
          <p:cNvSpPr/>
          <p:nvPr/>
        </p:nvSpPr>
        <p:spPr>
          <a:xfrm>
            <a:off x="0" y="0"/>
            <a:ext cx="12192000" cy="68580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567BCF-930F-9B39-0076-166F9A8647F6}"/>
              </a:ext>
            </a:extLst>
          </p:cNvPr>
          <p:cNvSpPr txBox="1"/>
          <p:nvPr/>
        </p:nvSpPr>
        <p:spPr>
          <a:xfrm>
            <a:off x="958561" y="1339518"/>
            <a:ext cx="6117648" cy="2308324"/>
          </a:xfrm>
          <a:prstGeom prst="rect">
            <a:avLst/>
          </a:prstGeom>
          <a:noFill/>
        </p:spPr>
        <p:txBody>
          <a:bodyPr wrap="square">
            <a:spAutoFit/>
          </a:bodyPr>
          <a:lstStyle/>
          <a:p>
            <a:r>
              <a:rPr lang="en-US" sz="2400" b="0" i="0" dirty="0">
                <a:solidFill>
                  <a:schemeClr val="bg1"/>
                </a:solidFill>
                <a:effectLst/>
                <a:latin typeface="Arial" panose="020B0604020202020204" pitchFamily="34" charset="0"/>
              </a:rPr>
              <a:t>A survey of over one thousand university students in </a:t>
            </a:r>
            <a:r>
              <a:rPr lang="en-US" sz="2400" b="1" i="0" dirty="0">
                <a:solidFill>
                  <a:srgbClr val="FFFF00"/>
                </a:solidFill>
                <a:effectLst/>
                <a:latin typeface="Arial" panose="020B0604020202020204" pitchFamily="34" charset="0"/>
              </a:rPr>
              <a:t>January 2023 </a:t>
            </a:r>
            <a:r>
              <a:rPr lang="en-US" sz="2400" b="0" i="0" dirty="0">
                <a:solidFill>
                  <a:schemeClr val="bg1"/>
                </a:solidFill>
                <a:effectLst/>
                <a:latin typeface="Arial" panose="020B0604020202020204" pitchFamily="34" charset="0"/>
              </a:rPr>
              <a:t>reported that over </a:t>
            </a:r>
            <a:r>
              <a:rPr lang="en-US" sz="2400" b="0" i="0" dirty="0">
                <a:solidFill>
                  <a:srgbClr val="FFFF00"/>
                </a:solidFill>
                <a:effectLst/>
                <a:latin typeface="Arial" panose="020B0604020202020204" pitchFamily="34" charset="0"/>
              </a:rPr>
              <a:t>one-third</a:t>
            </a:r>
            <a:r>
              <a:rPr lang="en-US" sz="2400" b="0" i="0" dirty="0">
                <a:solidFill>
                  <a:schemeClr val="bg1"/>
                </a:solidFill>
                <a:effectLst/>
                <a:latin typeface="Arial" panose="020B0604020202020204" pitchFamily="34" charset="0"/>
              </a:rPr>
              <a:t> were using ChatGPT for assessment writing. Of these students</a:t>
            </a:r>
            <a:r>
              <a:rPr lang="en-US" sz="2400" b="0" i="0" dirty="0">
                <a:solidFill>
                  <a:srgbClr val="FFFF00"/>
                </a:solidFill>
                <a:effectLst/>
                <a:latin typeface="Arial" panose="020B0604020202020204" pitchFamily="34" charset="0"/>
              </a:rPr>
              <a:t>, </a:t>
            </a:r>
          </a:p>
          <a:p>
            <a:r>
              <a:rPr lang="en-US" sz="2400" b="0" i="0" dirty="0">
                <a:solidFill>
                  <a:srgbClr val="FFFF00"/>
                </a:solidFill>
                <a:effectLst/>
                <a:latin typeface="Arial" panose="020B0604020202020204" pitchFamily="34" charset="0"/>
              </a:rPr>
              <a:t>75% thought it counted as cheating but did so anyway</a:t>
            </a:r>
            <a:r>
              <a:rPr lang="en-US" sz="2400" b="0" i="0" dirty="0">
                <a:solidFill>
                  <a:schemeClr val="bg1"/>
                </a:solidFill>
                <a:effectLst/>
                <a:latin typeface="Arial" panose="020B0604020202020204" pitchFamily="34" charset="0"/>
              </a:rPr>
              <a:t> (Intelligent, 2023). </a:t>
            </a:r>
            <a:endParaRPr lang="en-US" sz="2400" dirty="0">
              <a:solidFill>
                <a:schemeClr val="bg1"/>
              </a:solidFill>
            </a:endParaRPr>
          </a:p>
        </p:txBody>
      </p:sp>
      <p:sp>
        <p:nvSpPr>
          <p:cNvPr id="5" name="Rectangle 4">
            <a:extLst>
              <a:ext uri="{FF2B5EF4-FFF2-40B4-BE49-F238E27FC236}">
                <a16:creationId xmlns:a16="http://schemas.microsoft.com/office/drawing/2014/main" id="{CB9AC2E0-87ED-7A48-AE9F-0363E329CA31}"/>
              </a:ext>
            </a:extLst>
          </p:cNvPr>
          <p:cNvSpPr/>
          <p:nvPr/>
        </p:nvSpPr>
        <p:spPr>
          <a:xfrm>
            <a:off x="0" y="0"/>
            <a:ext cx="159327"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666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34E344-A81C-7A1B-1ECF-0E2E3C5D5504}"/>
              </a:ext>
            </a:extLst>
          </p:cNvPr>
          <p:cNvSpPr/>
          <p:nvPr/>
        </p:nvSpPr>
        <p:spPr>
          <a:xfrm>
            <a:off x="0" y="0"/>
            <a:ext cx="12192000" cy="68580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 name="TextBox 2">
            <a:extLst>
              <a:ext uri="{FF2B5EF4-FFF2-40B4-BE49-F238E27FC236}">
                <a16:creationId xmlns:a16="http://schemas.microsoft.com/office/drawing/2014/main" id="{23C43DC2-AD0E-9451-A594-4D22C328EA56}"/>
              </a:ext>
            </a:extLst>
          </p:cNvPr>
          <p:cNvSpPr txBox="1"/>
          <p:nvPr/>
        </p:nvSpPr>
        <p:spPr>
          <a:xfrm>
            <a:off x="958562" y="693059"/>
            <a:ext cx="6094268" cy="2246769"/>
          </a:xfrm>
          <a:prstGeom prst="rect">
            <a:avLst/>
          </a:prstGeom>
          <a:noFill/>
        </p:spPr>
        <p:txBody>
          <a:bodyPr wrap="square">
            <a:spAutoFit/>
          </a:bodyPr>
          <a:lstStyle/>
          <a:p>
            <a:pPr algn="just"/>
            <a:r>
              <a:rPr lang="en-US" sz="2000" b="1" i="0" dirty="0">
                <a:solidFill>
                  <a:srgbClr val="FFFF00"/>
                </a:solidFill>
                <a:effectLst/>
                <a:latin typeface="Karla" pitchFamily="2" charset="0"/>
              </a:rPr>
              <a:t>In February 2024</a:t>
            </a:r>
            <a:r>
              <a:rPr lang="en-US" sz="2000" b="1" i="0" dirty="0">
                <a:solidFill>
                  <a:schemeClr val="bg1"/>
                </a:solidFill>
                <a:effectLst/>
                <a:latin typeface="Karla" pitchFamily="2" charset="0"/>
              </a:rPr>
              <a:t>, Intelligent.com surveyed 588 college students and found 37% currently use ChatGPT</a:t>
            </a:r>
            <a:r>
              <a:rPr lang="en-US" sz="2000" b="1" dirty="0">
                <a:solidFill>
                  <a:schemeClr val="bg1"/>
                </a:solidFill>
                <a:latin typeface="Karla" pitchFamily="2" charset="0"/>
              </a:rPr>
              <a:t>:</a:t>
            </a:r>
          </a:p>
          <a:p>
            <a:pPr algn="just"/>
            <a:endParaRPr lang="en-US" sz="2000" b="1" i="0" dirty="0">
              <a:solidFill>
                <a:schemeClr val="bg1"/>
              </a:solidFill>
              <a:effectLst/>
              <a:latin typeface="Karla" pitchFamily="2" charset="0"/>
            </a:endParaRPr>
          </a:p>
          <a:p>
            <a:pPr algn="just"/>
            <a:r>
              <a:rPr lang="en-US" sz="2000" b="1" i="0" dirty="0">
                <a:solidFill>
                  <a:srgbClr val="FFFF00"/>
                </a:solidFill>
                <a:effectLst/>
                <a:latin typeface="Karla" pitchFamily="2" charset="0"/>
              </a:rPr>
              <a:t>96% of use ChatGPT for schoolwork; 80% use it for other tasks (e.g., communication, job searching)</a:t>
            </a:r>
          </a:p>
        </p:txBody>
      </p:sp>
      <p:sp>
        <p:nvSpPr>
          <p:cNvPr id="5" name="TextBox 4">
            <a:extLst>
              <a:ext uri="{FF2B5EF4-FFF2-40B4-BE49-F238E27FC236}">
                <a16:creationId xmlns:a16="http://schemas.microsoft.com/office/drawing/2014/main" id="{C57E5D02-DB91-C89E-98F8-8A1790FEDD7F}"/>
              </a:ext>
            </a:extLst>
          </p:cNvPr>
          <p:cNvSpPr txBox="1"/>
          <p:nvPr/>
        </p:nvSpPr>
        <p:spPr>
          <a:xfrm>
            <a:off x="958562" y="3228442"/>
            <a:ext cx="6094268" cy="2308324"/>
          </a:xfrm>
          <a:prstGeom prst="rect">
            <a:avLst/>
          </a:prstGeom>
          <a:noFill/>
        </p:spPr>
        <p:txBody>
          <a:bodyPr wrap="square">
            <a:spAutoFit/>
          </a:bodyPr>
          <a:lstStyle/>
          <a:p>
            <a:pPr algn="just"/>
            <a:r>
              <a:rPr lang="en-US" sz="2000" i="0" dirty="0">
                <a:solidFill>
                  <a:srgbClr val="FFFF00"/>
                </a:solidFill>
                <a:effectLst/>
                <a:latin typeface="Karla" pitchFamily="2" charset="0"/>
              </a:rPr>
              <a:t>Twelve percent of student </a:t>
            </a:r>
            <a:r>
              <a:rPr lang="en-US" sz="2000" i="0" dirty="0">
                <a:solidFill>
                  <a:schemeClr val="bg1"/>
                </a:solidFill>
                <a:effectLst/>
                <a:latin typeface="Karla" pitchFamily="2" charset="0"/>
              </a:rPr>
              <a:t>ChatGPT users say using the AI technology is definitely cheating, while </a:t>
            </a:r>
            <a:r>
              <a:rPr lang="en-US" sz="2000" i="0" dirty="0">
                <a:solidFill>
                  <a:srgbClr val="FFFF00"/>
                </a:solidFill>
                <a:effectLst/>
                <a:latin typeface="Karla" pitchFamily="2" charset="0"/>
              </a:rPr>
              <a:t>64% believe it’s somewhat cheating</a:t>
            </a:r>
            <a:r>
              <a:rPr lang="en-US" sz="2000" i="0" dirty="0">
                <a:solidFill>
                  <a:schemeClr val="bg1"/>
                </a:solidFill>
                <a:effectLst/>
                <a:latin typeface="Karla" pitchFamily="2" charset="0"/>
              </a:rPr>
              <a:t>. </a:t>
            </a:r>
            <a:r>
              <a:rPr lang="en-US" sz="2000" i="0" dirty="0">
                <a:solidFill>
                  <a:srgbClr val="FFFF00"/>
                </a:solidFill>
                <a:effectLst/>
                <a:latin typeface="Karla" pitchFamily="2" charset="0"/>
              </a:rPr>
              <a:t>Twenty-four </a:t>
            </a:r>
            <a:r>
              <a:rPr lang="en-US" sz="2000" i="0" dirty="0">
                <a:solidFill>
                  <a:schemeClr val="bg1"/>
                </a:solidFill>
                <a:effectLst/>
                <a:latin typeface="Karla" pitchFamily="2" charset="0"/>
              </a:rPr>
              <a:t>percent believe that using ChatGPT in school assignments </a:t>
            </a:r>
            <a:r>
              <a:rPr lang="en-US" sz="2000" i="0" dirty="0">
                <a:solidFill>
                  <a:srgbClr val="FFFF00"/>
                </a:solidFill>
                <a:effectLst/>
                <a:latin typeface="Karla" pitchFamily="2" charset="0"/>
              </a:rPr>
              <a:t>is not cheating.</a:t>
            </a:r>
          </a:p>
          <a:p>
            <a:pPr algn="just"/>
            <a:endParaRPr lang="en-US" sz="2000" b="1" i="0" dirty="0">
              <a:solidFill>
                <a:srgbClr val="FFFF00"/>
              </a:solidFill>
              <a:effectLst/>
              <a:latin typeface="Karla" pitchFamily="2" charset="0"/>
            </a:endParaRPr>
          </a:p>
          <a:p>
            <a:pPr algn="just"/>
            <a:endParaRPr lang="en-US" sz="1200" b="1" dirty="0">
              <a:solidFill>
                <a:schemeClr val="bg1"/>
              </a:solidFill>
              <a:latin typeface="Karla" pitchFamily="2" charset="0"/>
            </a:endParaRPr>
          </a:p>
          <a:p>
            <a:pPr algn="just"/>
            <a:r>
              <a:rPr lang="en-US" sz="1200" dirty="0">
                <a:solidFill>
                  <a:schemeClr val="bg1"/>
                </a:solidFill>
                <a:hlinkClick r:id="rId2">
                  <a:extLst>
                    <a:ext uri="{A12FA001-AC4F-418D-AE19-62706E023703}">
                      <ahyp:hlinkClr xmlns:ahyp="http://schemas.microsoft.com/office/drawing/2018/hyperlinkcolor" val="tx"/>
                    </a:ext>
                  </a:extLst>
                </a:hlinkClick>
              </a:rPr>
              <a:t>4 in 10 College Students Are Using ChatGPT On Assignments - Intelligent</a:t>
            </a:r>
            <a:endParaRPr lang="en-US" sz="1200" b="1" dirty="0">
              <a:solidFill>
                <a:schemeClr val="bg1"/>
              </a:solidFill>
            </a:endParaRPr>
          </a:p>
        </p:txBody>
      </p:sp>
      <p:sp>
        <p:nvSpPr>
          <p:cNvPr id="7" name="Rectangle 6">
            <a:extLst>
              <a:ext uri="{FF2B5EF4-FFF2-40B4-BE49-F238E27FC236}">
                <a16:creationId xmlns:a16="http://schemas.microsoft.com/office/drawing/2014/main" id="{23081BB6-F768-D99C-46B0-D7D452633008}"/>
              </a:ext>
            </a:extLst>
          </p:cNvPr>
          <p:cNvSpPr/>
          <p:nvPr/>
        </p:nvSpPr>
        <p:spPr>
          <a:xfrm>
            <a:off x="0" y="0"/>
            <a:ext cx="159327"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670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9FC07-6954-3C5C-0F63-09A21375D9AA}"/>
              </a:ext>
            </a:extLst>
          </p:cNvPr>
          <p:cNvSpPr/>
          <p:nvPr/>
        </p:nvSpPr>
        <p:spPr>
          <a:xfrm>
            <a:off x="0" y="0"/>
            <a:ext cx="12192000"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8907264-F1F1-F868-7290-28B77FF4B607}"/>
              </a:ext>
            </a:extLst>
          </p:cNvPr>
          <p:cNvSpPr txBox="1">
            <a:spLocks/>
          </p:cNvSpPr>
          <p:nvPr/>
        </p:nvSpPr>
        <p:spPr>
          <a:xfrm>
            <a:off x="1430481" y="2774410"/>
            <a:ext cx="9635838" cy="13091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rial Black" panose="020B0A04020102020204" pitchFamily="34" charset="0"/>
              </a:rPr>
              <a:t>SO, WHAT SHOULD WE DO AS ACADEMIC EDUCATORS?!??</a:t>
            </a:r>
          </a:p>
        </p:txBody>
      </p:sp>
    </p:spTree>
    <p:extLst>
      <p:ext uri="{BB962C8B-B14F-4D97-AF65-F5344CB8AC3E}">
        <p14:creationId xmlns:p14="http://schemas.microsoft.com/office/powerpoint/2010/main" val="314716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6A9C2A-FE6A-47E7-B5EA-05D7BC26863C}"/>
              </a:ext>
            </a:extLst>
          </p:cNvPr>
          <p:cNvSpPr/>
          <p:nvPr/>
        </p:nvSpPr>
        <p:spPr>
          <a:xfrm>
            <a:off x="0" y="0"/>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 shot of a computer&#10;&#10;Description automatically generated">
            <a:extLst>
              <a:ext uri="{FF2B5EF4-FFF2-40B4-BE49-F238E27FC236}">
                <a16:creationId xmlns:a16="http://schemas.microsoft.com/office/drawing/2014/main" id="{E0510C6B-6DC7-947E-2FCD-DCF15B329DE8}"/>
              </a:ext>
            </a:extLst>
          </p:cNvPr>
          <p:cNvPicPr>
            <a:picLocks noChangeAspect="1"/>
          </p:cNvPicPr>
          <p:nvPr/>
        </p:nvPicPr>
        <p:blipFill>
          <a:blip r:embed="rId2">
            <a:extLst>
              <a:ext uri="{28A0092B-C50C-407E-A947-70E740481C1C}">
                <a14:useLocalDpi xmlns:a14="http://schemas.microsoft.com/office/drawing/2010/main" val="0"/>
              </a:ext>
            </a:extLst>
          </a:blip>
          <a:srcRect l="10824" t="19243" r="11534" b="8636"/>
          <a:stretch/>
        </p:blipFill>
        <p:spPr>
          <a:xfrm>
            <a:off x="966927" y="1036238"/>
            <a:ext cx="10710081" cy="5596048"/>
          </a:xfrm>
          <a:prstGeom prst="rect">
            <a:avLst/>
          </a:prstGeom>
        </p:spPr>
      </p:pic>
      <p:sp>
        <p:nvSpPr>
          <p:cNvPr id="5" name="TextBox 4">
            <a:extLst>
              <a:ext uri="{FF2B5EF4-FFF2-40B4-BE49-F238E27FC236}">
                <a16:creationId xmlns:a16="http://schemas.microsoft.com/office/drawing/2014/main" id="{CF1971EF-6440-14C7-0019-B98A3FE808FD}"/>
              </a:ext>
            </a:extLst>
          </p:cNvPr>
          <p:cNvSpPr txBox="1"/>
          <p:nvPr/>
        </p:nvSpPr>
        <p:spPr>
          <a:xfrm>
            <a:off x="844870" y="6283478"/>
            <a:ext cx="10710080" cy="307777"/>
          </a:xfrm>
          <a:prstGeom prst="rect">
            <a:avLst/>
          </a:prstGeom>
          <a:noFill/>
        </p:spPr>
        <p:txBody>
          <a:bodyPr wrap="square">
            <a:spAutoFit/>
          </a:bodyPr>
          <a:lstStyle/>
          <a:p>
            <a:r>
              <a:rPr lang="en-US" sz="1400"/>
              <a:t>Source: Center for Security and Emerging Technology, 2023 | Chart: 2024 AI Index report</a:t>
            </a:r>
            <a:endParaRPr lang="en-US" sz="1400" dirty="0"/>
          </a:p>
        </p:txBody>
      </p:sp>
      <p:sp>
        <p:nvSpPr>
          <p:cNvPr id="7" name="TextBox 6">
            <a:extLst>
              <a:ext uri="{FF2B5EF4-FFF2-40B4-BE49-F238E27FC236}">
                <a16:creationId xmlns:a16="http://schemas.microsoft.com/office/drawing/2014/main" id="{2EF7B7BF-8E22-92E2-5DD2-216836B17CC5}"/>
              </a:ext>
            </a:extLst>
          </p:cNvPr>
          <p:cNvSpPr txBox="1"/>
          <p:nvPr/>
        </p:nvSpPr>
        <p:spPr>
          <a:xfrm>
            <a:off x="966927" y="296955"/>
            <a:ext cx="6094268" cy="646331"/>
          </a:xfrm>
          <a:prstGeom prst="rect">
            <a:avLst/>
          </a:prstGeom>
          <a:noFill/>
        </p:spPr>
        <p:txBody>
          <a:bodyPr wrap="square">
            <a:spAutoFit/>
          </a:bodyPr>
          <a:lstStyle/>
          <a:p>
            <a:r>
              <a:rPr lang="en-US" b="1" dirty="0"/>
              <a:t>AI conference publications.</a:t>
            </a:r>
          </a:p>
          <a:p>
            <a:r>
              <a:rPr lang="en-US" dirty="0"/>
              <a:t>Over the last year alone, there was a 30.2% increase.</a:t>
            </a:r>
          </a:p>
        </p:txBody>
      </p:sp>
      <p:sp>
        <p:nvSpPr>
          <p:cNvPr id="8" name="Oval 7">
            <a:extLst>
              <a:ext uri="{FF2B5EF4-FFF2-40B4-BE49-F238E27FC236}">
                <a16:creationId xmlns:a16="http://schemas.microsoft.com/office/drawing/2014/main" id="{B5399E9D-81C1-3989-89DE-CB91DE58BD1A}"/>
              </a:ext>
            </a:extLst>
          </p:cNvPr>
          <p:cNvSpPr/>
          <p:nvPr/>
        </p:nvSpPr>
        <p:spPr>
          <a:xfrm>
            <a:off x="1714500" y="1153391"/>
            <a:ext cx="5029200" cy="826133"/>
          </a:xfrm>
          <a:prstGeom prst="ellipse">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664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74CBC4-AD50-9C01-7C7F-32B2DA5398ED}"/>
              </a:ext>
            </a:extLst>
          </p:cNvPr>
          <p:cNvSpPr/>
          <p:nvPr/>
        </p:nvSpPr>
        <p:spPr>
          <a:xfrm>
            <a:off x="0" y="0"/>
            <a:ext cx="12192000" cy="6858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BE7023-C496-5B8F-55B3-58D0C97305CB}"/>
              </a:ext>
            </a:extLst>
          </p:cNvPr>
          <p:cNvSpPr txBox="1">
            <a:spLocks/>
          </p:cNvSpPr>
          <p:nvPr/>
        </p:nvSpPr>
        <p:spPr>
          <a:xfrm>
            <a:off x="815686" y="3095560"/>
            <a:ext cx="10560628" cy="666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Black" panose="020B0A04020102020204" pitchFamily="34" charset="0"/>
              </a:rPr>
              <a:t>TALK – ENCOURAGE - ASSESS - ELABORATE</a:t>
            </a:r>
          </a:p>
        </p:txBody>
      </p:sp>
    </p:spTree>
    <p:extLst>
      <p:ext uri="{BB962C8B-B14F-4D97-AF65-F5344CB8AC3E}">
        <p14:creationId xmlns:p14="http://schemas.microsoft.com/office/powerpoint/2010/main" val="184398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n a easel with paint brushes and a brain&#10;&#10;Description automatically generated">
            <a:extLst>
              <a:ext uri="{FF2B5EF4-FFF2-40B4-BE49-F238E27FC236}">
                <a16:creationId xmlns:a16="http://schemas.microsoft.com/office/drawing/2014/main" id="{18EB6F8F-68EF-C0EA-30BA-7A69B2D7EE43}"/>
              </a:ext>
            </a:extLst>
          </p:cNvPr>
          <p:cNvPicPr>
            <a:picLocks noChangeAspect="1"/>
          </p:cNvPicPr>
          <p:nvPr/>
        </p:nvPicPr>
        <p:blipFill>
          <a:blip r:embed="rId2">
            <a:extLst>
              <a:ext uri="{28A0092B-C50C-407E-A947-70E740481C1C}">
                <a14:useLocalDpi xmlns:a14="http://schemas.microsoft.com/office/drawing/2010/main" val="0"/>
              </a:ext>
            </a:extLst>
          </a:blip>
          <a:srcRect t="21582" b="22178"/>
          <a:stretch/>
        </p:blipFill>
        <p:spPr>
          <a:xfrm>
            <a:off x="20" y="1282"/>
            <a:ext cx="12191980" cy="6856718"/>
          </a:xfrm>
          <a:prstGeom prst="rect">
            <a:avLst/>
          </a:prstGeom>
        </p:spPr>
      </p:pic>
    </p:spTree>
    <p:extLst>
      <p:ext uri="{BB962C8B-B14F-4D97-AF65-F5344CB8AC3E}">
        <p14:creationId xmlns:p14="http://schemas.microsoft.com/office/powerpoint/2010/main" val="816172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7A651F-9CA3-E4F8-F3F1-D4645A84E193}"/>
              </a:ext>
            </a:extLst>
          </p:cNvPr>
          <p:cNvSpPr/>
          <p:nvPr/>
        </p:nvSpPr>
        <p:spPr>
          <a:xfrm>
            <a:off x="0" y="0"/>
            <a:ext cx="12192000" cy="68580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F27925E-8F1E-52DB-98A0-09FB641A0816}"/>
              </a:ext>
            </a:extLst>
          </p:cNvPr>
          <p:cNvSpPr txBox="1"/>
          <p:nvPr/>
        </p:nvSpPr>
        <p:spPr>
          <a:xfrm>
            <a:off x="729960" y="942882"/>
            <a:ext cx="7000876" cy="2920800"/>
          </a:xfrm>
          <a:prstGeom prst="rect">
            <a:avLst/>
          </a:prstGeom>
          <a:noFill/>
        </p:spPr>
        <p:txBody>
          <a:bodyPr wrap="square">
            <a:spAutoFit/>
          </a:bodyPr>
          <a:lstStyle/>
          <a:p>
            <a:pPr marL="0" marR="0">
              <a:lnSpc>
                <a:spcPct val="107000"/>
              </a:lnSpc>
              <a:spcBef>
                <a:spcPts val="0"/>
              </a:spcBef>
              <a:spcAft>
                <a:spcPts val="800"/>
              </a:spcAft>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ACADEMIC EDUCATORS ARE SEEING AN </a:t>
            </a:r>
            <a:r>
              <a:rPr lang="en-US" sz="20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OPPORTUNITY</a:t>
            </a: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IN DOING THE CO-DESINING OF THINGS</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TOGETHER</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WITH STUDENTS AS WELL.  </a:t>
            </a:r>
            <a:endParaRPr lang="en-US" sz="2000" b="1" kern="100" dirty="0">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endParaRPr>
          </a:p>
          <a:p>
            <a:pPr marL="0" marR="0">
              <a:lnSpc>
                <a:spcPct val="107000"/>
              </a:lnSpc>
              <a:spcBef>
                <a:spcPts val="0"/>
              </a:spcBef>
              <a:spcAft>
                <a:spcPts val="800"/>
              </a:spcAft>
            </a:pPr>
            <a:endParaRPr lang="en-US" sz="2000" b="1" kern="100" dirty="0">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endParaRPr>
          </a:p>
          <a:p>
            <a:pPr marL="0" marR="0">
              <a:lnSpc>
                <a:spcPct val="107000"/>
              </a:lnSpc>
              <a:spcBef>
                <a:spcPts val="0"/>
              </a:spcBef>
              <a:spcAft>
                <a:spcPts val="800"/>
              </a:spcAft>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t>
            </a: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ITS KIND OF PUTTING ALL OF US TOGETHER, </a:t>
            </a:r>
            <a:r>
              <a:rPr lang="en-US" sz="20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GOING THROUGH IT AS A </a:t>
            </a:r>
            <a:r>
              <a:rPr lang="en-US" sz="2000" b="1"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SOCIETY IN-TRANSIT</a:t>
            </a:r>
            <a:r>
              <a:rPr lang="en-US" sz="20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 </a:t>
            </a: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THERE’S NO </a:t>
            </a:r>
            <a:r>
              <a:rPr lang="en-US"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ONE” SOURCE THAT CAN AND WILL DO EVERYTHING THAT NEEDS TO BE DONE ALONE.</a:t>
            </a:r>
          </a:p>
        </p:txBody>
      </p:sp>
      <p:sp>
        <p:nvSpPr>
          <p:cNvPr id="5" name="Rectangle 4">
            <a:extLst>
              <a:ext uri="{FF2B5EF4-FFF2-40B4-BE49-F238E27FC236}">
                <a16:creationId xmlns:a16="http://schemas.microsoft.com/office/drawing/2014/main" id="{AAED74CA-D104-6D05-67C4-F1659B15D2B4}"/>
              </a:ext>
            </a:extLst>
          </p:cNvPr>
          <p:cNvSpPr/>
          <p:nvPr/>
        </p:nvSpPr>
        <p:spPr>
          <a:xfrm>
            <a:off x="0" y="0"/>
            <a:ext cx="159327"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128953-3F31-59A1-AF1D-8BF7EA07B513}"/>
              </a:ext>
            </a:extLst>
          </p:cNvPr>
          <p:cNvSpPr txBox="1"/>
          <p:nvPr/>
        </p:nvSpPr>
        <p:spPr>
          <a:xfrm>
            <a:off x="729960" y="6012154"/>
            <a:ext cx="9879158" cy="523220"/>
          </a:xfrm>
          <a:prstGeom prst="rect">
            <a:avLst/>
          </a:prstGeom>
          <a:noFill/>
        </p:spPr>
        <p:txBody>
          <a:bodyPr wrap="square" rtlCol="0">
            <a:spAutoFit/>
          </a:bodyPr>
          <a:lstStyle/>
          <a:p>
            <a:r>
              <a:rPr lang="en-US" sz="1400" dirty="0">
                <a:solidFill>
                  <a:schemeClr val="bg1"/>
                </a:solidFill>
                <a:latin typeface="Open Sans" panose="020B0606030504020204" pitchFamily="34" charset="0"/>
              </a:rPr>
              <a:t>Webinar</a:t>
            </a:r>
            <a:r>
              <a:rPr lang="en-US" sz="1400" b="0" i="0" dirty="0">
                <a:solidFill>
                  <a:schemeClr val="bg1"/>
                </a:solidFill>
                <a:effectLst/>
                <a:latin typeface="Open Sans" panose="020B0606030504020204" pitchFamily="34" charset="0"/>
              </a:rPr>
              <a:t>:  Responsible AI in Education: Release of the US Department of Education Office of Educational Technology’s New Guide for Developers, </a:t>
            </a:r>
            <a:r>
              <a:rPr lang="en-US" sz="1400" b="0" i="0" u="sng" dirty="0">
                <a:solidFill>
                  <a:schemeClr val="bg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“Designing for Education with Artificial Intelligence”</a:t>
            </a:r>
            <a:endParaRPr lang="en-US" sz="1400" dirty="0">
              <a:solidFill>
                <a:schemeClr val="bg1"/>
              </a:solidFill>
            </a:endParaRPr>
          </a:p>
        </p:txBody>
      </p:sp>
    </p:spTree>
    <p:extLst>
      <p:ext uri="{BB962C8B-B14F-4D97-AF65-F5344CB8AC3E}">
        <p14:creationId xmlns:p14="http://schemas.microsoft.com/office/powerpoint/2010/main" val="3610317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DF0B68-6ED8-7BF0-F8F7-9ADBC9FA06CF}"/>
              </a:ext>
            </a:extLst>
          </p:cNvPr>
          <p:cNvSpPr/>
          <p:nvPr/>
        </p:nvSpPr>
        <p:spPr>
          <a:xfrm>
            <a:off x="0" y="0"/>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770A8A-835C-9044-291B-0E927772AEC9}"/>
              </a:ext>
            </a:extLst>
          </p:cNvPr>
          <p:cNvSpPr txBox="1"/>
          <p:nvPr/>
        </p:nvSpPr>
        <p:spPr>
          <a:xfrm>
            <a:off x="792303" y="1859339"/>
            <a:ext cx="7665895" cy="3139321"/>
          </a:xfrm>
          <a:prstGeom prst="rect">
            <a:avLst/>
          </a:prstGeom>
          <a:noFill/>
        </p:spPr>
        <p:txBody>
          <a:bodyPr wrap="square">
            <a:spAutoFit/>
          </a:bodyPr>
          <a:lstStyle/>
          <a:p>
            <a:r>
              <a:rPr lang="en-US" b="1" i="0" dirty="0">
                <a:solidFill>
                  <a:srgbClr val="000000"/>
                </a:solidFill>
                <a:effectLst/>
                <a:latin typeface="Avenir Next LT Pro" panose="020B0504020202020204" pitchFamily="34" charset="0"/>
              </a:rPr>
              <a:t>Certain assignments </a:t>
            </a:r>
            <a:r>
              <a:rPr lang="en-US" b="0" i="0" dirty="0">
                <a:solidFill>
                  <a:srgbClr val="000000"/>
                </a:solidFill>
                <a:effectLst/>
                <a:latin typeface="Avenir Next LT Pro" panose="020B0504020202020204" pitchFamily="34" charset="0"/>
              </a:rPr>
              <a:t>in this course </a:t>
            </a:r>
            <a:r>
              <a:rPr lang="en-US" b="1" i="0" dirty="0">
                <a:solidFill>
                  <a:srgbClr val="000000"/>
                </a:solidFill>
                <a:effectLst/>
                <a:latin typeface="Avenir Next LT Pro" panose="020B0504020202020204" pitchFamily="34" charset="0"/>
              </a:rPr>
              <a:t>will permit </a:t>
            </a:r>
            <a:r>
              <a:rPr lang="en-US" b="0" i="0" dirty="0">
                <a:solidFill>
                  <a:srgbClr val="000000"/>
                </a:solidFill>
                <a:effectLst/>
                <a:latin typeface="Avenir Next LT Pro" panose="020B0504020202020204" pitchFamily="34" charset="0"/>
              </a:rPr>
              <a:t>or even </a:t>
            </a:r>
            <a:r>
              <a:rPr lang="en-US" b="1" i="0" dirty="0">
                <a:solidFill>
                  <a:srgbClr val="000000"/>
                </a:solidFill>
                <a:effectLst/>
                <a:latin typeface="Avenir Next LT Pro" panose="020B0504020202020204" pitchFamily="34" charset="0"/>
              </a:rPr>
              <a:t>encourage</a:t>
            </a:r>
            <a:r>
              <a:rPr lang="en-US" b="0" i="0" dirty="0">
                <a:solidFill>
                  <a:srgbClr val="000000"/>
                </a:solidFill>
                <a:effectLst/>
                <a:latin typeface="Avenir Next LT Pro" panose="020B0504020202020204" pitchFamily="34" charset="0"/>
              </a:rPr>
              <a:t> the use of generative artificial intelligence (GAI) tools such as ChatGPT. The default is that </a:t>
            </a:r>
            <a:r>
              <a:rPr lang="en-US" b="1" i="0" dirty="0">
                <a:solidFill>
                  <a:srgbClr val="000000"/>
                </a:solidFill>
                <a:effectLst/>
                <a:latin typeface="Avenir Next LT Pro" panose="020B0504020202020204" pitchFamily="34" charset="0"/>
              </a:rPr>
              <a:t>Any such use must be appropriately acknowledged and cited. </a:t>
            </a:r>
            <a:r>
              <a:rPr lang="en-US" b="0" i="0" dirty="0">
                <a:solidFill>
                  <a:srgbClr val="000000"/>
                </a:solidFill>
                <a:effectLst/>
                <a:latin typeface="Avenir Next LT Pro" panose="020B0504020202020204" pitchFamily="34" charset="0"/>
              </a:rPr>
              <a:t> </a:t>
            </a:r>
          </a:p>
          <a:p>
            <a:endParaRPr lang="en-US" dirty="0">
              <a:solidFill>
                <a:srgbClr val="000000"/>
              </a:solidFill>
              <a:latin typeface="Avenir Next LT Pro" panose="020B0504020202020204" pitchFamily="34" charset="0"/>
            </a:endParaRPr>
          </a:p>
          <a:p>
            <a:r>
              <a:rPr lang="en-US" b="1" i="0" dirty="0">
                <a:solidFill>
                  <a:srgbClr val="000000"/>
                </a:solidFill>
                <a:effectLst/>
                <a:latin typeface="Avenir Next LT Pro" panose="020B0504020202020204" pitchFamily="34" charset="0"/>
              </a:rPr>
              <a:t>It is each student’s responsibility to assess </a:t>
            </a:r>
            <a:r>
              <a:rPr lang="en-US" b="0" i="0" dirty="0">
                <a:solidFill>
                  <a:srgbClr val="000000"/>
                </a:solidFill>
                <a:effectLst/>
                <a:latin typeface="Avenir Next LT Pro" panose="020B0504020202020204" pitchFamily="34" charset="0"/>
              </a:rPr>
              <a:t>the validity and applicability of any GAI output that is submitted; </a:t>
            </a:r>
            <a:r>
              <a:rPr lang="en-US" b="1" i="0" dirty="0">
                <a:solidFill>
                  <a:srgbClr val="000000"/>
                </a:solidFill>
                <a:effectLst/>
                <a:latin typeface="Avenir Next LT Pro" panose="020B0504020202020204" pitchFamily="34" charset="0"/>
              </a:rPr>
              <a:t>you bear the final responsibility</a:t>
            </a:r>
            <a:r>
              <a:rPr lang="en-US" b="0" i="0" dirty="0">
                <a:solidFill>
                  <a:srgbClr val="000000"/>
                </a:solidFill>
                <a:effectLst/>
                <a:latin typeface="Avenir Next LT Pro" panose="020B0504020202020204" pitchFamily="34" charset="0"/>
              </a:rPr>
              <a:t>. Violations of this policy will be considered academic misconduct. We draw your attention to the fact that different classes at Harvard could implement different AI policies, and it is the student’s responsibility to conform to expectations for each course.</a:t>
            </a:r>
            <a:endParaRPr lang="en-US" dirty="0">
              <a:latin typeface="Avenir Next LT Pro" panose="020B0504020202020204" pitchFamily="34" charset="0"/>
            </a:endParaRPr>
          </a:p>
        </p:txBody>
      </p:sp>
      <p:sp>
        <p:nvSpPr>
          <p:cNvPr id="4" name="TextBox 3">
            <a:extLst>
              <a:ext uri="{FF2B5EF4-FFF2-40B4-BE49-F238E27FC236}">
                <a16:creationId xmlns:a16="http://schemas.microsoft.com/office/drawing/2014/main" id="{3485AEB2-E4CA-CBAA-A5EC-2B6266BD4BA6}"/>
              </a:ext>
            </a:extLst>
          </p:cNvPr>
          <p:cNvSpPr txBox="1"/>
          <p:nvPr/>
        </p:nvSpPr>
        <p:spPr>
          <a:xfrm>
            <a:off x="792302" y="1052780"/>
            <a:ext cx="7665895" cy="400110"/>
          </a:xfrm>
          <a:prstGeom prst="rect">
            <a:avLst/>
          </a:prstGeom>
          <a:noFill/>
        </p:spPr>
        <p:txBody>
          <a:bodyPr wrap="square">
            <a:spAutoFit/>
          </a:bodyPr>
          <a:lstStyle/>
          <a:p>
            <a:r>
              <a:rPr lang="en-US" sz="2000" b="1" i="0" dirty="0">
                <a:solidFill>
                  <a:srgbClr val="000000"/>
                </a:solidFill>
                <a:effectLst/>
                <a:latin typeface="Avenir Next LT Pro" panose="020B0504020202020204" pitchFamily="34" charset="0"/>
              </a:rPr>
              <a:t>HARVARD UNIVERSITY DRAFT POLICY</a:t>
            </a:r>
            <a:r>
              <a:rPr lang="en-US" b="0" i="0" dirty="0">
                <a:solidFill>
                  <a:srgbClr val="000000"/>
                </a:solidFill>
                <a:effectLst/>
                <a:latin typeface="Avenir Next LT Pro" panose="020B0504020202020204" pitchFamily="34" charset="0"/>
              </a:rPr>
              <a:t>:</a:t>
            </a:r>
            <a:endParaRPr lang="en-US" dirty="0">
              <a:latin typeface="Avenir Next LT Pro" panose="020B0504020202020204" pitchFamily="34" charset="0"/>
            </a:endParaRPr>
          </a:p>
        </p:txBody>
      </p:sp>
      <p:sp>
        <p:nvSpPr>
          <p:cNvPr id="6" name="Rectangle 5">
            <a:extLst>
              <a:ext uri="{FF2B5EF4-FFF2-40B4-BE49-F238E27FC236}">
                <a16:creationId xmlns:a16="http://schemas.microsoft.com/office/drawing/2014/main" id="{5C9CDE94-3259-10CA-E0AA-80826204F528}"/>
              </a:ext>
            </a:extLst>
          </p:cNvPr>
          <p:cNvSpPr/>
          <p:nvPr/>
        </p:nvSpPr>
        <p:spPr>
          <a:xfrm>
            <a:off x="0" y="0"/>
            <a:ext cx="159327"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D2513A-D34D-7F1B-40A9-600D078246FE}"/>
              </a:ext>
            </a:extLst>
          </p:cNvPr>
          <p:cNvSpPr txBox="1"/>
          <p:nvPr/>
        </p:nvSpPr>
        <p:spPr>
          <a:xfrm>
            <a:off x="896215" y="6211669"/>
            <a:ext cx="7665895" cy="369332"/>
          </a:xfrm>
          <a:prstGeom prst="rect">
            <a:avLst/>
          </a:prstGeom>
          <a:noFill/>
        </p:spPr>
        <p:txBody>
          <a:bodyPr wrap="square">
            <a:spAutoFit/>
          </a:bodyPr>
          <a:lstStyle/>
          <a:p>
            <a:r>
              <a:rPr lang="en-US" dirty="0">
                <a:hlinkClick r:id="rId2"/>
              </a:rPr>
              <a:t>AI Guidance &amp; FAQs | Office of Undergraduate Education (harvard.edu)</a:t>
            </a:r>
            <a:endParaRPr lang="en-US" dirty="0"/>
          </a:p>
        </p:txBody>
      </p:sp>
    </p:spTree>
    <p:extLst>
      <p:ext uri="{BB962C8B-B14F-4D97-AF65-F5344CB8AC3E}">
        <p14:creationId xmlns:p14="http://schemas.microsoft.com/office/powerpoint/2010/main" val="501859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9010AA-29B8-4917-68FD-C42E2A5884E3}"/>
              </a:ext>
            </a:extLst>
          </p:cNvPr>
          <p:cNvSpPr/>
          <p:nvPr/>
        </p:nvSpPr>
        <p:spPr>
          <a:xfrm>
            <a:off x="0" y="-10391"/>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07A8C-1B59-7C0E-F1D4-3D95309FEA51}"/>
              </a:ext>
            </a:extLst>
          </p:cNvPr>
          <p:cNvSpPr txBox="1"/>
          <p:nvPr/>
        </p:nvSpPr>
        <p:spPr>
          <a:xfrm>
            <a:off x="719568" y="1278534"/>
            <a:ext cx="8372477" cy="5355312"/>
          </a:xfrm>
          <a:prstGeom prst="rect">
            <a:avLst/>
          </a:prstGeom>
          <a:noFill/>
        </p:spPr>
        <p:txBody>
          <a:bodyPr wrap="square">
            <a:spAutoFit/>
          </a:bodyPr>
          <a:lstStyle/>
          <a:p>
            <a:pPr algn="l"/>
            <a:r>
              <a:rPr lang="en-US" b="0" i="0" dirty="0">
                <a:solidFill>
                  <a:srgbClr val="000000"/>
                </a:solidFill>
                <a:effectLst/>
                <a:latin typeface="Avenir Next LT Pro" panose="020B0504020202020204" pitchFamily="34" charset="0"/>
              </a:rPr>
              <a:t>Within this class, </a:t>
            </a:r>
            <a:r>
              <a:rPr lang="en-US" b="1" i="0" dirty="0">
                <a:solidFill>
                  <a:srgbClr val="000000"/>
                </a:solidFill>
                <a:effectLst/>
                <a:latin typeface="Avenir Next LT Pro" panose="020B0504020202020204" pitchFamily="34" charset="0"/>
              </a:rPr>
              <a:t>you are welcome</a:t>
            </a:r>
            <a:r>
              <a:rPr lang="en-US" b="0" i="0" dirty="0">
                <a:solidFill>
                  <a:srgbClr val="000000"/>
                </a:solidFill>
                <a:effectLst/>
                <a:latin typeface="Avenir Next LT Pro" panose="020B0504020202020204" pitchFamily="34" charset="0"/>
              </a:rPr>
              <a:t> to use foundation models (ChatGPT, GPT, DALL-E, Stable Diffusion, Midjourney, GitHub Copilot, and anything after) in a totally </a:t>
            </a:r>
            <a:r>
              <a:rPr lang="en-US" b="1" i="0" dirty="0">
                <a:solidFill>
                  <a:srgbClr val="000000"/>
                </a:solidFill>
                <a:effectLst/>
                <a:latin typeface="Avenir Next LT Pro" panose="020B0504020202020204" pitchFamily="34" charset="0"/>
              </a:rPr>
              <a:t>unrestricted fashion</a:t>
            </a:r>
            <a:r>
              <a:rPr lang="en-US" b="0" i="0" dirty="0">
                <a:solidFill>
                  <a:srgbClr val="000000"/>
                </a:solidFill>
                <a:effectLst/>
                <a:latin typeface="Avenir Next LT Pro" panose="020B0504020202020204" pitchFamily="34" charset="0"/>
              </a:rPr>
              <a:t>, for any purpose, at no penalty. However, </a:t>
            </a:r>
            <a:r>
              <a:rPr lang="en-US" b="1" i="0" dirty="0">
                <a:solidFill>
                  <a:srgbClr val="000000"/>
                </a:solidFill>
                <a:effectLst/>
                <a:latin typeface="Avenir Next LT Pro" panose="020B0504020202020204" pitchFamily="34" charset="0"/>
              </a:rPr>
              <a:t>you should note </a:t>
            </a:r>
            <a:r>
              <a:rPr lang="en-US" b="0" i="0" dirty="0">
                <a:solidFill>
                  <a:srgbClr val="000000"/>
                </a:solidFill>
                <a:effectLst/>
                <a:latin typeface="Avenir Next LT Pro" panose="020B0504020202020204" pitchFamily="34" charset="0"/>
              </a:rPr>
              <a:t>that all large language models still </a:t>
            </a:r>
            <a:r>
              <a:rPr lang="en-US" b="1" i="0" dirty="0">
                <a:solidFill>
                  <a:srgbClr val="000000"/>
                </a:solidFill>
                <a:effectLst/>
                <a:latin typeface="Avenir Next LT Pro" panose="020B0504020202020204" pitchFamily="34" charset="0"/>
              </a:rPr>
              <a:t>have a tendency to make up incorrect facts </a:t>
            </a:r>
            <a:r>
              <a:rPr lang="en-US" b="0" i="0" dirty="0">
                <a:solidFill>
                  <a:srgbClr val="000000"/>
                </a:solidFill>
                <a:effectLst/>
                <a:latin typeface="Avenir Next LT Pro" panose="020B0504020202020204" pitchFamily="34" charset="0"/>
              </a:rPr>
              <a:t>and fake citations, code generation models have a tendency to produce inaccurate outputs, and image generation models can occasionally come up with highly offensive products. </a:t>
            </a:r>
          </a:p>
          <a:p>
            <a:pPr algn="l"/>
            <a:endParaRPr lang="en-US" dirty="0">
              <a:solidFill>
                <a:srgbClr val="000000"/>
              </a:solidFill>
              <a:latin typeface="Avenir Next LT Pro" panose="020B0504020202020204" pitchFamily="34" charset="0"/>
            </a:endParaRPr>
          </a:p>
          <a:p>
            <a:pPr algn="l"/>
            <a:r>
              <a:rPr lang="en-US" b="1" i="0" dirty="0">
                <a:solidFill>
                  <a:srgbClr val="000000"/>
                </a:solidFill>
                <a:effectLst/>
                <a:latin typeface="Avenir Next LT Pro" panose="020B0504020202020204" pitchFamily="34" charset="0"/>
              </a:rPr>
              <a:t>You will be responsible</a:t>
            </a:r>
            <a:r>
              <a:rPr lang="en-US" b="0" i="0" dirty="0">
                <a:solidFill>
                  <a:srgbClr val="000000"/>
                </a:solidFill>
                <a:effectLst/>
                <a:latin typeface="Avenir Next LT Pro" panose="020B0504020202020204" pitchFamily="34" charset="0"/>
              </a:rPr>
              <a:t> for any inaccurate, biased, offensive, or otherwise unethical content you submit regardless of whether it originally comes from you or a foundation model. </a:t>
            </a:r>
            <a:r>
              <a:rPr lang="en-US" b="1" i="0" dirty="0">
                <a:solidFill>
                  <a:srgbClr val="000000"/>
                </a:solidFill>
                <a:effectLst/>
                <a:latin typeface="Avenir Next LT Pro" panose="020B0504020202020204" pitchFamily="34" charset="0"/>
              </a:rPr>
              <a:t>If you use a foundation model, its contribution must be acknowledged; </a:t>
            </a:r>
            <a:r>
              <a:rPr lang="en-US" b="0" i="0" dirty="0">
                <a:solidFill>
                  <a:srgbClr val="000000"/>
                </a:solidFill>
                <a:effectLst/>
                <a:latin typeface="Avenir Next LT Pro" panose="020B0504020202020204" pitchFamily="34" charset="0"/>
              </a:rPr>
              <a:t>you will be penalized for using a foundation model without acknowledgement</a:t>
            </a:r>
            <a:r>
              <a:rPr lang="en-US" b="1" i="0" dirty="0">
                <a:solidFill>
                  <a:srgbClr val="000000"/>
                </a:solidFill>
                <a:effectLst/>
                <a:latin typeface="Avenir Next LT Pro" panose="020B0504020202020204" pitchFamily="34" charset="0"/>
              </a:rPr>
              <a:t>. Having said all these disclaimers, the use of foundation models is encouraged</a:t>
            </a:r>
            <a:r>
              <a:rPr lang="en-US" i="0" dirty="0">
                <a:solidFill>
                  <a:srgbClr val="000000"/>
                </a:solidFill>
                <a:effectLst/>
                <a:latin typeface="Avenir Next LT Pro" panose="020B0504020202020204" pitchFamily="34" charset="0"/>
              </a:rPr>
              <a:t>, as it may make it possible for you to submit assignments with higher quality,</a:t>
            </a:r>
            <a:r>
              <a:rPr lang="en-US" b="0" i="0" dirty="0">
                <a:solidFill>
                  <a:srgbClr val="000000"/>
                </a:solidFill>
                <a:effectLst/>
                <a:latin typeface="Avenir Next LT Pro" panose="020B0504020202020204" pitchFamily="34" charset="0"/>
              </a:rPr>
              <a:t> in less time. The university's policy on plagiarism still applies to any uncited or improperly cited use of work by other human beings, or submission of work by other human beings as your own.</a:t>
            </a:r>
          </a:p>
          <a:p>
            <a:pPr algn="l"/>
            <a:endParaRPr lang="en-US" dirty="0">
              <a:solidFill>
                <a:srgbClr val="000000"/>
              </a:solidFill>
              <a:latin typeface="Avenir Next LT Pro" panose="020B0504020202020204" pitchFamily="34" charset="0"/>
            </a:endParaRPr>
          </a:p>
          <a:p>
            <a:pPr algn="l"/>
            <a:r>
              <a:rPr lang="en-US" dirty="0">
                <a:hlinkClick r:id="rId2"/>
              </a:rPr>
              <a:t>Syllabi Policies for AI Generative Tools - Google Docs</a:t>
            </a:r>
            <a:endParaRPr lang="en-US" b="0" i="0" dirty="0">
              <a:solidFill>
                <a:srgbClr val="000000"/>
              </a:solidFill>
              <a:effectLst/>
              <a:latin typeface="Avenir Next LT Pro" panose="020B0504020202020204" pitchFamily="34" charset="0"/>
            </a:endParaRPr>
          </a:p>
        </p:txBody>
      </p:sp>
      <p:sp>
        <p:nvSpPr>
          <p:cNvPr id="5" name="Rectangle 4">
            <a:extLst>
              <a:ext uri="{FF2B5EF4-FFF2-40B4-BE49-F238E27FC236}">
                <a16:creationId xmlns:a16="http://schemas.microsoft.com/office/drawing/2014/main" id="{5E39A8E9-5DBF-B9D8-0E0D-215ACB6B6241}"/>
              </a:ext>
            </a:extLst>
          </p:cNvPr>
          <p:cNvSpPr/>
          <p:nvPr/>
        </p:nvSpPr>
        <p:spPr>
          <a:xfrm>
            <a:off x="0" y="0"/>
            <a:ext cx="159327"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26E190-0501-54BA-F56F-31766900A292}"/>
              </a:ext>
            </a:extLst>
          </p:cNvPr>
          <p:cNvSpPr txBox="1"/>
          <p:nvPr/>
        </p:nvSpPr>
        <p:spPr>
          <a:xfrm>
            <a:off x="719568" y="529579"/>
            <a:ext cx="7665895" cy="400110"/>
          </a:xfrm>
          <a:prstGeom prst="rect">
            <a:avLst/>
          </a:prstGeom>
          <a:noFill/>
        </p:spPr>
        <p:txBody>
          <a:bodyPr wrap="square">
            <a:spAutoFit/>
          </a:bodyPr>
          <a:lstStyle/>
          <a:p>
            <a:r>
              <a:rPr lang="en-US" sz="2000" b="1" i="0" dirty="0">
                <a:solidFill>
                  <a:srgbClr val="000000"/>
                </a:solidFill>
                <a:effectLst/>
                <a:latin typeface="Avenir Next LT Pro" panose="020B0504020202020204" pitchFamily="34" charset="0"/>
              </a:rPr>
              <a:t>UNIVERSITY OF PENNSYLVANIA POLICY DRAFT:</a:t>
            </a:r>
            <a:endParaRPr lang="en-US" dirty="0">
              <a:latin typeface="Avenir Next LT Pro" panose="020B0504020202020204" pitchFamily="34" charset="0"/>
            </a:endParaRPr>
          </a:p>
        </p:txBody>
      </p:sp>
    </p:spTree>
    <p:extLst>
      <p:ext uri="{BB962C8B-B14F-4D97-AF65-F5344CB8AC3E}">
        <p14:creationId xmlns:p14="http://schemas.microsoft.com/office/powerpoint/2010/main" val="1786609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E5B1B0-14DF-F060-0FF2-6E933B66DCD0}"/>
              </a:ext>
            </a:extLst>
          </p:cNvPr>
          <p:cNvSpPr/>
          <p:nvPr/>
        </p:nvSpPr>
        <p:spPr>
          <a:xfrm>
            <a:off x="0" y="-10391"/>
            <a:ext cx="12192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F63D09-A73C-53A2-A84D-7CAD2303E129}"/>
              </a:ext>
            </a:extLst>
          </p:cNvPr>
          <p:cNvSpPr txBox="1"/>
          <p:nvPr/>
        </p:nvSpPr>
        <p:spPr>
          <a:xfrm>
            <a:off x="1238248" y="1582340"/>
            <a:ext cx="8060747" cy="3693319"/>
          </a:xfrm>
          <a:prstGeom prst="rect">
            <a:avLst/>
          </a:prstGeom>
          <a:noFill/>
        </p:spPr>
        <p:txBody>
          <a:bodyPr wrap="square">
            <a:spAutoFit/>
          </a:bodyPr>
          <a:lstStyle/>
          <a:p>
            <a:r>
              <a:rPr lang="en-US" b="1" i="0" dirty="0">
                <a:solidFill>
                  <a:srgbClr val="000000"/>
                </a:solidFill>
                <a:effectLst/>
                <a:latin typeface="Avenir Next LT Pro" panose="020B0504020202020204" pitchFamily="34" charset="0"/>
              </a:rPr>
              <a:t>You are welcome </a:t>
            </a:r>
            <a:r>
              <a:rPr lang="en-US" b="0" i="0" dirty="0">
                <a:solidFill>
                  <a:srgbClr val="000000"/>
                </a:solidFill>
                <a:effectLst/>
                <a:latin typeface="Avenir Next LT Pro" panose="020B0504020202020204" pitchFamily="34" charset="0"/>
              </a:rPr>
              <a:t>to use AI writing tools such as ChatGPT on most assignments (</a:t>
            </a:r>
            <a:r>
              <a:rPr lang="en-US" b="1" i="0" dirty="0">
                <a:solidFill>
                  <a:srgbClr val="000000"/>
                </a:solidFill>
                <a:effectLst/>
                <a:latin typeface="Avenir Next LT Pro" panose="020B0504020202020204" pitchFamily="34" charset="0"/>
              </a:rPr>
              <a:t>I’ll alert you when you can’t</a:t>
            </a:r>
            <a:r>
              <a:rPr lang="en-US" b="0" i="0" dirty="0">
                <a:solidFill>
                  <a:srgbClr val="000000"/>
                </a:solidFill>
                <a:effectLst/>
                <a:latin typeface="Avenir Next LT Pro" panose="020B0504020202020204" pitchFamily="34" charset="0"/>
              </a:rPr>
              <a:t>) but whenever you use them, you must </a:t>
            </a:r>
            <a:r>
              <a:rPr lang="en-US" b="1" i="0" dirty="0">
                <a:solidFill>
                  <a:srgbClr val="000000"/>
                </a:solidFill>
                <a:effectLst/>
                <a:latin typeface="Avenir Next LT Pro" panose="020B0504020202020204" pitchFamily="34" charset="0"/>
              </a:rPr>
              <a:t>include an acknowledgement </a:t>
            </a:r>
            <a:r>
              <a:rPr lang="en-US" b="0" i="0" dirty="0">
                <a:solidFill>
                  <a:srgbClr val="000000"/>
                </a:solidFill>
                <a:effectLst/>
                <a:latin typeface="Avenir Next LT Pro" panose="020B0504020202020204" pitchFamily="34" charset="0"/>
              </a:rPr>
              <a:t>statement that briefly shares that and how you used them. For example, “I used ChatGPT when I was struck at the start and retained substantial parts of what it produced, including X and Y ideas and most of the wording in paragraphs 3 and 4” or “After I wrote my first 2 paragraphs, I used GPT-3 playground to extend the text for another 200 words but then edited…” Please also note that all large language models still tend to make up incorrect facts and fake citations. </a:t>
            </a:r>
            <a:r>
              <a:rPr lang="en-US" b="1" i="0" dirty="0">
                <a:solidFill>
                  <a:srgbClr val="000000"/>
                </a:solidFill>
                <a:effectLst/>
                <a:latin typeface="Avenir Next LT Pro" panose="020B0504020202020204" pitchFamily="34" charset="0"/>
              </a:rPr>
              <a:t>You will be responsible for any inaccurate, biased, offensive, or otherwise unethical content you submit,</a:t>
            </a:r>
            <a:r>
              <a:rPr lang="en-US" b="0" i="0" dirty="0">
                <a:solidFill>
                  <a:srgbClr val="000000"/>
                </a:solidFill>
                <a:effectLst/>
                <a:latin typeface="Avenir Next LT Pro" panose="020B0504020202020204" pitchFamily="34" charset="0"/>
              </a:rPr>
              <a:t> regardless of whether it originally comes from you or an AI tool (these last 2 sentences adapted from the </a:t>
            </a:r>
            <a:r>
              <a:rPr lang="en-US" b="0" i="0" u="sng" dirty="0">
                <a:solidFill>
                  <a:srgbClr val="125CD9"/>
                </a:solidFill>
                <a:effectLst/>
                <a:latin typeface="Avenir Next LT Pro" panose="020B0504020202020204" pitchFamily="34" charset="0"/>
                <a:hlinkClick r:id="rId2"/>
              </a:rPr>
              <a:t>course policies of Ryan S. Baker</a:t>
            </a:r>
            <a:r>
              <a:rPr lang="en-US" b="0" i="0" u="none" strike="noStrike" dirty="0">
                <a:solidFill>
                  <a:srgbClr val="113482"/>
                </a:solidFill>
                <a:effectLst/>
                <a:latin typeface="Avenir Next LT Pro" panose="020B0504020202020204" pitchFamily="34" charset="0"/>
                <a:hlinkClick r:id="rId2"/>
              </a:rPr>
              <a:t>.pdf.pdf</a:t>
            </a:r>
            <a:r>
              <a:rPr lang="en-US" b="0" i="0" dirty="0">
                <a:solidFill>
                  <a:srgbClr val="000000"/>
                </a:solidFill>
                <a:effectLst/>
                <a:latin typeface="Avenir Next LT Pro" panose="020B0504020202020204" pitchFamily="34" charset="0"/>
              </a:rPr>
              <a:t>, University of Pennsylvania).</a:t>
            </a:r>
            <a:endParaRPr lang="en-US" dirty="0">
              <a:latin typeface="Avenir Next LT Pro" panose="020B0504020202020204" pitchFamily="34" charset="0"/>
            </a:endParaRPr>
          </a:p>
        </p:txBody>
      </p:sp>
      <p:sp>
        <p:nvSpPr>
          <p:cNvPr id="5" name="Rectangle 4">
            <a:extLst>
              <a:ext uri="{FF2B5EF4-FFF2-40B4-BE49-F238E27FC236}">
                <a16:creationId xmlns:a16="http://schemas.microsoft.com/office/drawing/2014/main" id="{E0592C1A-0E82-F5A8-1122-373310BA86FE}"/>
              </a:ext>
            </a:extLst>
          </p:cNvPr>
          <p:cNvSpPr/>
          <p:nvPr/>
        </p:nvSpPr>
        <p:spPr>
          <a:xfrm>
            <a:off x="0" y="0"/>
            <a:ext cx="159327"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DCD836-3D0A-4E01-CFF8-ACE4319C70AD}"/>
              </a:ext>
            </a:extLst>
          </p:cNvPr>
          <p:cNvSpPr txBox="1"/>
          <p:nvPr/>
        </p:nvSpPr>
        <p:spPr>
          <a:xfrm>
            <a:off x="1238248" y="924433"/>
            <a:ext cx="7665895" cy="400110"/>
          </a:xfrm>
          <a:prstGeom prst="rect">
            <a:avLst/>
          </a:prstGeom>
          <a:noFill/>
        </p:spPr>
        <p:txBody>
          <a:bodyPr wrap="square">
            <a:spAutoFit/>
          </a:bodyPr>
          <a:lstStyle/>
          <a:p>
            <a:r>
              <a:rPr lang="en-US" sz="2000" b="1" i="0" dirty="0">
                <a:solidFill>
                  <a:srgbClr val="000000"/>
                </a:solidFill>
                <a:effectLst/>
                <a:latin typeface="Avenir Next LT Pro" panose="020B0504020202020204" pitchFamily="34" charset="0"/>
              </a:rPr>
              <a:t>UNIVERSITY OF CONNECTICUT POLICY DRAFT:</a:t>
            </a:r>
            <a:endParaRPr lang="en-US" dirty="0">
              <a:latin typeface="Avenir Next LT Pro" panose="020B0504020202020204" pitchFamily="34" charset="0"/>
            </a:endParaRPr>
          </a:p>
        </p:txBody>
      </p:sp>
    </p:spTree>
    <p:extLst>
      <p:ext uri="{BB962C8B-B14F-4D97-AF65-F5344CB8AC3E}">
        <p14:creationId xmlns:p14="http://schemas.microsoft.com/office/powerpoint/2010/main" val="1489096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74CBC4-AD50-9C01-7C7F-32B2DA5398ED}"/>
              </a:ext>
            </a:extLst>
          </p:cNvPr>
          <p:cNvSpPr/>
          <p:nvPr/>
        </p:nvSpPr>
        <p:spPr>
          <a:xfrm>
            <a:off x="0" y="0"/>
            <a:ext cx="12192000" cy="6858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BE7023-C496-5B8F-55B3-58D0C97305CB}"/>
              </a:ext>
            </a:extLst>
          </p:cNvPr>
          <p:cNvSpPr txBox="1">
            <a:spLocks/>
          </p:cNvSpPr>
          <p:nvPr/>
        </p:nvSpPr>
        <p:spPr>
          <a:xfrm>
            <a:off x="742950" y="1672005"/>
            <a:ext cx="10560628" cy="666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Black" panose="020B0A04020102020204" pitchFamily="34" charset="0"/>
              </a:rPr>
              <a:t>OPEN TALK </a:t>
            </a:r>
            <a:r>
              <a:rPr lang="en-US" sz="2800" dirty="0">
                <a:latin typeface="Arial" panose="020B0604020202020204" pitchFamily="34" charset="0"/>
                <a:cs typeface="Arial" panose="020B0604020202020204" pitchFamily="34" charset="0"/>
              </a:rPr>
              <a:t>(you are welcome to…)</a:t>
            </a:r>
          </a:p>
          <a:p>
            <a:endParaRPr lang="en-US" sz="3200" dirty="0">
              <a:latin typeface="Arial" panose="020B0604020202020204" pitchFamily="34" charset="0"/>
              <a:cs typeface="Arial" panose="020B0604020202020204" pitchFamily="34" charset="0"/>
            </a:endParaRPr>
          </a:p>
          <a:p>
            <a:r>
              <a:rPr lang="en-US" sz="3200" dirty="0">
                <a:latin typeface="Arial Black" panose="020B0A04020102020204" pitchFamily="34" charset="0"/>
              </a:rPr>
              <a:t>ENCOURAGE </a:t>
            </a:r>
            <a:r>
              <a:rPr lang="en-US" sz="2800" dirty="0">
                <a:latin typeface="Arial" panose="020B0604020202020204" pitchFamily="34" charset="0"/>
                <a:cs typeface="Arial" panose="020B0604020202020204" pitchFamily="34" charset="0"/>
              </a:rPr>
              <a:t>(it will be encouraged except…)</a:t>
            </a:r>
          </a:p>
          <a:p>
            <a:endParaRPr lang="en-US" sz="3200" dirty="0">
              <a:latin typeface="Arial" panose="020B0604020202020204" pitchFamily="34" charset="0"/>
              <a:cs typeface="Arial" panose="020B0604020202020204" pitchFamily="34" charset="0"/>
            </a:endParaRPr>
          </a:p>
          <a:p>
            <a:r>
              <a:rPr lang="en-US" sz="3200" dirty="0">
                <a:latin typeface="Arial Black" panose="020B0A04020102020204" pitchFamily="34" charset="0"/>
              </a:rPr>
              <a:t>ASSESS </a:t>
            </a:r>
            <a:r>
              <a:rPr lang="en-US" sz="2800" dirty="0">
                <a:latin typeface="Arial" panose="020B0604020202020204" pitchFamily="34" charset="0"/>
                <a:cs typeface="Arial" panose="020B0604020202020204" pitchFamily="34" charset="0"/>
              </a:rPr>
              <a:t>(If so, cite/assess when using it…)</a:t>
            </a:r>
          </a:p>
          <a:p>
            <a:endParaRPr lang="en-US" sz="2800" dirty="0">
              <a:latin typeface="Arial" panose="020B0604020202020204" pitchFamily="34" charset="0"/>
              <a:cs typeface="Arial" panose="020B0604020202020204" pitchFamily="34" charset="0"/>
            </a:endParaRPr>
          </a:p>
          <a:p>
            <a:r>
              <a:rPr lang="en-US" sz="3200" dirty="0">
                <a:latin typeface="Arial Black" panose="020B0A04020102020204" pitchFamily="34" charset="0"/>
              </a:rPr>
              <a:t>ELABORATE </a:t>
            </a:r>
            <a:r>
              <a:rPr lang="en-US" sz="2800" dirty="0">
                <a:latin typeface="Arial" panose="020B0604020202020204" pitchFamily="34" charset="0"/>
                <a:cs typeface="Arial" panose="020B0604020202020204" pitchFamily="34" charset="0"/>
              </a:rPr>
              <a:t>(You will be responsible if/ I will alert you when…)</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587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E38F12-734F-E8D7-44AE-26694B5921CE}"/>
              </a:ext>
            </a:extLst>
          </p:cNvPr>
          <p:cNvSpPr/>
          <p:nvPr/>
        </p:nvSpPr>
        <p:spPr>
          <a:xfrm>
            <a:off x="0" y="0"/>
            <a:ext cx="12192000" cy="68580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TextBox 2">
            <a:extLst>
              <a:ext uri="{FF2B5EF4-FFF2-40B4-BE49-F238E27FC236}">
                <a16:creationId xmlns:a16="http://schemas.microsoft.com/office/drawing/2014/main" id="{3F13589F-2A10-27A5-E889-BA3AB2824EFE}"/>
              </a:ext>
            </a:extLst>
          </p:cNvPr>
          <p:cNvSpPr txBox="1"/>
          <p:nvPr/>
        </p:nvSpPr>
        <p:spPr>
          <a:xfrm>
            <a:off x="675409" y="2163818"/>
            <a:ext cx="9580418" cy="2062103"/>
          </a:xfrm>
          <a:prstGeom prst="rect">
            <a:avLst/>
          </a:prstGeom>
          <a:noFill/>
        </p:spPr>
        <p:txBody>
          <a:bodyPr wrap="square">
            <a:spAutoFit/>
          </a:bodyPr>
          <a:lstStyle/>
          <a:p>
            <a:r>
              <a:rPr lang="en-US" sz="3200" b="1" i="0" dirty="0">
                <a:solidFill>
                  <a:srgbClr val="050505"/>
                </a:solidFill>
                <a:effectLst/>
                <a:latin typeface="Arial" panose="020B0604020202020204" pitchFamily="34" charset="0"/>
                <a:cs typeface="Arial" panose="020B0604020202020204" pitchFamily="34" charset="0"/>
              </a:rPr>
              <a:t>THE KEY IS TO BE CLEAR ABOUT LEARNING GOALS AND OPEN TO SHARING EXAMPLES OF HOW GENERATIVE AI COULD BE USED IN WAYS THAT ALIGN WITH THOSE </a:t>
            </a:r>
            <a:r>
              <a:rPr lang="en-US" sz="3200" b="1" dirty="0">
                <a:solidFill>
                  <a:srgbClr val="050505"/>
                </a:solidFill>
                <a:latin typeface="Arial" panose="020B0604020202020204" pitchFamily="34" charset="0"/>
                <a:cs typeface="Arial" panose="020B0604020202020204" pitchFamily="34" charset="0"/>
              </a:rPr>
              <a:t>GOALS.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80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78C31C-8515-C74B-EB5B-872C505BA852}"/>
              </a:ext>
            </a:extLst>
          </p:cNvPr>
          <p:cNvSpPr/>
          <p:nvPr/>
        </p:nvSpPr>
        <p:spPr>
          <a:xfrm>
            <a:off x="169717" y="238991"/>
            <a:ext cx="11852565" cy="638001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C79627-D554-E050-4E17-9C1928B7A983}"/>
              </a:ext>
            </a:extLst>
          </p:cNvPr>
          <p:cNvSpPr txBox="1">
            <a:spLocks/>
          </p:cNvSpPr>
          <p:nvPr/>
        </p:nvSpPr>
        <p:spPr>
          <a:xfrm>
            <a:off x="5405003" y="984487"/>
            <a:ext cx="6090803" cy="666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Arial" panose="020B0604020202020204" pitchFamily="34" charset="0"/>
                <a:cs typeface="Arial" panose="020B0604020202020204" pitchFamily="34" charset="0"/>
              </a:rPr>
              <a:t>Open Dialogue With Students</a:t>
            </a:r>
            <a:r>
              <a:rPr lang="en-US" sz="2400" b="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Did you use AI/ChatGPT for this assignment? If so, why? Was the assignment hard to elaborate, not enough time?</a:t>
            </a:r>
          </a:p>
          <a:p>
            <a:endParaRPr lang="en-US" sz="2000" i="1"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endParaRPr lang="en-US" sz="2800" i="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B5328E0-8F9E-A12F-D895-321D381BF5DF}"/>
              </a:ext>
            </a:extLst>
          </p:cNvPr>
          <p:cNvSpPr txBox="1">
            <a:spLocks/>
          </p:cNvSpPr>
          <p:nvPr/>
        </p:nvSpPr>
        <p:spPr>
          <a:xfrm>
            <a:off x="5405003" y="2396860"/>
            <a:ext cx="5921088" cy="666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Arial" panose="020B0604020202020204" pitchFamily="34" charset="0"/>
                <a:cs typeface="Arial" panose="020B0604020202020204" pitchFamily="34" charset="0"/>
              </a:rPr>
              <a:t>Break Down In-Class Assignments &amp; Submissions</a:t>
            </a:r>
            <a:r>
              <a:rPr lang="en-US" sz="24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Rather than straight forward ask for the final product, use class time for elaboration, as to write a first draft, introduction, justification, submitting by the end of the class.</a:t>
            </a:r>
          </a:p>
          <a:p>
            <a:endParaRPr lang="en-US" b="1" i="1" dirty="0">
              <a:latin typeface="Arial" panose="020B0604020202020204" pitchFamily="34" charset="0"/>
              <a:cs typeface="Arial" panose="020B0604020202020204" pitchFamily="34" charset="0"/>
            </a:endParaRPr>
          </a:p>
          <a:p>
            <a:r>
              <a:rPr lang="en-US" sz="2000" b="1" dirty="0">
                <a:solidFill>
                  <a:srgbClr val="2E2E2E"/>
                </a:solidFill>
                <a:latin typeface="Arial" panose="020B0604020202020204" pitchFamily="34" charset="0"/>
                <a:cs typeface="Arial" panose="020B0604020202020204" pitchFamily="34" charset="0"/>
              </a:rPr>
              <a:t>E</a:t>
            </a:r>
            <a:r>
              <a:rPr lang="en-US" sz="2000" b="1" i="0" dirty="0">
                <a:solidFill>
                  <a:srgbClr val="2E2E2E"/>
                </a:solidFill>
                <a:effectLst/>
                <a:latin typeface="Arial" panose="020B0604020202020204" pitchFamily="34" charset="0"/>
                <a:cs typeface="Arial" panose="020B0604020202020204" pitchFamily="34" charset="0"/>
              </a:rPr>
              <a:t>mbraced it as </a:t>
            </a:r>
            <a:r>
              <a:rPr lang="en-US" sz="2000" b="1" dirty="0">
                <a:solidFill>
                  <a:srgbClr val="2E2E2E"/>
                </a:solidFill>
                <a:latin typeface="Arial" panose="020B0604020202020204" pitchFamily="34" charset="0"/>
                <a:cs typeface="Arial" panose="020B0604020202020204" pitchFamily="34" charset="0"/>
              </a:rPr>
              <a:t>a</a:t>
            </a:r>
            <a:r>
              <a:rPr lang="en-US" sz="2000" b="1" i="0" dirty="0">
                <a:solidFill>
                  <a:srgbClr val="2E2E2E"/>
                </a:solidFill>
                <a:effectLst/>
                <a:latin typeface="Arial" panose="020B0604020202020204" pitchFamily="34" charset="0"/>
                <a:cs typeface="Arial" panose="020B0604020202020204" pitchFamily="34" charset="0"/>
              </a:rPr>
              <a:t>ny other emerging technology: </a:t>
            </a:r>
            <a:r>
              <a:rPr lang="en-US" sz="2000" i="0" dirty="0">
                <a:solidFill>
                  <a:srgbClr val="2E2E2E"/>
                </a:solidFill>
                <a:effectLst/>
                <a:latin typeface="Arial" panose="020B0604020202020204" pitchFamily="34" charset="0"/>
                <a:cs typeface="Arial" panose="020B0604020202020204" pitchFamily="34" charset="0"/>
              </a:rPr>
              <a:t>focus on implementation, research, utilization, and ethical and legal considerations. </a:t>
            </a:r>
            <a:r>
              <a:rPr lang="en-US" sz="2000" i="1" dirty="0">
                <a:latin typeface="Arial" panose="020B0604020202020204" pitchFamily="34" charset="0"/>
                <a:cs typeface="Arial" panose="020B0604020202020204" pitchFamily="34" charset="0"/>
              </a:rPr>
              <a:t>Have students reflect on their method and how new information gained caused them to rethink prior knowledge or confirmed something they already knew. </a:t>
            </a:r>
          </a:p>
        </p:txBody>
      </p:sp>
      <p:sp>
        <p:nvSpPr>
          <p:cNvPr id="8" name="Rectangle 7">
            <a:extLst>
              <a:ext uri="{FF2B5EF4-FFF2-40B4-BE49-F238E27FC236}">
                <a16:creationId xmlns:a16="http://schemas.microsoft.com/office/drawing/2014/main" id="{B7165D82-3562-6294-2D6F-1E424DE3AFE1}"/>
              </a:ext>
            </a:extLst>
          </p:cNvPr>
          <p:cNvSpPr/>
          <p:nvPr/>
        </p:nvSpPr>
        <p:spPr>
          <a:xfrm rot="5400000">
            <a:off x="3499263" y="3582771"/>
            <a:ext cx="2699651" cy="100451"/>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3AF94A8-ACBC-0E77-8719-9D5863B022AB}"/>
              </a:ext>
            </a:extLst>
          </p:cNvPr>
          <p:cNvSpPr txBox="1"/>
          <p:nvPr/>
        </p:nvSpPr>
        <p:spPr>
          <a:xfrm>
            <a:off x="287478" y="3051766"/>
            <a:ext cx="4561611" cy="1261884"/>
          </a:xfrm>
          <a:prstGeom prst="rect">
            <a:avLst/>
          </a:prstGeom>
          <a:noFill/>
        </p:spPr>
        <p:txBody>
          <a:bodyPr wrap="square">
            <a:spAutoFit/>
          </a:bodyPr>
          <a:lstStyle/>
          <a:p>
            <a:r>
              <a:rPr lang="en-US" sz="2000" b="1" spc="-25" dirty="0">
                <a:solidFill>
                  <a:srgbClr val="221F1F"/>
                </a:solidFill>
                <a:latin typeface="Arial" panose="020B0604020202020204" pitchFamily="34" charset="0"/>
                <a:ea typeface="Calibri" panose="020F0502020204030204" pitchFamily="34" charset="0"/>
                <a:cs typeface="Arial" panose="020B0604020202020204" pitchFamily="34" charset="0"/>
              </a:rPr>
              <a:t>ASSOCIATION OF COLLEGE AND UNIVERSITY EDUCATORS </a:t>
            </a:r>
            <a:r>
              <a:rPr lang="en-US" sz="2000" b="1" spc="-25" dirty="0">
                <a:solidFill>
                  <a:srgbClr val="221F1F"/>
                </a:solidFill>
                <a:effectLst/>
                <a:latin typeface="Arial" panose="020B0604020202020204" pitchFamily="34" charset="0"/>
                <a:ea typeface="Calibri" panose="020F0502020204030204" pitchFamily="34" charset="0"/>
                <a:cs typeface="Arial" panose="020B0604020202020204" pitchFamily="34" charset="0"/>
              </a:rPr>
              <a:t>(ACUE)</a:t>
            </a:r>
          </a:p>
          <a:p>
            <a:r>
              <a:rPr lang="en-US" sz="1600" i="1" dirty="0">
                <a:solidFill>
                  <a:srgbClr val="000000"/>
                </a:solidFill>
                <a:latin typeface="Arial" panose="020B0604020202020204" pitchFamily="34" charset="0"/>
              </a:rPr>
              <a:t>L</a:t>
            </a:r>
            <a:r>
              <a:rPr lang="en-US" sz="1600" b="0" i="1" dirty="0">
                <a:solidFill>
                  <a:srgbClr val="000000"/>
                </a:solidFill>
                <a:effectLst/>
                <a:latin typeface="Arial" panose="020B0604020202020204" pitchFamily="34" charset="0"/>
              </a:rPr>
              <a:t>everaging Artificial Intelligence for education:</a:t>
            </a:r>
            <a:endParaRPr lang="en-US" sz="1600" b="1" spc="-25" dirty="0">
              <a:solidFill>
                <a:srgbClr val="221F1F"/>
              </a:solidFill>
              <a:effectLst/>
              <a:latin typeface="Arial" panose="020B0604020202020204" pitchFamily="34" charset="0"/>
              <a:ea typeface="Calibri" panose="020F050202020403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188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787243-1FAC-35AC-F2F3-798698E8D289}"/>
              </a:ext>
            </a:extLst>
          </p:cNvPr>
          <p:cNvSpPr/>
          <p:nvPr/>
        </p:nvSpPr>
        <p:spPr>
          <a:xfrm>
            <a:off x="169717" y="238991"/>
            <a:ext cx="11852565" cy="638001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DE8822-45B4-54C8-AFA9-8E383096C016}"/>
              </a:ext>
            </a:extLst>
          </p:cNvPr>
          <p:cNvSpPr txBox="1"/>
          <p:nvPr/>
        </p:nvSpPr>
        <p:spPr>
          <a:xfrm>
            <a:off x="543198" y="1981516"/>
            <a:ext cx="6093724" cy="1200329"/>
          </a:xfrm>
          <a:prstGeom prst="rect">
            <a:avLst/>
          </a:prstGeom>
          <a:noFill/>
        </p:spPr>
        <p:txBody>
          <a:bodyPr wrap="square">
            <a:spAutoFit/>
          </a:bodyPr>
          <a:lstStyle/>
          <a:p>
            <a:r>
              <a:rPr lang="en-US" dirty="0">
                <a:latin typeface="Avenir Next LT Pro" panose="020B0504020202020204" pitchFamily="34" charset="0"/>
              </a:rPr>
              <a:t>New state-of-the-art systems like GPT-4, Gemini, and Claude 3 </a:t>
            </a:r>
            <a:r>
              <a:rPr lang="en-US" b="1" dirty="0">
                <a:latin typeface="Avenir Next LT Pro" panose="020B0504020202020204" pitchFamily="34" charset="0"/>
              </a:rPr>
              <a:t>are impressively multimodal: </a:t>
            </a:r>
            <a:r>
              <a:rPr lang="en-US" dirty="0">
                <a:latin typeface="Avenir Next LT Pro" panose="020B0504020202020204" pitchFamily="34" charset="0"/>
              </a:rPr>
              <a:t>They can generate fluent text and audios in dozens of languages, benefiting international students' community.</a:t>
            </a:r>
          </a:p>
        </p:txBody>
      </p:sp>
      <p:pic>
        <p:nvPicPr>
          <p:cNvPr id="4" name="Picture 3" descr="A screenshot of a computer&#10;&#10;Description automatically generated">
            <a:extLst>
              <a:ext uri="{FF2B5EF4-FFF2-40B4-BE49-F238E27FC236}">
                <a16:creationId xmlns:a16="http://schemas.microsoft.com/office/drawing/2014/main" id="{F7B88B3C-83C8-FA0D-9061-D4508C625684}"/>
              </a:ext>
            </a:extLst>
          </p:cNvPr>
          <p:cNvPicPr>
            <a:picLocks noChangeAspect="1"/>
          </p:cNvPicPr>
          <p:nvPr/>
        </p:nvPicPr>
        <p:blipFill>
          <a:blip r:embed="rId2">
            <a:extLst>
              <a:ext uri="{28A0092B-C50C-407E-A947-70E740481C1C}">
                <a14:useLocalDpi xmlns:a14="http://schemas.microsoft.com/office/drawing/2010/main" val="0"/>
              </a:ext>
            </a:extLst>
          </a:blip>
          <a:srcRect l="11753" t="37612" r="38210" b="6667"/>
          <a:stretch/>
        </p:blipFill>
        <p:spPr>
          <a:xfrm>
            <a:off x="6643186" y="1771896"/>
            <a:ext cx="5006160" cy="3135851"/>
          </a:xfrm>
          <a:prstGeom prst="rect">
            <a:avLst/>
          </a:prstGeom>
        </p:spPr>
      </p:pic>
      <p:sp>
        <p:nvSpPr>
          <p:cNvPr id="6" name="TextBox 5">
            <a:extLst>
              <a:ext uri="{FF2B5EF4-FFF2-40B4-BE49-F238E27FC236}">
                <a16:creationId xmlns:a16="http://schemas.microsoft.com/office/drawing/2014/main" id="{95EBE174-41A9-5E00-F64D-3FD778D01504}"/>
              </a:ext>
            </a:extLst>
          </p:cNvPr>
          <p:cNvSpPr txBox="1"/>
          <p:nvPr/>
        </p:nvSpPr>
        <p:spPr>
          <a:xfrm>
            <a:off x="542654" y="3429000"/>
            <a:ext cx="6094268" cy="2031325"/>
          </a:xfrm>
          <a:prstGeom prst="rect">
            <a:avLst/>
          </a:prstGeom>
          <a:noFill/>
        </p:spPr>
        <p:txBody>
          <a:bodyPr wrap="square">
            <a:spAutoFit/>
          </a:bodyPr>
          <a:lstStyle/>
          <a:p>
            <a:r>
              <a:rPr lang="en-US" b="0" i="0" dirty="0">
                <a:solidFill>
                  <a:srgbClr val="050505"/>
                </a:solidFill>
                <a:effectLst/>
                <a:latin typeface="Avenir Next LT Pro" panose="020B0504020202020204" pitchFamily="34" charset="0"/>
              </a:rPr>
              <a:t>Thinking about their way of thinking: </a:t>
            </a:r>
            <a:r>
              <a:rPr lang="en-US" dirty="0">
                <a:solidFill>
                  <a:srgbClr val="050505"/>
                </a:solidFill>
                <a:latin typeface="Avenir Next LT Pro" panose="020B0504020202020204" pitchFamily="34" charset="0"/>
              </a:rPr>
              <a:t>Rethink/refine </a:t>
            </a:r>
          </a:p>
          <a:p>
            <a:r>
              <a:rPr lang="en-US" dirty="0">
                <a:solidFill>
                  <a:srgbClr val="050505"/>
                </a:solidFill>
                <a:latin typeface="Avenir Next LT Pro" panose="020B0504020202020204" pitchFamily="34" charset="0"/>
              </a:rPr>
              <a:t>AI prompts to produce better outputs. </a:t>
            </a:r>
          </a:p>
          <a:p>
            <a:endParaRPr lang="en-US" dirty="0">
              <a:solidFill>
                <a:srgbClr val="050505"/>
              </a:solidFill>
              <a:latin typeface="Avenir Next LT Pro" panose="020B0504020202020204" pitchFamily="34" charset="0"/>
            </a:endParaRPr>
          </a:p>
          <a:p>
            <a:r>
              <a:rPr lang="en-US" dirty="0">
                <a:solidFill>
                  <a:srgbClr val="050505"/>
                </a:solidFill>
                <a:latin typeface="Avenir Next LT Pro" panose="020B0504020202020204" pitchFamily="34" charset="0"/>
              </a:rPr>
              <a:t>Overall: </a:t>
            </a:r>
            <a:r>
              <a:rPr lang="en-US" b="0" i="0" dirty="0">
                <a:solidFill>
                  <a:srgbClr val="050505"/>
                </a:solidFill>
                <a:effectLst/>
                <a:latin typeface="Avenir Next LT Pro" panose="020B0504020202020204" pitchFamily="34" charset="0"/>
              </a:rPr>
              <a:t>MIT undergraduate and graduate students across different academic departments are leveraging generative AI </a:t>
            </a:r>
            <a:r>
              <a:rPr lang="en-US" b="1" i="0" dirty="0">
                <a:solidFill>
                  <a:srgbClr val="050505"/>
                </a:solidFill>
                <a:effectLst/>
                <a:latin typeface="Avenir Next LT Pro" panose="020B0504020202020204" pitchFamily="34" charset="0"/>
              </a:rPr>
              <a:t>for efficiency: </a:t>
            </a:r>
            <a:r>
              <a:rPr lang="en-US" b="0" i="0" dirty="0">
                <a:solidFill>
                  <a:srgbClr val="050505"/>
                </a:solidFill>
                <a:effectLst/>
                <a:latin typeface="Avenir Next LT Pro" panose="020B0504020202020204" pitchFamily="34" charset="0"/>
              </a:rPr>
              <a:t>creating presentations, summarizing notes, and quickly retrieving specific ideas</a:t>
            </a:r>
            <a:endParaRPr lang="en-US" dirty="0">
              <a:latin typeface="Avenir Next LT Pro" panose="020B0504020202020204" pitchFamily="34" charset="0"/>
            </a:endParaRPr>
          </a:p>
        </p:txBody>
      </p:sp>
      <p:sp>
        <p:nvSpPr>
          <p:cNvPr id="7" name="TextBox 6">
            <a:extLst>
              <a:ext uri="{FF2B5EF4-FFF2-40B4-BE49-F238E27FC236}">
                <a16:creationId xmlns:a16="http://schemas.microsoft.com/office/drawing/2014/main" id="{BBE0EDC9-C4EC-8803-7FCE-A7410A39447C}"/>
              </a:ext>
            </a:extLst>
          </p:cNvPr>
          <p:cNvSpPr txBox="1"/>
          <p:nvPr/>
        </p:nvSpPr>
        <p:spPr>
          <a:xfrm>
            <a:off x="542654" y="312232"/>
            <a:ext cx="5903104" cy="1446550"/>
          </a:xfrm>
          <a:prstGeom prst="rect">
            <a:avLst/>
          </a:prstGeom>
          <a:noFill/>
        </p:spPr>
        <p:txBody>
          <a:bodyPr wrap="square">
            <a:spAutoFit/>
          </a:bodyPr>
          <a:lstStyle/>
          <a:p>
            <a:endParaRPr lang="en-US" sz="2800" b="1" spc="-25" dirty="0">
              <a:solidFill>
                <a:srgbClr val="221F1F"/>
              </a:solidFill>
              <a:effectLst/>
              <a:latin typeface="Arial" panose="020B0604020202020204" pitchFamily="34" charset="0"/>
              <a:ea typeface="Calibri" panose="020F0502020204030204" pitchFamily="34" charset="0"/>
              <a:cs typeface="Arial" panose="020B0604020202020204" pitchFamily="34" charset="0"/>
            </a:endParaRPr>
          </a:p>
          <a:p>
            <a:r>
              <a:rPr lang="en-US" sz="2000" b="1" dirty="0">
                <a:solidFill>
                  <a:srgbClr val="000000"/>
                </a:solidFill>
                <a:latin typeface="Arial" panose="020B0604020202020204" pitchFamily="34" charset="0"/>
              </a:rPr>
              <a:t>LEVERAGING AI FOR EDUCATION :</a:t>
            </a:r>
          </a:p>
          <a:p>
            <a:r>
              <a:rPr lang="en-US" dirty="0">
                <a:solidFill>
                  <a:srgbClr val="000000"/>
                </a:solidFill>
                <a:latin typeface="Arial" panose="020B0604020202020204" pitchFamily="34" charset="0"/>
              </a:rPr>
              <a:t>MIT’S 2024 FESTIVAL OF LEARNING</a:t>
            </a:r>
            <a:r>
              <a:rPr lang="en-US" sz="1600" b="0" i="1" dirty="0">
                <a:solidFill>
                  <a:srgbClr val="000000"/>
                </a:solidFill>
                <a:effectLst/>
                <a:latin typeface="Arial" panose="020B0604020202020204" pitchFamily="34" charset="0"/>
              </a:rPr>
              <a:t>:</a:t>
            </a:r>
            <a:endParaRPr lang="en-US" sz="1600" b="1" spc="-25" dirty="0">
              <a:solidFill>
                <a:srgbClr val="221F1F"/>
              </a:solidFill>
              <a:effectLst/>
              <a:latin typeface="Arial" panose="020B0604020202020204" pitchFamily="34" charset="0"/>
              <a:ea typeface="Calibri" panose="020F050202020403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1D6D3AF-7D98-FA61-6710-DD5B8633F06C}"/>
              </a:ext>
            </a:extLst>
          </p:cNvPr>
          <p:cNvSpPr txBox="1"/>
          <p:nvPr/>
        </p:nvSpPr>
        <p:spPr>
          <a:xfrm>
            <a:off x="683635" y="6289934"/>
            <a:ext cx="10824730" cy="307777"/>
          </a:xfrm>
          <a:prstGeom prst="rect">
            <a:avLst/>
          </a:prstGeom>
          <a:noFill/>
        </p:spPr>
        <p:txBody>
          <a:bodyPr wrap="square">
            <a:spAutoFit/>
          </a:bodyPr>
          <a:lstStyle/>
          <a:p>
            <a:r>
              <a:rPr lang="en-US" sz="1400" dirty="0">
                <a:hlinkClick r:id="rId3"/>
              </a:rPr>
              <a:t>MIT faculty, instructors, students experiment with generative AI in teaching and learning | MIT News | Massachusetts Institute of Technology</a:t>
            </a:r>
            <a:endParaRPr lang="en-US" sz="1400" dirty="0"/>
          </a:p>
        </p:txBody>
      </p:sp>
      <p:sp>
        <p:nvSpPr>
          <p:cNvPr id="11" name="Oval 10">
            <a:extLst>
              <a:ext uri="{FF2B5EF4-FFF2-40B4-BE49-F238E27FC236}">
                <a16:creationId xmlns:a16="http://schemas.microsoft.com/office/drawing/2014/main" id="{F626AAB2-98F8-9F10-D52E-5D92A194BEFB}"/>
              </a:ext>
            </a:extLst>
          </p:cNvPr>
          <p:cNvSpPr/>
          <p:nvPr/>
        </p:nvSpPr>
        <p:spPr>
          <a:xfrm>
            <a:off x="6909955" y="1859973"/>
            <a:ext cx="2452254" cy="800100"/>
          </a:xfrm>
          <a:prstGeom prst="ellipse">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503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7B1834-898F-C1D1-D37D-D1F920AD2DA2}"/>
              </a:ext>
            </a:extLst>
          </p:cNvPr>
          <p:cNvPicPr>
            <a:picLocks noChangeAspect="1"/>
          </p:cNvPicPr>
          <p:nvPr/>
        </p:nvPicPr>
        <p:blipFill>
          <a:blip r:embed="rId2">
            <a:extLst>
              <a:ext uri="{28A0092B-C50C-407E-A947-70E740481C1C}">
                <a14:useLocalDpi xmlns:a14="http://schemas.microsoft.com/office/drawing/2010/main" val="0"/>
              </a:ext>
            </a:extLst>
          </a:blip>
          <a:srcRect r="-6" b="1125"/>
          <a:stretch/>
        </p:blipFill>
        <p:spPr>
          <a:xfrm>
            <a:off x="103156" y="181841"/>
            <a:ext cx="6568561" cy="6494318"/>
          </a:xfrm>
          <a:prstGeom prst="rect">
            <a:avLst/>
          </a:prstGeom>
        </p:spPr>
      </p:pic>
      <p:sp>
        <p:nvSpPr>
          <p:cNvPr id="3" name="TextBox 2">
            <a:extLst>
              <a:ext uri="{FF2B5EF4-FFF2-40B4-BE49-F238E27FC236}">
                <a16:creationId xmlns:a16="http://schemas.microsoft.com/office/drawing/2014/main" id="{F5BC313C-8467-4EA7-210E-909B1E8EDE3A}"/>
              </a:ext>
            </a:extLst>
          </p:cNvPr>
          <p:cNvSpPr txBox="1"/>
          <p:nvPr/>
        </p:nvSpPr>
        <p:spPr>
          <a:xfrm>
            <a:off x="6868392" y="771655"/>
            <a:ext cx="4977244" cy="5488867"/>
          </a:xfrm>
          <a:prstGeom prst="rect">
            <a:avLst/>
          </a:prstGeom>
        </p:spPr>
        <p:txBody>
          <a:bodyPr vert="horz" lIns="91440" tIns="45720" rIns="91440" bIns="45720" rtlCol="0">
            <a:normAutofit/>
          </a:bodyPr>
          <a:lstStyle/>
          <a:p>
            <a:pPr>
              <a:lnSpc>
                <a:spcPct val="90000"/>
              </a:lnSpc>
              <a:spcAft>
                <a:spcPts val="600"/>
              </a:spcAft>
            </a:pPr>
            <a:r>
              <a:rPr lang="en-US" sz="2000" b="1" i="0" dirty="0">
                <a:effectLst/>
              </a:rPr>
              <a:t>LONGER STUDIO CRITIQUES (SIFT):</a:t>
            </a:r>
          </a:p>
          <a:p>
            <a:pPr>
              <a:lnSpc>
                <a:spcPct val="90000"/>
              </a:lnSpc>
              <a:spcAft>
                <a:spcPts val="600"/>
              </a:spcAft>
            </a:pPr>
            <a:endParaRPr lang="en-US" b="0" i="0" dirty="0">
              <a:effectLst/>
            </a:endParaRPr>
          </a:p>
          <a:p>
            <a:pPr indent="-228600">
              <a:lnSpc>
                <a:spcPct val="90000"/>
              </a:lnSpc>
              <a:spcAft>
                <a:spcPts val="600"/>
              </a:spcAft>
              <a:buFont typeface="Arial" panose="020B0604020202020204" pitchFamily="34" charset="0"/>
              <a:buChar char="•"/>
            </a:pPr>
            <a:r>
              <a:rPr lang="en-US" b="1" i="0" dirty="0">
                <a:solidFill>
                  <a:srgbClr val="00B050"/>
                </a:solidFill>
                <a:effectLst/>
              </a:rPr>
              <a:t>Stop: </a:t>
            </a:r>
            <a:r>
              <a:rPr lang="en-US" b="0" i="0" dirty="0">
                <a:effectLst/>
              </a:rPr>
              <a:t>Take a moment to pause and critically evaluate the image </a:t>
            </a:r>
            <a:r>
              <a:rPr lang="en-US" b="1" i="0" dirty="0">
                <a:effectLst/>
              </a:rPr>
              <a:t>before accepting it as real.</a:t>
            </a:r>
          </a:p>
          <a:p>
            <a:pPr indent="-228600">
              <a:lnSpc>
                <a:spcPct val="90000"/>
              </a:lnSpc>
              <a:spcAft>
                <a:spcPts val="600"/>
              </a:spcAft>
              <a:buFont typeface="Arial" panose="020B0604020202020204" pitchFamily="34" charset="0"/>
              <a:buChar char="•"/>
            </a:pPr>
            <a:endParaRPr lang="en-US" b="0" i="0" dirty="0">
              <a:effectLst/>
            </a:endParaRPr>
          </a:p>
          <a:p>
            <a:pPr indent="-228600">
              <a:lnSpc>
                <a:spcPct val="90000"/>
              </a:lnSpc>
              <a:spcAft>
                <a:spcPts val="600"/>
              </a:spcAft>
              <a:buFont typeface="Arial" panose="020B0604020202020204" pitchFamily="34" charset="0"/>
              <a:buChar char="•"/>
            </a:pPr>
            <a:r>
              <a:rPr lang="en-US" b="1" i="0" dirty="0">
                <a:solidFill>
                  <a:srgbClr val="00B050"/>
                </a:solidFill>
                <a:effectLst/>
              </a:rPr>
              <a:t>Investigate: </a:t>
            </a:r>
            <a:r>
              <a:rPr lang="en-US" b="0" i="0" dirty="0">
                <a:effectLst/>
              </a:rPr>
              <a:t>Dig deeper into the image by examining its details, searching for any inconsistencies or unusual elements.</a:t>
            </a:r>
          </a:p>
          <a:p>
            <a:pPr indent="-228600">
              <a:lnSpc>
                <a:spcPct val="90000"/>
              </a:lnSpc>
              <a:spcAft>
                <a:spcPts val="600"/>
              </a:spcAft>
              <a:buFont typeface="Arial" panose="020B0604020202020204" pitchFamily="34" charset="0"/>
              <a:buChar char="•"/>
            </a:pPr>
            <a:endParaRPr lang="en-US" b="0" i="0" dirty="0">
              <a:effectLst/>
            </a:endParaRPr>
          </a:p>
          <a:p>
            <a:pPr indent="-228600">
              <a:lnSpc>
                <a:spcPct val="90000"/>
              </a:lnSpc>
              <a:spcAft>
                <a:spcPts val="600"/>
              </a:spcAft>
              <a:buFont typeface="Arial" panose="020B0604020202020204" pitchFamily="34" charset="0"/>
              <a:buChar char="•"/>
            </a:pPr>
            <a:r>
              <a:rPr lang="en-US" b="1" i="0" dirty="0">
                <a:solidFill>
                  <a:srgbClr val="00B050"/>
                </a:solidFill>
                <a:effectLst/>
              </a:rPr>
              <a:t>Find better coverage: </a:t>
            </a:r>
            <a:r>
              <a:rPr lang="en-US" b="0" i="0" dirty="0">
                <a:effectLst/>
              </a:rPr>
              <a:t>Look for additional sources or related information that can provide more context about the </a:t>
            </a:r>
            <a:r>
              <a:rPr lang="en-US" b="1" i="0" dirty="0">
                <a:effectLst/>
              </a:rPr>
              <a:t>image’s origin and authenticity.</a:t>
            </a:r>
          </a:p>
          <a:p>
            <a:pPr indent="-228600">
              <a:lnSpc>
                <a:spcPct val="90000"/>
              </a:lnSpc>
              <a:spcAft>
                <a:spcPts val="600"/>
              </a:spcAft>
              <a:buFont typeface="Arial" panose="020B0604020202020204" pitchFamily="34" charset="0"/>
              <a:buChar char="•"/>
            </a:pPr>
            <a:endParaRPr lang="en-US" b="0" i="0" dirty="0">
              <a:effectLst/>
            </a:endParaRPr>
          </a:p>
          <a:p>
            <a:pPr indent="-228600">
              <a:lnSpc>
                <a:spcPct val="90000"/>
              </a:lnSpc>
              <a:spcAft>
                <a:spcPts val="600"/>
              </a:spcAft>
              <a:buFont typeface="Arial" panose="020B0604020202020204" pitchFamily="34" charset="0"/>
              <a:buChar char="•"/>
            </a:pPr>
            <a:r>
              <a:rPr lang="en-US" b="1" i="0" dirty="0">
                <a:solidFill>
                  <a:srgbClr val="00B050"/>
                </a:solidFill>
                <a:effectLst/>
              </a:rPr>
              <a:t>Trace the original context: </a:t>
            </a:r>
            <a:r>
              <a:rPr lang="en-US" b="0" i="0" dirty="0">
                <a:effectLst/>
              </a:rPr>
              <a:t>Trace the image back to its original source to verify its legitimacy and prevent the spread of misinformation.</a:t>
            </a:r>
          </a:p>
        </p:txBody>
      </p:sp>
    </p:spTree>
    <p:extLst>
      <p:ext uri="{BB962C8B-B14F-4D97-AF65-F5344CB8AC3E}">
        <p14:creationId xmlns:p14="http://schemas.microsoft.com/office/powerpoint/2010/main" val="2800091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old person smoking a pipe&#10;&#10;Description automatically generated">
            <a:extLst>
              <a:ext uri="{FF2B5EF4-FFF2-40B4-BE49-F238E27FC236}">
                <a16:creationId xmlns:a16="http://schemas.microsoft.com/office/drawing/2014/main" id="{47A48A72-4E7E-387F-73C1-7EAEE91C62F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b="1316"/>
          <a:stretch/>
        </p:blipFill>
        <p:spPr>
          <a:xfrm>
            <a:off x="20" y="1"/>
            <a:ext cx="12191980" cy="6857999"/>
          </a:xfrm>
          <a:prstGeom prst="rect">
            <a:avLst/>
          </a:prstGeom>
        </p:spPr>
      </p:pic>
      <p:sp>
        <p:nvSpPr>
          <p:cNvPr id="2" name="TextBox 1">
            <a:extLst>
              <a:ext uri="{FF2B5EF4-FFF2-40B4-BE49-F238E27FC236}">
                <a16:creationId xmlns:a16="http://schemas.microsoft.com/office/drawing/2014/main" id="{548D3A2D-9E52-A819-B59C-4CD6409AE6C9}"/>
              </a:ext>
            </a:extLst>
          </p:cNvPr>
          <p:cNvSpPr txBox="1"/>
          <p:nvPr/>
        </p:nvSpPr>
        <p:spPr>
          <a:xfrm>
            <a:off x="1524000" y="1184707"/>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dirty="0">
                <a:solidFill>
                  <a:srgbClr val="FFFFFF"/>
                </a:solidFill>
                <a:effectLst/>
                <a:latin typeface="+mj-lt"/>
                <a:ea typeface="+mj-ea"/>
                <a:cs typeface="+mj-cs"/>
              </a:rPr>
              <a:t>“</a:t>
            </a:r>
            <a:r>
              <a:rPr lang="en-US" sz="4800" b="1" dirty="0">
                <a:solidFill>
                  <a:srgbClr val="FFFFFF"/>
                </a:solidFill>
                <a:latin typeface="+mj-lt"/>
                <a:ea typeface="+mj-ea"/>
                <a:cs typeface="+mj-cs"/>
              </a:rPr>
              <a:t>FATE OF POST-MODERN TIMES”</a:t>
            </a:r>
          </a:p>
        </p:txBody>
      </p:sp>
      <p:sp>
        <p:nvSpPr>
          <p:cNvPr id="5" name="TextBox 4">
            <a:extLst>
              <a:ext uri="{FF2B5EF4-FFF2-40B4-BE49-F238E27FC236}">
                <a16:creationId xmlns:a16="http://schemas.microsoft.com/office/drawing/2014/main" id="{F58CF791-CA60-99D2-AD3A-AADF11145819}"/>
              </a:ext>
            </a:extLst>
          </p:cNvPr>
          <p:cNvSpPr txBox="1"/>
          <p:nvPr/>
        </p:nvSpPr>
        <p:spPr>
          <a:xfrm>
            <a:off x="1524000" y="1583886"/>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dirty="0">
                <a:solidFill>
                  <a:srgbClr val="FFFFFF"/>
                </a:solidFill>
                <a:latin typeface="+mj-lt"/>
                <a:ea typeface="+mj-ea"/>
                <a:cs typeface="+mj-cs"/>
              </a:rPr>
              <a:t>State of Crisis “Interregnum period”</a:t>
            </a:r>
          </a:p>
        </p:txBody>
      </p:sp>
    </p:spTree>
    <p:extLst>
      <p:ext uri="{BB962C8B-B14F-4D97-AF65-F5344CB8AC3E}">
        <p14:creationId xmlns:p14="http://schemas.microsoft.com/office/powerpoint/2010/main" val="41437300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9857C5-8605-338B-01FE-460F4ABEEEF4}"/>
              </a:ext>
            </a:extLst>
          </p:cNvPr>
          <p:cNvSpPr/>
          <p:nvPr/>
        </p:nvSpPr>
        <p:spPr>
          <a:xfrm>
            <a:off x="0" y="0"/>
            <a:ext cx="12192000" cy="6858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2686ED-7C61-B369-F49C-CB77D9453FD6}"/>
              </a:ext>
            </a:extLst>
          </p:cNvPr>
          <p:cNvSpPr>
            <a:spLocks noGrp="1"/>
          </p:cNvSpPr>
          <p:nvPr>
            <p:ph type="ctrTitle"/>
          </p:nvPr>
        </p:nvSpPr>
        <p:spPr>
          <a:xfrm>
            <a:off x="1524000" y="2866029"/>
            <a:ext cx="9144000" cy="1309179"/>
          </a:xfrm>
        </p:spPr>
        <p:txBody>
          <a:bodyPr>
            <a:normAutofit/>
          </a:bodyPr>
          <a:lstStyle/>
          <a:p>
            <a:r>
              <a:rPr lang="en-US" sz="7200" spc="600" dirty="0">
                <a:latin typeface="Abadi" panose="020B0604020104020204" pitchFamily="34" charset="0"/>
              </a:rPr>
              <a:t>NOVEMBER, 2022</a:t>
            </a:r>
          </a:p>
        </p:txBody>
      </p:sp>
    </p:spTree>
    <p:extLst>
      <p:ext uri="{BB962C8B-B14F-4D97-AF65-F5344CB8AC3E}">
        <p14:creationId xmlns:p14="http://schemas.microsoft.com/office/powerpoint/2010/main" val="2552127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74CBC4-AD50-9C01-7C7F-32B2DA5398ED}"/>
              </a:ext>
            </a:extLst>
          </p:cNvPr>
          <p:cNvSpPr/>
          <p:nvPr/>
        </p:nvSpPr>
        <p:spPr>
          <a:xfrm>
            <a:off x="0" y="0"/>
            <a:ext cx="12192000" cy="68580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BE7023-C496-5B8F-55B3-58D0C97305CB}"/>
              </a:ext>
            </a:extLst>
          </p:cNvPr>
          <p:cNvSpPr txBox="1">
            <a:spLocks/>
          </p:cNvSpPr>
          <p:nvPr/>
        </p:nvSpPr>
        <p:spPr>
          <a:xfrm>
            <a:off x="815686" y="3095560"/>
            <a:ext cx="10560628" cy="666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Black" panose="020B0A04020102020204" pitchFamily="34" charset="0"/>
              </a:rPr>
              <a:t>TALK – ENCOURAGE - ASSESS - ELABORATE</a:t>
            </a:r>
          </a:p>
        </p:txBody>
      </p:sp>
    </p:spTree>
    <p:extLst>
      <p:ext uri="{BB962C8B-B14F-4D97-AF65-F5344CB8AC3E}">
        <p14:creationId xmlns:p14="http://schemas.microsoft.com/office/powerpoint/2010/main" val="1585578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computer screen&#10;&#10;Description automatically generated">
            <a:extLst>
              <a:ext uri="{FF2B5EF4-FFF2-40B4-BE49-F238E27FC236}">
                <a16:creationId xmlns:a16="http://schemas.microsoft.com/office/drawing/2014/main" id="{C7A77E00-3BCF-43DE-6198-B6B06CE33D1C}"/>
              </a:ext>
            </a:extLst>
          </p:cNvPr>
          <p:cNvPicPr>
            <a:picLocks noChangeAspect="1"/>
          </p:cNvPicPr>
          <p:nvPr/>
        </p:nvPicPr>
        <p:blipFill>
          <a:blip r:embed="rId2">
            <a:extLst>
              <a:ext uri="{28A0092B-C50C-407E-A947-70E740481C1C}">
                <a14:useLocalDpi xmlns:a14="http://schemas.microsoft.com/office/drawing/2010/main" val="0"/>
              </a:ext>
            </a:extLst>
          </a:blip>
          <a:srcRect l="8949" t="24047" r="29687" b="15000"/>
          <a:stretch/>
        </p:blipFill>
        <p:spPr>
          <a:xfrm>
            <a:off x="66367" y="127225"/>
            <a:ext cx="12125633" cy="6603549"/>
          </a:xfrm>
          <a:prstGeom prst="rect">
            <a:avLst/>
          </a:prstGeom>
        </p:spPr>
      </p:pic>
    </p:spTree>
    <p:extLst>
      <p:ext uri="{BB962C8B-B14F-4D97-AF65-F5344CB8AC3E}">
        <p14:creationId xmlns:p14="http://schemas.microsoft.com/office/powerpoint/2010/main" val="390027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240678-F19C-4B60-884D-5E9108D9F281}"/>
              </a:ext>
            </a:extLst>
          </p:cNvPr>
          <p:cNvSpPr/>
          <p:nvPr/>
        </p:nvSpPr>
        <p:spPr>
          <a:xfrm>
            <a:off x="170970" y="206269"/>
            <a:ext cx="11850060" cy="63616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itting on a chair&#10;&#10;Description automatically generated with medium confidence">
            <a:extLst>
              <a:ext uri="{FF2B5EF4-FFF2-40B4-BE49-F238E27FC236}">
                <a16:creationId xmlns:a16="http://schemas.microsoft.com/office/drawing/2014/main" id="{D8B07C54-2980-21F2-C91E-2F97334FC4FA}"/>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b="14407"/>
          <a:stretch/>
        </p:blipFill>
        <p:spPr>
          <a:xfrm>
            <a:off x="6847608" y="703046"/>
            <a:ext cx="4663119" cy="5321770"/>
          </a:xfrm>
          <a:prstGeom prst="rect">
            <a:avLst/>
          </a:prstGeom>
        </p:spPr>
      </p:pic>
      <p:pic>
        <p:nvPicPr>
          <p:cNvPr id="8" name="Picture 7" descr="A qr code with a blue circle&#10;&#10;Description automatically generated">
            <a:extLst>
              <a:ext uri="{FF2B5EF4-FFF2-40B4-BE49-F238E27FC236}">
                <a16:creationId xmlns:a16="http://schemas.microsoft.com/office/drawing/2014/main" id="{8C8008DE-4476-964C-4A00-61C3B4EE0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182" y="4831773"/>
            <a:ext cx="1561096" cy="1561096"/>
          </a:xfrm>
          <a:prstGeom prst="rect">
            <a:avLst/>
          </a:prstGeom>
        </p:spPr>
      </p:pic>
      <p:sp>
        <p:nvSpPr>
          <p:cNvPr id="2" name="Subtitle 2">
            <a:extLst>
              <a:ext uri="{FF2B5EF4-FFF2-40B4-BE49-F238E27FC236}">
                <a16:creationId xmlns:a16="http://schemas.microsoft.com/office/drawing/2014/main" id="{4B90D7F7-E84D-97C5-0CA4-B15864C50609}"/>
              </a:ext>
            </a:extLst>
          </p:cNvPr>
          <p:cNvSpPr txBox="1">
            <a:spLocks/>
          </p:cNvSpPr>
          <p:nvPr/>
        </p:nvSpPr>
        <p:spPr>
          <a:xfrm>
            <a:off x="681273" y="4106953"/>
            <a:ext cx="4281387" cy="283523"/>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spc="150" dirty="0">
                <a:latin typeface="+mj-lt"/>
                <a:cs typeface="Arial" panose="020B0604020202020204" pitchFamily="34" charset="0"/>
              </a:rPr>
              <a:t>Luiza.printes_dos_santos@uconn.edu</a:t>
            </a:r>
            <a:endParaRPr lang="en-US" sz="2400" i="1" dirty="0"/>
          </a:p>
          <a:p>
            <a:pPr marL="0" indent="0">
              <a:buNone/>
            </a:pPr>
            <a:endParaRPr lang="en-US" i="1" spc="150" dirty="0">
              <a:latin typeface="+mj-lt"/>
              <a:cs typeface="Arial" panose="020B0604020202020204" pitchFamily="34" charset="0"/>
            </a:endParaRPr>
          </a:p>
          <a:p>
            <a:pPr marL="0" indent="0">
              <a:buNone/>
            </a:pPr>
            <a:endParaRPr lang="en-US" sz="3120" b="1" i="1" spc="150" dirty="0">
              <a:latin typeface="+mj-lt"/>
              <a:cs typeface="Arial" panose="020B0604020202020204" pitchFamily="34" charset="0"/>
            </a:endParaRPr>
          </a:p>
          <a:p>
            <a:pPr marL="0" indent="0">
              <a:buNone/>
            </a:pPr>
            <a:endParaRPr lang="en-US" sz="3120" b="1" i="1" spc="300" dirty="0">
              <a:latin typeface="Arial" panose="020B0604020202020204" pitchFamily="34" charset="0"/>
              <a:cs typeface="Arial" panose="020B0604020202020204" pitchFamily="34" charset="0"/>
            </a:endParaRPr>
          </a:p>
          <a:p>
            <a:pPr marL="0" indent="0">
              <a:buNone/>
            </a:pPr>
            <a:endParaRPr lang="en-US" sz="3120" b="1" i="1" spc="300" dirty="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2A7041C-416E-853D-9F23-6F04F8F73840}"/>
              </a:ext>
            </a:extLst>
          </p:cNvPr>
          <p:cNvSpPr txBox="1"/>
          <p:nvPr/>
        </p:nvSpPr>
        <p:spPr>
          <a:xfrm>
            <a:off x="551622" y="1876606"/>
            <a:ext cx="6029362" cy="2123658"/>
          </a:xfrm>
          <a:prstGeom prst="rect">
            <a:avLst/>
          </a:prstGeom>
          <a:noFill/>
        </p:spPr>
        <p:txBody>
          <a:bodyPr wrap="square">
            <a:spAutoFit/>
          </a:bodyPr>
          <a:lstStyle/>
          <a:p>
            <a:pPr fontAlgn="base"/>
            <a:endParaRPr lang="en-US" sz="6600" dirty="0">
              <a:latin typeface="Lexend Deca"/>
            </a:endParaRPr>
          </a:p>
          <a:p>
            <a:pPr fontAlgn="base"/>
            <a:r>
              <a:rPr lang="en-US" sz="6600" b="1" dirty="0">
                <a:latin typeface="Dance" pitchFamily="2" charset="0"/>
              </a:rPr>
              <a:t>Thank you!</a:t>
            </a:r>
          </a:p>
        </p:txBody>
      </p:sp>
      <p:sp>
        <p:nvSpPr>
          <p:cNvPr id="5" name="Title 1">
            <a:extLst>
              <a:ext uri="{FF2B5EF4-FFF2-40B4-BE49-F238E27FC236}">
                <a16:creationId xmlns:a16="http://schemas.microsoft.com/office/drawing/2014/main" id="{F88ABDD2-25D8-F1CE-787B-AD05BFA579BF}"/>
              </a:ext>
            </a:extLst>
          </p:cNvPr>
          <p:cNvSpPr txBox="1">
            <a:spLocks/>
          </p:cNvSpPr>
          <p:nvPr/>
        </p:nvSpPr>
        <p:spPr>
          <a:xfrm>
            <a:off x="551622" y="2125057"/>
            <a:ext cx="10560628" cy="6668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Arial Black" panose="020B0A04020102020204" pitchFamily="34" charset="0"/>
              </a:rPr>
              <a:t>THOUGHTS? SHARES?</a:t>
            </a:r>
          </a:p>
        </p:txBody>
      </p:sp>
    </p:spTree>
    <p:extLst>
      <p:ext uri="{BB962C8B-B14F-4D97-AF65-F5344CB8AC3E}">
        <p14:creationId xmlns:p14="http://schemas.microsoft.com/office/powerpoint/2010/main" val="14461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n a green background&#10;&#10;Description automatically generated">
            <a:extLst>
              <a:ext uri="{FF2B5EF4-FFF2-40B4-BE49-F238E27FC236}">
                <a16:creationId xmlns:a16="http://schemas.microsoft.com/office/drawing/2014/main" id="{DAE66254-EE53-B2BB-7DFD-3467B86F5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738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6FE01-5572-E208-7CCD-56F3E9B215AF}"/>
              </a:ext>
            </a:extLst>
          </p:cNvPr>
          <p:cNvSpPr/>
          <p:nvPr/>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C94AA46-39F6-53BF-1AF1-A64815B0AA42}"/>
              </a:ext>
            </a:extLst>
          </p:cNvPr>
          <p:cNvSpPr txBox="1">
            <a:spLocks/>
          </p:cNvSpPr>
          <p:nvPr/>
        </p:nvSpPr>
        <p:spPr>
          <a:xfrm>
            <a:off x="1887682" y="880341"/>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p:txBody>
      </p:sp>
    </p:spTree>
    <p:extLst>
      <p:ext uri="{BB962C8B-B14F-4D97-AF65-F5344CB8AC3E}">
        <p14:creationId xmlns:p14="http://schemas.microsoft.com/office/powerpoint/2010/main" val="2892223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6FE01-5572-E208-7CCD-56F3E9B215AF}"/>
              </a:ext>
            </a:extLst>
          </p:cNvPr>
          <p:cNvSpPr/>
          <p:nvPr/>
        </p:nvSpPr>
        <p:spPr>
          <a:xfrm>
            <a:off x="0" y="0"/>
            <a:ext cx="12192000" cy="685800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C94AA46-39F6-53BF-1AF1-A64815B0AA42}"/>
              </a:ext>
            </a:extLst>
          </p:cNvPr>
          <p:cNvSpPr txBox="1">
            <a:spLocks/>
          </p:cNvSpPr>
          <p:nvPr/>
        </p:nvSpPr>
        <p:spPr>
          <a:xfrm>
            <a:off x="1887682" y="880341"/>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p:txBody>
      </p:sp>
    </p:spTree>
    <p:extLst>
      <p:ext uri="{BB962C8B-B14F-4D97-AF65-F5344CB8AC3E}">
        <p14:creationId xmlns:p14="http://schemas.microsoft.com/office/powerpoint/2010/main" val="1923019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6FE01-5572-E208-7CCD-56F3E9B215AF}"/>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C94AA46-39F6-53BF-1AF1-A64815B0AA42}"/>
              </a:ext>
            </a:extLst>
          </p:cNvPr>
          <p:cNvSpPr txBox="1">
            <a:spLocks/>
          </p:cNvSpPr>
          <p:nvPr/>
        </p:nvSpPr>
        <p:spPr>
          <a:xfrm>
            <a:off x="1887682" y="880341"/>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p:txBody>
      </p:sp>
    </p:spTree>
    <p:extLst>
      <p:ext uri="{BB962C8B-B14F-4D97-AF65-F5344CB8AC3E}">
        <p14:creationId xmlns:p14="http://schemas.microsoft.com/office/powerpoint/2010/main" val="73140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6FE01-5572-E208-7CCD-56F3E9B215AF}"/>
              </a:ext>
            </a:extLst>
          </p:cNvPr>
          <p:cNvSpPr/>
          <p:nvPr/>
        </p:nvSpPr>
        <p:spPr>
          <a:xfrm>
            <a:off x="0" y="0"/>
            <a:ext cx="12192000"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7C94AA46-39F6-53BF-1AF1-A64815B0AA42}"/>
              </a:ext>
            </a:extLst>
          </p:cNvPr>
          <p:cNvSpPr txBox="1">
            <a:spLocks/>
          </p:cNvSpPr>
          <p:nvPr/>
        </p:nvSpPr>
        <p:spPr>
          <a:xfrm>
            <a:off x="1887682" y="880341"/>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endParaRPr lang="en-US" spc="600" dirty="0">
              <a:solidFill>
                <a:schemeClr val="bg1"/>
              </a:solidFill>
              <a:latin typeface="Abadi" panose="020B0604020104020204" pitchFamily="34" charset="0"/>
            </a:endParaRPr>
          </a:p>
          <a:p>
            <a:r>
              <a:rPr lang="en-US" spc="600" dirty="0">
                <a:solidFill>
                  <a:schemeClr val="bg1"/>
                </a:solidFill>
                <a:latin typeface="Abadi" panose="020B0604020104020204" pitchFamily="34" charset="0"/>
              </a:rPr>
              <a:t>AI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r>
              <a:rPr lang="en-US" spc="600" dirty="0" err="1">
                <a:solidFill>
                  <a:schemeClr val="bg1"/>
                </a:solidFill>
                <a:latin typeface="Abadi" panose="020B0604020104020204" pitchFamily="34" charset="0"/>
              </a:rPr>
              <a:t>AI</a:t>
            </a:r>
            <a:r>
              <a:rPr lang="en-US" spc="600" dirty="0">
                <a:solidFill>
                  <a:schemeClr val="bg1"/>
                </a:solidFill>
                <a:latin typeface="Abadi" panose="020B0604020104020204" pitchFamily="34" charset="0"/>
              </a:rPr>
              <a:t>  </a:t>
            </a:r>
          </a:p>
        </p:txBody>
      </p:sp>
    </p:spTree>
    <p:extLst>
      <p:ext uri="{BB962C8B-B14F-4D97-AF65-F5344CB8AC3E}">
        <p14:creationId xmlns:p14="http://schemas.microsoft.com/office/powerpoint/2010/main" val="331300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2277</TotalTime>
  <Words>1907</Words>
  <Application>Microsoft Office PowerPoint</Application>
  <PresentationFormat>Widescreen</PresentationFormat>
  <Paragraphs>133</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NOVEMBER,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Luiza</dc:creator>
  <cp:lastModifiedBy>Luiza</cp:lastModifiedBy>
  <cp:revision>5</cp:revision>
  <dcterms:created xsi:type="dcterms:W3CDTF">2024-09-05T01:00:41Z</dcterms:created>
  <dcterms:modified xsi:type="dcterms:W3CDTF">2024-09-19T20:14:04Z</dcterms:modified>
</cp:coreProperties>
</file>