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1"/>
  </p:notesMasterIdLst>
  <p:sldIdLst>
    <p:sldId id="1148" r:id="rId2"/>
    <p:sldId id="1152" r:id="rId3"/>
    <p:sldId id="1177" r:id="rId4"/>
    <p:sldId id="1155" r:id="rId5"/>
    <p:sldId id="1156" r:id="rId6"/>
    <p:sldId id="1158" r:id="rId7"/>
    <p:sldId id="256" r:id="rId8"/>
    <p:sldId id="261" r:id="rId9"/>
    <p:sldId id="1172" r:id="rId10"/>
    <p:sldId id="1173" r:id="rId11"/>
    <p:sldId id="1174" r:id="rId12"/>
    <p:sldId id="1175" r:id="rId13"/>
    <p:sldId id="1176" r:id="rId14"/>
    <p:sldId id="1160" r:id="rId15"/>
    <p:sldId id="1137" r:id="rId16"/>
    <p:sldId id="1167" r:id="rId17"/>
    <p:sldId id="1171" r:id="rId18"/>
    <p:sldId id="1168" r:id="rId19"/>
    <p:sldId id="11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73FB79"/>
    <a:srgbClr val="3A3639"/>
    <a:srgbClr val="9D9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25FCE-4940-B74F-B0FE-C162F6397EB8}" v="238" dt="2022-08-25T14:18:5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2"/>
    <p:restoredTop sz="79940"/>
  </p:normalViewPr>
  <p:slideViewPr>
    <p:cSldViewPr snapToGrid="0" snapToObjects="1">
      <p:cViewPr varScale="1">
        <p:scale>
          <a:sx n="91" d="100"/>
          <a:sy n="91" d="100"/>
        </p:scale>
        <p:origin x="456" y="8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3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DC9B1-4045-BA45-AA17-86DC162B9F8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35897-C0E8-9441-9929-FA378C90CBAA}">
      <dgm:prSet phldrT="[Text]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pPr>
            <a:buClr>
              <a:srgbClr val="8EB4E3"/>
            </a:buClr>
            <a:buSzPct val="100000"/>
          </a:pPr>
          <a:r>
            <a:rPr lang="en-US" b="1" dirty="0">
              <a:solidFill>
                <a:schemeClr val="bg2">
                  <a:lumMod val="50000"/>
                </a:schemeClr>
              </a:solidFill>
            </a:rPr>
            <a:t>UConn Center for mHealth and Social Media </a:t>
          </a:r>
        </a:p>
        <a:p>
          <a:pPr>
            <a:buClr>
              <a:srgbClr val="8EB4E3"/>
            </a:buClr>
            <a:buSzPct val="100000"/>
          </a:pPr>
          <a:r>
            <a:rPr lang="en-US" dirty="0">
              <a:solidFill>
                <a:schemeClr val="tx1"/>
              </a:solidFill>
            </a:rPr>
            <a:t>Director: Sherry </a:t>
          </a:r>
          <a:r>
            <a:rPr lang="en-US" dirty="0" err="1">
              <a:solidFill>
                <a:schemeClr val="tx1"/>
              </a:solidFill>
            </a:rPr>
            <a:t>Pagoto</a:t>
          </a:r>
          <a:r>
            <a:rPr lang="en-US" dirty="0">
              <a:solidFill>
                <a:schemeClr val="tx1"/>
              </a:solidFill>
            </a:rPr>
            <a:t>, PhD (Allied Health Sciences)</a:t>
          </a:r>
        </a:p>
      </dgm:t>
    </dgm:pt>
    <dgm:pt modelId="{ABE02240-E321-234A-A81C-937F127F6A3F}" type="parTrans" cxnId="{A27DECAE-6B57-E14C-B619-E87DFB8CA11F}">
      <dgm:prSet/>
      <dgm:spPr/>
      <dgm:t>
        <a:bodyPr/>
        <a:lstStyle/>
        <a:p>
          <a:endParaRPr lang="en-US"/>
        </a:p>
      </dgm:t>
    </dgm:pt>
    <dgm:pt modelId="{927E1EBD-D6F0-5049-A1F2-AA7F4BC11C12}" type="sibTrans" cxnId="{A27DECAE-6B57-E14C-B619-E87DFB8CA11F}">
      <dgm:prSet/>
      <dgm:spPr/>
      <dgm:t>
        <a:bodyPr/>
        <a:lstStyle/>
        <a:p>
          <a:endParaRPr lang="en-US"/>
        </a:p>
      </dgm:t>
    </dgm:pt>
    <dgm:pt modelId="{5F1447D1-2B20-4848-95AB-AA3A4C2004CF}">
      <dgm:prSet phldrT="[Text]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pPr>
            <a:buClr>
              <a:srgbClr val="8EB4E3"/>
            </a:buClr>
          </a:pPr>
          <a:r>
            <a:rPr lang="en-US" b="1" dirty="0" err="1">
              <a:solidFill>
                <a:schemeClr val="bg2">
                  <a:lumMod val="50000"/>
                </a:schemeClr>
              </a:solidFill>
            </a:rPr>
            <a:t>InCHIP</a:t>
          </a:r>
          <a:r>
            <a:rPr lang="en-US" b="1" dirty="0">
              <a:solidFill>
                <a:schemeClr val="bg2">
                  <a:lumMod val="50000"/>
                </a:schemeClr>
              </a:solidFill>
            </a:rPr>
            <a:t> Collaboratory on School and Child Health (CSCH) </a:t>
          </a:r>
        </a:p>
        <a:p>
          <a:pPr>
            <a:buClr>
              <a:srgbClr val="8EB4E3"/>
            </a:buClr>
          </a:pPr>
          <a:r>
            <a:rPr lang="en-US" dirty="0">
              <a:solidFill>
                <a:schemeClr val="tx1"/>
              </a:solidFill>
            </a:rPr>
            <a:t>Director:  Sandra </a:t>
          </a:r>
          <a:r>
            <a:rPr lang="en-US" dirty="0" err="1">
              <a:solidFill>
                <a:schemeClr val="tx1"/>
              </a:solidFill>
            </a:rPr>
            <a:t>Chafouleas</a:t>
          </a:r>
          <a:r>
            <a:rPr lang="en-US" dirty="0">
              <a:solidFill>
                <a:schemeClr val="tx1"/>
              </a:solidFill>
            </a:rPr>
            <a:t>, PhD (Educational Psychology)</a:t>
          </a:r>
        </a:p>
      </dgm:t>
    </dgm:pt>
    <dgm:pt modelId="{7E424567-E83E-134F-B6DD-3ACA7A219DE6}" type="parTrans" cxnId="{19EE190B-6A35-F642-B03D-7AA6D52C3523}">
      <dgm:prSet/>
      <dgm:spPr/>
      <dgm:t>
        <a:bodyPr/>
        <a:lstStyle/>
        <a:p>
          <a:endParaRPr lang="en-US"/>
        </a:p>
      </dgm:t>
    </dgm:pt>
    <dgm:pt modelId="{4FACBF60-F5BC-1A4F-A986-B1BD2497D3C0}" type="sibTrans" cxnId="{19EE190B-6A35-F642-B03D-7AA6D52C3523}">
      <dgm:prSet/>
      <dgm:spPr/>
      <dgm:t>
        <a:bodyPr/>
        <a:lstStyle/>
        <a:p>
          <a:endParaRPr lang="en-US"/>
        </a:p>
      </dgm:t>
    </dgm:pt>
    <dgm:pt modelId="{A9686F0E-EB99-844F-9EA6-E9D79D1433FC}">
      <dgm:prSet phldrT="[Text]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pPr>
            <a:buClr>
              <a:srgbClr val="8EB4E3"/>
            </a:buClr>
          </a:pPr>
          <a:r>
            <a:rPr lang="en-US" b="1" dirty="0">
              <a:solidFill>
                <a:schemeClr val="bg2">
                  <a:lumMod val="50000"/>
                </a:schemeClr>
              </a:solidFill>
            </a:rPr>
            <a:t>Advancing Research, Methods, and Scholarship in Gun Injury Prevention (ARMS) </a:t>
          </a:r>
        </a:p>
        <a:p>
          <a:pPr>
            <a:buClr>
              <a:srgbClr val="8EB4E3"/>
            </a:buClr>
          </a:pPr>
          <a:r>
            <a:rPr lang="en-US" dirty="0">
              <a:solidFill>
                <a:schemeClr val="tx1"/>
              </a:solidFill>
            </a:rPr>
            <a:t>Director:  Kerri </a:t>
          </a:r>
          <a:r>
            <a:rPr lang="en-US" dirty="0" err="1">
              <a:solidFill>
                <a:schemeClr val="tx1"/>
              </a:solidFill>
            </a:rPr>
            <a:t>Raissian</a:t>
          </a:r>
          <a:r>
            <a:rPr lang="en-US" dirty="0">
              <a:solidFill>
                <a:schemeClr val="tx1"/>
              </a:solidFill>
            </a:rPr>
            <a:t>, PhD (Public Policy)</a:t>
          </a:r>
        </a:p>
      </dgm:t>
    </dgm:pt>
    <dgm:pt modelId="{B53514AE-82B7-B148-80A5-00598C804280}" type="parTrans" cxnId="{2FE8EED3-69C1-9C44-9652-0B5058841F13}">
      <dgm:prSet/>
      <dgm:spPr/>
      <dgm:t>
        <a:bodyPr/>
        <a:lstStyle/>
        <a:p>
          <a:endParaRPr lang="en-US"/>
        </a:p>
      </dgm:t>
    </dgm:pt>
    <dgm:pt modelId="{27C580C4-FD39-B144-9B45-D0E8D9242054}" type="sibTrans" cxnId="{2FE8EED3-69C1-9C44-9652-0B5058841F13}">
      <dgm:prSet/>
      <dgm:spPr/>
      <dgm:t>
        <a:bodyPr/>
        <a:lstStyle/>
        <a:p>
          <a:endParaRPr lang="en-US"/>
        </a:p>
      </dgm:t>
    </dgm:pt>
    <dgm:pt modelId="{F346F582-854D-6541-8A2F-1038DA616912}">
      <dgm:prSet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pPr>
            <a:buClr>
              <a:srgbClr val="8EB4E3"/>
            </a:buClr>
          </a:pPr>
          <a:r>
            <a:rPr lang="en-US" b="1" dirty="0">
              <a:solidFill>
                <a:schemeClr val="bg2">
                  <a:lumMod val="50000"/>
                </a:schemeClr>
              </a:solidFill>
            </a:rPr>
            <a:t>Rudd Center for Food Policy &amp; Obesity</a:t>
          </a:r>
        </a:p>
        <a:p>
          <a:pPr>
            <a:buClr>
              <a:srgbClr val="8EB4E3"/>
            </a:buClr>
          </a:pPr>
          <a:r>
            <a:rPr lang="en-US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Director: Marlene Schwartz, PhD (HDFS)</a:t>
          </a:r>
          <a:endParaRPr lang="en-US" b="1" dirty="0">
            <a:solidFill>
              <a:schemeClr val="tx1"/>
            </a:solidFill>
          </a:endParaRPr>
        </a:p>
      </dgm:t>
    </dgm:pt>
    <dgm:pt modelId="{BAEA5195-C40F-D84D-BCBF-7E2C61B017A8}" type="parTrans" cxnId="{3CCBD7FB-78D1-0640-8E96-315C990351D1}">
      <dgm:prSet/>
      <dgm:spPr/>
      <dgm:t>
        <a:bodyPr/>
        <a:lstStyle/>
        <a:p>
          <a:endParaRPr lang="en-US"/>
        </a:p>
      </dgm:t>
    </dgm:pt>
    <dgm:pt modelId="{67FA7A38-77FF-724B-8E22-A65077D00691}" type="sibTrans" cxnId="{3CCBD7FB-78D1-0640-8E96-315C990351D1}">
      <dgm:prSet/>
      <dgm:spPr/>
      <dgm:t>
        <a:bodyPr/>
        <a:lstStyle/>
        <a:p>
          <a:endParaRPr lang="en-US"/>
        </a:p>
      </dgm:t>
    </dgm:pt>
    <dgm:pt modelId="{84A66E8C-A6BB-FC45-9F03-A410087695DF}" type="pres">
      <dgm:prSet presAssocID="{35DDC9B1-4045-BA45-AA17-86DC162B9F81}" presName="Name0" presStyleCnt="0">
        <dgm:presLayoutVars>
          <dgm:chMax val="7"/>
          <dgm:chPref val="7"/>
          <dgm:dir/>
        </dgm:presLayoutVars>
      </dgm:prSet>
      <dgm:spPr/>
    </dgm:pt>
    <dgm:pt modelId="{F08C8974-24A6-B14A-B0E0-406C358042BB}" type="pres">
      <dgm:prSet presAssocID="{35DDC9B1-4045-BA45-AA17-86DC162B9F81}" presName="Name1" presStyleCnt="0"/>
      <dgm:spPr/>
    </dgm:pt>
    <dgm:pt modelId="{BADF927D-F0FC-6A44-B808-4FC1CE1E841D}" type="pres">
      <dgm:prSet presAssocID="{35DDC9B1-4045-BA45-AA17-86DC162B9F81}" presName="cycle" presStyleCnt="0"/>
      <dgm:spPr/>
    </dgm:pt>
    <dgm:pt modelId="{7B9A921A-C232-0E4C-935A-464E0BCC3633}" type="pres">
      <dgm:prSet presAssocID="{35DDC9B1-4045-BA45-AA17-86DC162B9F81}" presName="srcNode" presStyleLbl="node1" presStyleIdx="0" presStyleCnt="4"/>
      <dgm:spPr/>
    </dgm:pt>
    <dgm:pt modelId="{CC754928-9BFF-514B-B198-7DC1C46B8CC8}" type="pres">
      <dgm:prSet presAssocID="{35DDC9B1-4045-BA45-AA17-86DC162B9F81}" presName="conn" presStyleLbl="parChTrans1D2" presStyleIdx="0" presStyleCnt="1"/>
      <dgm:spPr/>
    </dgm:pt>
    <dgm:pt modelId="{6575135C-EE34-E04C-A56F-1A76CE8539BA}" type="pres">
      <dgm:prSet presAssocID="{35DDC9B1-4045-BA45-AA17-86DC162B9F81}" presName="extraNode" presStyleLbl="node1" presStyleIdx="0" presStyleCnt="4"/>
      <dgm:spPr/>
    </dgm:pt>
    <dgm:pt modelId="{482BDF9E-8410-4D4B-805D-0C301504A895}" type="pres">
      <dgm:prSet presAssocID="{35DDC9B1-4045-BA45-AA17-86DC162B9F81}" presName="dstNode" presStyleLbl="node1" presStyleIdx="0" presStyleCnt="4"/>
      <dgm:spPr/>
    </dgm:pt>
    <dgm:pt modelId="{41024BCD-1778-8744-8284-E30B24338009}" type="pres">
      <dgm:prSet presAssocID="{12D35897-C0E8-9441-9929-FA378C90CBAA}" presName="text_1" presStyleLbl="node1" presStyleIdx="0" presStyleCnt="4" custLinFactNeighborX="-55" custLinFactNeighborY="38">
        <dgm:presLayoutVars>
          <dgm:bulletEnabled val="1"/>
        </dgm:presLayoutVars>
      </dgm:prSet>
      <dgm:spPr/>
    </dgm:pt>
    <dgm:pt modelId="{C649C1B8-7591-1A4A-B7A1-F4396E1BB2C6}" type="pres">
      <dgm:prSet presAssocID="{12D35897-C0E8-9441-9929-FA378C90CBAA}" presName="accent_1" presStyleCnt="0"/>
      <dgm:spPr/>
    </dgm:pt>
    <dgm:pt modelId="{33E4900F-9DEF-AE44-B1C2-E87F18A05C3E}" type="pres">
      <dgm:prSet presAssocID="{12D35897-C0E8-9441-9929-FA378C90CBAA}" presName="accentRepeatNode" presStyleLbl="solidFgAcc1" presStyleIdx="0" presStyleCnt="4" custScaleX="107001" custScaleY="109151"/>
      <dgm:spPr/>
    </dgm:pt>
    <dgm:pt modelId="{7F906F4C-7225-E54A-880E-1CE95C077DBD}" type="pres">
      <dgm:prSet presAssocID="{F346F582-854D-6541-8A2F-1038DA616912}" presName="text_2" presStyleLbl="node1" presStyleIdx="1" presStyleCnt="4">
        <dgm:presLayoutVars>
          <dgm:bulletEnabled val="1"/>
        </dgm:presLayoutVars>
      </dgm:prSet>
      <dgm:spPr/>
    </dgm:pt>
    <dgm:pt modelId="{A29AD312-D251-D540-93A6-80E48AB1F7F3}" type="pres">
      <dgm:prSet presAssocID="{F346F582-854D-6541-8A2F-1038DA616912}" presName="accent_2" presStyleCnt="0"/>
      <dgm:spPr/>
    </dgm:pt>
    <dgm:pt modelId="{3D4C7FB0-0EE2-3249-B61B-6B5E1B8130F3}" type="pres">
      <dgm:prSet presAssocID="{F346F582-854D-6541-8A2F-1038DA616912}" presName="accentRepeatNode" presStyleLbl="solidFgAcc1" presStyleIdx="1" presStyleCnt="4" custScaleX="112462" custScaleY="113181" custLinFactNeighborX="-3148" custLinFactNeighborY="118"/>
      <dgm:spPr/>
    </dgm:pt>
    <dgm:pt modelId="{F876965D-9FF1-674F-8BDD-B8654D727AD7}" type="pres">
      <dgm:prSet presAssocID="{5F1447D1-2B20-4848-95AB-AA3A4C2004CF}" presName="text_3" presStyleLbl="node1" presStyleIdx="2" presStyleCnt="4" custLinFactNeighborX="-403" custLinFactNeighborY="-1287">
        <dgm:presLayoutVars>
          <dgm:bulletEnabled val="1"/>
        </dgm:presLayoutVars>
      </dgm:prSet>
      <dgm:spPr/>
    </dgm:pt>
    <dgm:pt modelId="{2E539431-08B0-FD40-8AF9-070E75742DF4}" type="pres">
      <dgm:prSet presAssocID="{5F1447D1-2B20-4848-95AB-AA3A4C2004CF}" presName="accent_3" presStyleCnt="0"/>
      <dgm:spPr/>
    </dgm:pt>
    <dgm:pt modelId="{10EE6041-4211-1645-AF2E-CF2CE18E245C}" type="pres">
      <dgm:prSet presAssocID="{5F1447D1-2B20-4848-95AB-AA3A4C2004CF}" presName="accentRepeatNode" presStyleLbl="solidFgAcc1" presStyleIdx="2" presStyleCnt="4" custScaleX="111532" custScaleY="113107" custLinFactNeighborX="-12508" custLinFactNeighborY="0"/>
      <dgm:spPr/>
    </dgm:pt>
    <dgm:pt modelId="{A048B8D1-C25F-0F46-9A80-0B52339FFDF9}" type="pres">
      <dgm:prSet presAssocID="{A9686F0E-EB99-844F-9EA6-E9D79D1433FC}" presName="text_4" presStyleLbl="node1" presStyleIdx="3" presStyleCnt="4">
        <dgm:presLayoutVars>
          <dgm:bulletEnabled val="1"/>
        </dgm:presLayoutVars>
      </dgm:prSet>
      <dgm:spPr/>
    </dgm:pt>
    <dgm:pt modelId="{7605E7F6-EA35-C84B-8D9C-A73E115696B9}" type="pres">
      <dgm:prSet presAssocID="{A9686F0E-EB99-844F-9EA6-E9D79D1433FC}" presName="accent_4" presStyleCnt="0"/>
      <dgm:spPr/>
    </dgm:pt>
    <dgm:pt modelId="{1F48919E-03BD-8441-A45B-8BADCFB5897F}" type="pres">
      <dgm:prSet presAssocID="{A9686F0E-EB99-844F-9EA6-E9D79D1433FC}" presName="accentRepeatNode" presStyleLbl="solidFgAcc1" presStyleIdx="3" presStyleCnt="4" custScaleX="112487" custScaleY="114165"/>
      <dgm:spPr/>
    </dgm:pt>
  </dgm:ptLst>
  <dgm:cxnLst>
    <dgm:cxn modelId="{19EE190B-6A35-F642-B03D-7AA6D52C3523}" srcId="{35DDC9B1-4045-BA45-AA17-86DC162B9F81}" destId="{5F1447D1-2B20-4848-95AB-AA3A4C2004CF}" srcOrd="2" destOrd="0" parTransId="{7E424567-E83E-134F-B6DD-3ACA7A219DE6}" sibTransId="{4FACBF60-F5BC-1A4F-A986-B1BD2497D3C0}"/>
    <dgm:cxn modelId="{73C7772D-10F1-1C40-8524-CB7F895F53CE}" type="presOf" srcId="{A9686F0E-EB99-844F-9EA6-E9D79D1433FC}" destId="{A048B8D1-C25F-0F46-9A80-0B52339FFDF9}" srcOrd="0" destOrd="0" presId="urn:microsoft.com/office/officeart/2008/layout/VerticalCurvedList"/>
    <dgm:cxn modelId="{A1BE9338-77DE-2E41-8997-318BABC85333}" type="presOf" srcId="{35DDC9B1-4045-BA45-AA17-86DC162B9F81}" destId="{84A66E8C-A6BB-FC45-9F03-A410087695DF}" srcOrd="0" destOrd="0" presId="urn:microsoft.com/office/officeart/2008/layout/VerticalCurvedList"/>
    <dgm:cxn modelId="{BD9ADD7E-BA3A-B841-A307-D1ED2CD9A3FA}" type="presOf" srcId="{F346F582-854D-6541-8A2F-1038DA616912}" destId="{7F906F4C-7225-E54A-880E-1CE95C077DBD}" srcOrd="0" destOrd="0" presId="urn:microsoft.com/office/officeart/2008/layout/VerticalCurvedList"/>
    <dgm:cxn modelId="{A27DECAE-6B57-E14C-B619-E87DFB8CA11F}" srcId="{35DDC9B1-4045-BA45-AA17-86DC162B9F81}" destId="{12D35897-C0E8-9441-9929-FA378C90CBAA}" srcOrd="0" destOrd="0" parTransId="{ABE02240-E321-234A-A81C-937F127F6A3F}" sibTransId="{927E1EBD-D6F0-5049-A1F2-AA7F4BC11C12}"/>
    <dgm:cxn modelId="{EB522DB1-6831-B149-8D09-99D46DF76FC3}" type="presOf" srcId="{927E1EBD-D6F0-5049-A1F2-AA7F4BC11C12}" destId="{CC754928-9BFF-514B-B198-7DC1C46B8CC8}" srcOrd="0" destOrd="0" presId="urn:microsoft.com/office/officeart/2008/layout/VerticalCurvedList"/>
    <dgm:cxn modelId="{33E5CBC8-5E3B-7D4F-9C20-0583520AF534}" type="presOf" srcId="{5F1447D1-2B20-4848-95AB-AA3A4C2004CF}" destId="{F876965D-9FF1-674F-8BDD-B8654D727AD7}" srcOrd="0" destOrd="0" presId="urn:microsoft.com/office/officeart/2008/layout/VerticalCurvedList"/>
    <dgm:cxn modelId="{A7AE58C9-AC17-8D46-9771-60ECE0AF0FB0}" type="presOf" srcId="{12D35897-C0E8-9441-9929-FA378C90CBAA}" destId="{41024BCD-1778-8744-8284-E30B24338009}" srcOrd="0" destOrd="0" presId="urn:microsoft.com/office/officeart/2008/layout/VerticalCurvedList"/>
    <dgm:cxn modelId="{2FE8EED3-69C1-9C44-9652-0B5058841F13}" srcId="{35DDC9B1-4045-BA45-AA17-86DC162B9F81}" destId="{A9686F0E-EB99-844F-9EA6-E9D79D1433FC}" srcOrd="3" destOrd="0" parTransId="{B53514AE-82B7-B148-80A5-00598C804280}" sibTransId="{27C580C4-FD39-B144-9B45-D0E8D9242054}"/>
    <dgm:cxn modelId="{3CCBD7FB-78D1-0640-8E96-315C990351D1}" srcId="{35DDC9B1-4045-BA45-AA17-86DC162B9F81}" destId="{F346F582-854D-6541-8A2F-1038DA616912}" srcOrd="1" destOrd="0" parTransId="{BAEA5195-C40F-D84D-BCBF-7E2C61B017A8}" sibTransId="{67FA7A38-77FF-724B-8E22-A65077D00691}"/>
    <dgm:cxn modelId="{847628EA-7D79-4344-8EAA-85B913618F94}" type="presParOf" srcId="{84A66E8C-A6BB-FC45-9F03-A410087695DF}" destId="{F08C8974-24A6-B14A-B0E0-406C358042BB}" srcOrd="0" destOrd="0" presId="urn:microsoft.com/office/officeart/2008/layout/VerticalCurvedList"/>
    <dgm:cxn modelId="{9B95DC92-611E-E043-99CB-DC535D310E0B}" type="presParOf" srcId="{F08C8974-24A6-B14A-B0E0-406C358042BB}" destId="{BADF927D-F0FC-6A44-B808-4FC1CE1E841D}" srcOrd="0" destOrd="0" presId="urn:microsoft.com/office/officeart/2008/layout/VerticalCurvedList"/>
    <dgm:cxn modelId="{D452DDAF-2099-9449-B192-CA264F14809C}" type="presParOf" srcId="{BADF927D-F0FC-6A44-B808-4FC1CE1E841D}" destId="{7B9A921A-C232-0E4C-935A-464E0BCC3633}" srcOrd="0" destOrd="0" presId="urn:microsoft.com/office/officeart/2008/layout/VerticalCurvedList"/>
    <dgm:cxn modelId="{8138E54C-90F4-5042-A20E-03BDBC881263}" type="presParOf" srcId="{BADF927D-F0FC-6A44-B808-4FC1CE1E841D}" destId="{CC754928-9BFF-514B-B198-7DC1C46B8CC8}" srcOrd="1" destOrd="0" presId="urn:microsoft.com/office/officeart/2008/layout/VerticalCurvedList"/>
    <dgm:cxn modelId="{4D0FC5AE-4EAB-7749-BA0E-4ADC88594986}" type="presParOf" srcId="{BADF927D-F0FC-6A44-B808-4FC1CE1E841D}" destId="{6575135C-EE34-E04C-A56F-1A76CE8539BA}" srcOrd="2" destOrd="0" presId="urn:microsoft.com/office/officeart/2008/layout/VerticalCurvedList"/>
    <dgm:cxn modelId="{1369151C-BA58-D043-8B05-A9E8FC7DA249}" type="presParOf" srcId="{BADF927D-F0FC-6A44-B808-4FC1CE1E841D}" destId="{482BDF9E-8410-4D4B-805D-0C301504A895}" srcOrd="3" destOrd="0" presId="urn:microsoft.com/office/officeart/2008/layout/VerticalCurvedList"/>
    <dgm:cxn modelId="{5474956C-DB59-7647-9D31-B7ADE8B1B0DE}" type="presParOf" srcId="{F08C8974-24A6-B14A-B0E0-406C358042BB}" destId="{41024BCD-1778-8744-8284-E30B24338009}" srcOrd="1" destOrd="0" presId="urn:microsoft.com/office/officeart/2008/layout/VerticalCurvedList"/>
    <dgm:cxn modelId="{7F95BB20-98D4-994D-B3C6-A0D4EF604B68}" type="presParOf" srcId="{F08C8974-24A6-B14A-B0E0-406C358042BB}" destId="{C649C1B8-7591-1A4A-B7A1-F4396E1BB2C6}" srcOrd="2" destOrd="0" presId="urn:microsoft.com/office/officeart/2008/layout/VerticalCurvedList"/>
    <dgm:cxn modelId="{C8DBF4BA-B3DB-A841-BAD3-FC4C1DA11419}" type="presParOf" srcId="{C649C1B8-7591-1A4A-B7A1-F4396E1BB2C6}" destId="{33E4900F-9DEF-AE44-B1C2-E87F18A05C3E}" srcOrd="0" destOrd="0" presId="urn:microsoft.com/office/officeart/2008/layout/VerticalCurvedList"/>
    <dgm:cxn modelId="{15F21426-3B6F-2949-B697-18D098C565D4}" type="presParOf" srcId="{F08C8974-24A6-B14A-B0E0-406C358042BB}" destId="{7F906F4C-7225-E54A-880E-1CE95C077DBD}" srcOrd="3" destOrd="0" presId="urn:microsoft.com/office/officeart/2008/layout/VerticalCurvedList"/>
    <dgm:cxn modelId="{AC082634-0720-4A4F-8BF0-116F9F827823}" type="presParOf" srcId="{F08C8974-24A6-B14A-B0E0-406C358042BB}" destId="{A29AD312-D251-D540-93A6-80E48AB1F7F3}" srcOrd="4" destOrd="0" presId="urn:microsoft.com/office/officeart/2008/layout/VerticalCurvedList"/>
    <dgm:cxn modelId="{C5EEC472-4F34-364A-83B7-C178FB0DF3C2}" type="presParOf" srcId="{A29AD312-D251-D540-93A6-80E48AB1F7F3}" destId="{3D4C7FB0-0EE2-3249-B61B-6B5E1B8130F3}" srcOrd="0" destOrd="0" presId="urn:microsoft.com/office/officeart/2008/layout/VerticalCurvedList"/>
    <dgm:cxn modelId="{7B77A92D-153B-AC4D-BC35-56A5D607529F}" type="presParOf" srcId="{F08C8974-24A6-B14A-B0E0-406C358042BB}" destId="{F876965D-9FF1-674F-8BDD-B8654D727AD7}" srcOrd="5" destOrd="0" presId="urn:microsoft.com/office/officeart/2008/layout/VerticalCurvedList"/>
    <dgm:cxn modelId="{09ECDF97-6B8F-1148-90C7-BF3705073530}" type="presParOf" srcId="{F08C8974-24A6-B14A-B0E0-406C358042BB}" destId="{2E539431-08B0-FD40-8AF9-070E75742DF4}" srcOrd="6" destOrd="0" presId="urn:microsoft.com/office/officeart/2008/layout/VerticalCurvedList"/>
    <dgm:cxn modelId="{84CBCF11-C53C-0546-B4F6-5C9FF378E0C3}" type="presParOf" srcId="{2E539431-08B0-FD40-8AF9-070E75742DF4}" destId="{10EE6041-4211-1645-AF2E-CF2CE18E245C}" srcOrd="0" destOrd="0" presId="urn:microsoft.com/office/officeart/2008/layout/VerticalCurvedList"/>
    <dgm:cxn modelId="{05E7D609-3FEB-0E40-8269-3F8D8A777F61}" type="presParOf" srcId="{F08C8974-24A6-B14A-B0E0-406C358042BB}" destId="{A048B8D1-C25F-0F46-9A80-0B52339FFDF9}" srcOrd="7" destOrd="0" presId="urn:microsoft.com/office/officeart/2008/layout/VerticalCurvedList"/>
    <dgm:cxn modelId="{7C80BF09-B5C8-C149-B16E-F37D7F94EE61}" type="presParOf" srcId="{F08C8974-24A6-B14A-B0E0-406C358042BB}" destId="{7605E7F6-EA35-C84B-8D9C-A73E115696B9}" srcOrd="8" destOrd="0" presId="urn:microsoft.com/office/officeart/2008/layout/VerticalCurvedList"/>
    <dgm:cxn modelId="{85898B06-C8A5-D542-91AA-AEDA175219D6}" type="presParOf" srcId="{7605E7F6-EA35-C84B-8D9C-A73E115696B9}" destId="{1F48919E-03BD-8441-A45B-8BADCFB589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CE9DF-2203-4FD9-9F6C-CEAE256B37D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873579-614E-4766-93B3-5351EC15A750}">
      <dgm:prSet/>
      <dgm:spPr/>
      <dgm:t>
        <a:bodyPr/>
        <a:lstStyle/>
        <a:p>
          <a:r>
            <a:rPr lang="en-US" b="0" i="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According to NSF-what counts as science? </a:t>
          </a:r>
        </a:p>
      </dgm:t>
    </dgm:pt>
    <dgm:pt modelId="{94C7D7B9-75FB-4FC7-8B0D-C6FF786A3613}" type="parTrans" cxnId="{DB2D205B-1FCE-4E86-9D4A-5CDB24967781}">
      <dgm:prSet/>
      <dgm:spPr/>
      <dgm:t>
        <a:bodyPr/>
        <a:lstStyle/>
        <a:p>
          <a:endParaRPr lang="en-US"/>
        </a:p>
      </dgm:t>
    </dgm:pt>
    <dgm:pt modelId="{8DB83ED4-248A-4ED1-870B-D70917FEA3E2}" type="sibTrans" cxnId="{DB2D205B-1FCE-4E86-9D4A-5CDB24967781}">
      <dgm:prSet/>
      <dgm:spPr/>
      <dgm:t>
        <a:bodyPr/>
        <a:lstStyle/>
        <a:p>
          <a:endParaRPr lang="en-US"/>
        </a:p>
      </dgm:t>
    </dgm:pt>
    <dgm:pt modelId="{5E730758-7895-4F10-B2CB-AE329C27322E}">
      <dgm:prSet/>
      <dgm:spPr/>
      <dgm:t>
        <a:bodyPr/>
        <a:lstStyle/>
        <a:p>
          <a:r>
            <a:rPr lang="en-US" b="0" i="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All the sciences you can think of (math, chemistry, physics, biology, </a:t>
          </a:r>
          <a:r>
            <a:rPr lang="en-US" b="0" i="0" dirty="0" err="1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etc</a:t>
          </a:r>
          <a:r>
            <a:rPr lang="en-US" b="0" i="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)</a:t>
          </a:r>
        </a:p>
      </dgm:t>
    </dgm:pt>
    <dgm:pt modelId="{70E14E18-E4B0-4A6F-B92B-669447DE819E}" type="parTrans" cxnId="{9B2DF3CE-7887-4E11-8F32-58B3BA1F5572}">
      <dgm:prSet/>
      <dgm:spPr/>
      <dgm:t>
        <a:bodyPr/>
        <a:lstStyle/>
        <a:p>
          <a:endParaRPr lang="en-US"/>
        </a:p>
      </dgm:t>
    </dgm:pt>
    <dgm:pt modelId="{26817756-2926-41AA-A374-ED67726B1DAF}" type="sibTrans" cxnId="{9B2DF3CE-7887-4E11-8F32-58B3BA1F5572}">
      <dgm:prSet/>
      <dgm:spPr/>
      <dgm:t>
        <a:bodyPr/>
        <a:lstStyle/>
        <a:p>
          <a:endParaRPr lang="en-US"/>
        </a:p>
      </dgm:t>
    </dgm:pt>
    <dgm:pt modelId="{E3CB4194-C01B-46F9-83DB-D05648043CC5}">
      <dgm:prSet/>
      <dgm:spPr/>
      <dgm:t>
        <a:bodyPr/>
        <a:lstStyle/>
        <a:p>
          <a:r>
            <a:rPr lang="en-US" b="0" i="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Social Sciences (Cultural Anthropology, Archaeology, Sociology, Economics, Political Science)</a:t>
          </a:r>
        </a:p>
      </dgm:t>
    </dgm:pt>
    <dgm:pt modelId="{4F589432-69A5-4A37-A9B0-A08418B49285}" type="parTrans" cxnId="{83397EB2-42C4-4F6A-B5BE-7B7BE8613EFD}">
      <dgm:prSet/>
      <dgm:spPr/>
      <dgm:t>
        <a:bodyPr/>
        <a:lstStyle/>
        <a:p>
          <a:endParaRPr lang="en-US"/>
        </a:p>
      </dgm:t>
    </dgm:pt>
    <dgm:pt modelId="{DFF50D09-FA89-4DA7-9355-B57C204FD86F}" type="sibTrans" cxnId="{83397EB2-42C4-4F6A-B5BE-7B7BE8613EFD}">
      <dgm:prSet/>
      <dgm:spPr/>
      <dgm:t>
        <a:bodyPr/>
        <a:lstStyle/>
        <a:p>
          <a:endParaRPr lang="en-US"/>
        </a:p>
      </dgm:t>
    </dgm:pt>
    <dgm:pt modelId="{4E56F5B0-E105-4B85-A4CD-E06F472475DF}">
      <dgm:prSet/>
      <dgm:spPr/>
      <dgm:t>
        <a:bodyPr/>
        <a:lstStyle/>
        <a:p>
          <a:r>
            <a:rPr lang="en-US" b="0" i="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Psychological Sciences</a:t>
          </a:r>
        </a:p>
      </dgm:t>
    </dgm:pt>
    <dgm:pt modelId="{6CF663B6-EF3B-4AAC-9D64-FE154AA121D3}" type="parTrans" cxnId="{6E93DD32-F5E2-4583-8A12-36C209FD9BCA}">
      <dgm:prSet/>
      <dgm:spPr/>
      <dgm:t>
        <a:bodyPr/>
        <a:lstStyle/>
        <a:p>
          <a:endParaRPr lang="en-US"/>
        </a:p>
      </dgm:t>
    </dgm:pt>
    <dgm:pt modelId="{C0ABBFA8-8024-4A09-A673-B1414B3BFE68}" type="sibTrans" cxnId="{6E93DD32-F5E2-4583-8A12-36C209FD9BCA}">
      <dgm:prSet/>
      <dgm:spPr/>
      <dgm:t>
        <a:bodyPr/>
        <a:lstStyle/>
        <a:p>
          <a:endParaRPr lang="en-US"/>
        </a:p>
      </dgm:t>
    </dgm:pt>
    <dgm:pt modelId="{9D6A890F-85F6-2745-81B4-28B227070E5D}" type="pres">
      <dgm:prSet presAssocID="{174CE9DF-2203-4FD9-9F6C-CEAE256B37D0}" presName="Name0" presStyleCnt="0">
        <dgm:presLayoutVars>
          <dgm:dir/>
          <dgm:animLvl val="lvl"/>
          <dgm:resizeHandles val="exact"/>
        </dgm:presLayoutVars>
      </dgm:prSet>
      <dgm:spPr/>
    </dgm:pt>
    <dgm:pt modelId="{8DAA35B6-E1AA-484C-A4AB-DD78D3ADD65C}" type="pres">
      <dgm:prSet presAssocID="{42873579-614E-4766-93B3-5351EC15A750}" presName="composite" presStyleCnt="0"/>
      <dgm:spPr/>
    </dgm:pt>
    <dgm:pt modelId="{D005A4D2-2DE4-3341-AD26-0B8E544D121B}" type="pres">
      <dgm:prSet presAssocID="{42873579-614E-4766-93B3-5351EC15A75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A366BA0-A4E8-2D4F-8D87-52291989C3DE}" type="pres">
      <dgm:prSet presAssocID="{42873579-614E-4766-93B3-5351EC15A75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24DF71D-7408-2545-9DD4-45D7797708A6}" type="presOf" srcId="{E3CB4194-C01B-46F9-83DB-D05648043CC5}" destId="{CA366BA0-A4E8-2D4F-8D87-52291989C3DE}" srcOrd="0" destOrd="1" presId="urn:microsoft.com/office/officeart/2005/8/layout/hList1"/>
    <dgm:cxn modelId="{2D5BE82E-F8B7-FD4E-AD5C-D41ABD7D717A}" type="presOf" srcId="{5E730758-7895-4F10-B2CB-AE329C27322E}" destId="{CA366BA0-A4E8-2D4F-8D87-52291989C3DE}" srcOrd="0" destOrd="0" presId="urn:microsoft.com/office/officeart/2005/8/layout/hList1"/>
    <dgm:cxn modelId="{6E93DD32-F5E2-4583-8A12-36C209FD9BCA}" srcId="{42873579-614E-4766-93B3-5351EC15A750}" destId="{4E56F5B0-E105-4B85-A4CD-E06F472475DF}" srcOrd="2" destOrd="0" parTransId="{6CF663B6-EF3B-4AAC-9D64-FE154AA121D3}" sibTransId="{C0ABBFA8-8024-4A09-A673-B1414B3BFE68}"/>
    <dgm:cxn modelId="{DB2D205B-1FCE-4E86-9D4A-5CDB24967781}" srcId="{174CE9DF-2203-4FD9-9F6C-CEAE256B37D0}" destId="{42873579-614E-4766-93B3-5351EC15A750}" srcOrd="0" destOrd="0" parTransId="{94C7D7B9-75FB-4FC7-8B0D-C6FF786A3613}" sibTransId="{8DB83ED4-248A-4ED1-870B-D70917FEA3E2}"/>
    <dgm:cxn modelId="{38512F42-C1A5-AB4C-A4A8-0DC16C5CB80C}" type="presOf" srcId="{42873579-614E-4766-93B3-5351EC15A750}" destId="{D005A4D2-2DE4-3341-AD26-0B8E544D121B}" srcOrd="0" destOrd="0" presId="urn:microsoft.com/office/officeart/2005/8/layout/hList1"/>
    <dgm:cxn modelId="{83397EB2-42C4-4F6A-B5BE-7B7BE8613EFD}" srcId="{42873579-614E-4766-93B3-5351EC15A750}" destId="{E3CB4194-C01B-46F9-83DB-D05648043CC5}" srcOrd="1" destOrd="0" parTransId="{4F589432-69A5-4A37-A9B0-A08418B49285}" sibTransId="{DFF50D09-FA89-4DA7-9355-B57C204FD86F}"/>
    <dgm:cxn modelId="{69A5D4C8-1076-064D-9A77-72B94446DCFE}" type="presOf" srcId="{174CE9DF-2203-4FD9-9F6C-CEAE256B37D0}" destId="{9D6A890F-85F6-2745-81B4-28B227070E5D}" srcOrd="0" destOrd="0" presId="urn:microsoft.com/office/officeart/2005/8/layout/hList1"/>
    <dgm:cxn modelId="{9B2DF3CE-7887-4E11-8F32-58B3BA1F5572}" srcId="{42873579-614E-4766-93B3-5351EC15A750}" destId="{5E730758-7895-4F10-B2CB-AE329C27322E}" srcOrd="0" destOrd="0" parTransId="{70E14E18-E4B0-4A6F-B92B-669447DE819E}" sibTransId="{26817756-2926-41AA-A374-ED67726B1DAF}"/>
    <dgm:cxn modelId="{74B245F5-378D-5447-9625-2362E815861C}" type="presOf" srcId="{4E56F5B0-E105-4B85-A4CD-E06F472475DF}" destId="{CA366BA0-A4E8-2D4F-8D87-52291989C3DE}" srcOrd="0" destOrd="2" presId="urn:microsoft.com/office/officeart/2005/8/layout/hList1"/>
    <dgm:cxn modelId="{E11AAAC6-9BF3-EA4B-B6DB-95BABDDCAC31}" type="presParOf" srcId="{9D6A890F-85F6-2745-81B4-28B227070E5D}" destId="{8DAA35B6-E1AA-484C-A4AB-DD78D3ADD65C}" srcOrd="0" destOrd="0" presId="urn:microsoft.com/office/officeart/2005/8/layout/hList1"/>
    <dgm:cxn modelId="{44F30BF9-93B0-4846-A746-26852F0A9613}" type="presParOf" srcId="{8DAA35B6-E1AA-484C-A4AB-DD78D3ADD65C}" destId="{D005A4D2-2DE4-3341-AD26-0B8E544D121B}" srcOrd="0" destOrd="0" presId="urn:microsoft.com/office/officeart/2005/8/layout/hList1"/>
    <dgm:cxn modelId="{5FBBD033-1FD3-3B44-A52C-06DE939B935E}" type="presParOf" srcId="{8DAA35B6-E1AA-484C-A4AB-DD78D3ADD65C}" destId="{CA366BA0-A4E8-2D4F-8D87-52291989C3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54928-9BFF-514B-B198-7DC1C46B8CC8}">
      <dsp:nvSpPr>
        <dsp:cNvPr id="0" name=""/>
        <dsp:cNvSpPr/>
      </dsp:nvSpPr>
      <dsp:spPr>
        <a:xfrm>
          <a:off x="-7720031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24BCD-1778-8744-8284-E30B24338009}">
      <dsp:nvSpPr>
        <dsp:cNvPr id="0" name=""/>
        <dsp:cNvSpPr/>
      </dsp:nvSpPr>
      <dsp:spPr>
        <a:xfrm>
          <a:off x="800485" y="527643"/>
          <a:ext cx="9417404" cy="105503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SzPct val="100000"/>
            <a:buNone/>
          </a:pPr>
          <a:r>
            <a:rPr lang="en-US" sz="1900" b="1" kern="1200" dirty="0">
              <a:solidFill>
                <a:schemeClr val="bg2">
                  <a:lumMod val="50000"/>
                </a:schemeClr>
              </a:solidFill>
            </a:rPr>
            <a:t>UConn Center for mHealth and Social Media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SzPct val="100000"/>
            <a:buNone/>
          </a:pPr>
          <a:r>
            <a:rPr lang="en-US" sz="1900" kern="1200" dirty="0">
              <a:solidFill>
                <a:schemeClr val="tx1"/>
              </a:solidFill>
            </a:rPr>
            <a:t>Director: Sherry </a:t>
          </a:r>
          <a:r>
            <a:rPr lang="en-US" sz="1900" kern="1200" dirty="0" err="1">
              <a:solidFill>
                <a:schemeClr val="tx1"/>
              </a:solidFill>
            </a:rPr>
            <a:t>Pagoto</a:t>
          </a:r>
          <a:r>
            <a:rPr lang="en-US" sz="1900" kern="1200" dirty="0">
              <a:solidFill>
                <a:schemeClr val="tx1"/>
              </a:solidFill>
            </a:rPr>
            <a:t>, PhD (Allied Health Sciences)</a:t>
          </a:r>
        </a:p>
      </dsp:txBody>
      <dsp:txXfrm>
        <a:off x="800485" y="527643"/>
        <a:ext cx="9417404" cy="1055034"/>
      </dsp:txXfrm>
    </dsp:sp>
    <dsp:sp modelId="{33E4900F-9DEF-AE44-B1C2-E87F18A05C3E}">
      <dsp:nvSpPr>
        <dsp:cNvPr id="0" name=""/>
        <dsp:cNvSpPr/>
      </dsp:nvSpPr>
      <dsp:spPr>
        <a:xfrm>
          <a:off x="100103" y="335022"/>
          <a:ext cx="1411122" cy="143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06F4C-7225-E54A-880E-1CE95C077DBD}">
      <dsp:nvSpPr>
        <dsp:cNvPr id="0" name=""/>
        <dsp:cNvSpPr/>
      </dsp:nvSpPr>
      <dsp:spPr>
        <a:xfrm>
          <a:off x="1410540" y="2110069"/>
          <a:ext cx="8812528" cy="105503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None/>
          </a:pPr>
          <a:r>
            <a:rPr lang="en-US" sz="1900" b="1" kern="1200" dirty="0">
              <a:solidFill>
                <a:schemeClr val="bg2">
                  <a:lumMod val="50000"/>
                </a:schemeClr>
              </a:solidFill>
            </a:rPr>
            <a:t>Rudd Center for Food Policy &amp; Obesity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None/>
          </a:pPr>
          <a:r>
            <a:rPr lang="en-US" sz="19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900" kern="1200" dirty="0">
              <a:solidFill>
                <a:schemeClr val="tx1"/>
              </a:solidFill>
            </a:rPr>
            <a:t>Director: Marlene Schwartz, PhD (HDFS)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1410540" y="2110069"/>
        <a:ext cx="8812528" cy="1055034"/>
      </dsp:txXfrm>
    </dsp:sp>
    <dsp:sp modelId="{3D4C7FB0-0EE2-3249-B61B-6B5E1B8130F3}">
      <dsp:nvSpPr>
        <dsp:cNvPr id="0" name=""/>
        <dsp:cNvSpPr/>
      </dsp:nvSpPr>
      <dsp:spPr>
        <a:xfrm>
          <a:off x="627454" y="1892831"/>
          <a:ext cx="1483141" cy="1492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6965D-9FF1-674F-8BDD-B8654D727AD7}">
      <dsp:nvSpPr>
        <dsp:cNvPr id="0" name=""/>
        <dsp:cNvSpPr/>
      </dsp:nvSpPr>
      <dsp:spPr>
        <a:xfrm>
          <a:off x="1375026" y="3679317"/>
          <a:ext cx="8812528" cy="105503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None/>
          </a:pPr>
          <a:r>
            <a:rPr lang="en-US" sz="1900" b="1" kern="1200" dirty="0" err="1">
              <a:solidFill>
                <a:schemeClr val="bg2">
                  <a:lumMod val="50000"/>
                </a:schemeClr>
              </a:solidFill>
            </a:rPr>
            <a:t>InCHIP</a:t>
          </a:r>
          <a:r>
            <a:rPr lang="en-US" sz="1900" b="1" kern="1200" dirty="0">
              <a:solidFill>
                <a:schemeClr val="bg2">
                  <a:lumMod val="50000"/>
                </a:schemeClr>
              </a:solidFill>
            </a:rPr>
            <a:t> Collaboratory on School and Child Health (CSCH)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None/>
          </a:pPr>
          <a:r>
            <a:rPr lang="en-US" sz="1900" kern="1200" dirty="0">
              <a:solidFill>
                <a:schemeClr val="tx1"/>
              </a:solidFill>
            </a:rPr>
            <a:t>Director:  Sandra </a:t>
          </a:r>
          <a:r>
            <a:rPr lang="en-US" sz="1900" kern="1200" dirty="0" err="1">
              <a:solidFill>
                <a:schemeClr val="tx1"/>
              </a:solidFill>
            </a:rPr>
            <a:t>Chafouleas</a:t>
          </a:r>
          <a:r>
            <a:rPr lang="en-US" sz="1900" kern="1200" dirty="0">
              <a:solidFill>
                <a:schemeClr val="tx1"/>
              </a:solidFill>
            </a:rPr>
            <a:t>, PhD (Educational Psychology)</a:t>
          </a:r>
        </a:p>
      </dsp:txBody>
      <dsp:txXfrm>
        <a:off x="1375026" y="3679317"/>
        <a:ext cx="8812528" cy="1055034"/>
      </dsp:txXfrm>
    </dsp:sp>
    <dsp:sp modelId="{10EE6041-4211-1645-AF2E-CF2CE18E245C}">
      <dsp:nvSpPr>
        <dsp:cNvPr id="0" name=""/>
        <dsp:cNvSpPr/>
      </dsp:nvSpPr>
      <dsp:spPr>
        <a:xfrm>
          <a:off x="510147" y="3474589"/>
          <a:ext cx="1470876" cy="1491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8B8D1-C25F-0F46-9A80-0B52339FFDF9}">
      <dsp:nvSpPr>
        <dsp:cNvPr id="0" name=""/>
        <dsp:cNvSpPr/>
      </dsp:nvSpPr>
      <dsp:spPr>
        <a:xfrm>
          <a:off x="805664" y="5275722"/>
          <a:ext cx="9417404" cy="105503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None/>
          </a:pPr>
          <a:r>
            <a:rPr lang="en-US" sz="1900" b="1" kern="1200" dirty="0">
              <a:solidFill>
                <a:schemeClr val="bg2">
                  <a:lumMod val="50000"/>
                </a:schemeClr>
              </a:solidFill>
            </a:rPr>
            <a:t>Advancing Research, Methods, and Scholarship in Gun Injury Prevention (ARMS)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EB4E3"/>
            </a:buClr>
            <a:buNone/>
          </a:pPr>
          <a:r>
            <a:rPr lang="en-US" sz="1900" kern="1200" dirty="0">
              <a:solidFill>
                <a:schemeClr val="tx1"/>
              </a:solidFill>
            </a:rPr>
            <a:t>Director:  Kerri </a:t>
          </a:r>
          <a:r>
            <a:rPr lang="en-US" sz="1900" kern="1200" dirty="0" err="1">
              <a:solidFill>
                <a:schemeClr val="tx1"/>
              </a:solidFill>
            </a:rPr>
            <a:t>Raissian</a:t>
          </a:r>
          <a:r>
            <a:rPr lang="en-US" sz="1900" kern="1200" dirty="0">
              <a:solidFill>
                <a:schemeClr val="tx1"/>
              </a:solidFill>
            </a:rPr>
            <a:t>, PhD (Public Policy)</a:t>
          </a:r>
        </a:p>
      </dsp:txBody>
      <dsp:txXfrm>
        <a:off x="805664" y="5275722"/>
        <a:ext cx="9417404" cy="1055034"/>
      </dsp:txXfrm>
    </dsp:sp>
    <dsp:sp modelId="{1F48919E-03BD-8441-A45B-8BADCFB5897F}">
      <dsp:nvSpPr>
        <dsp:cNvPr id="0" name=""/>
        <dsp:cNvSpPr/>
      </dsp:nvSpPr>
      <dsp:spPr>
        <a:xfrm>
          <a:off x="63929" y="5050439"/>
          <a:ext cx="1483471" cy="1505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5A4D2-2DE4-3341-AD26-0B8E544D121B}">
      <dsp:nvSpPr>
        <dsp:cNvPr id="0" name=""/>
        <dsp:cNvSpPr/>
      </dsp:nvSpPr>
      <dsp:spPr>
        <a:xfrm>
          <a:off x="0" y="104782"/>
          <a:ext cx="11090276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According to NSF-what counts as science? </a:t>
          </a:r>
        </a:p>
      </dsp:txBody>
      <dsp:txXfrm>
        <a:off x="0" y="104782"/>
        <a:ext cx="11090276" cy="720000"/>
      </dsp:txXfrm>
    </dsp:sp>
    <dsp:sp modelId="{CA366BA0-A4E8-2D4F-8D87-52291989C3DE}">
      <dsp:nvSpPr>
        <dsp:cNvPr id="0" name=""/>
        <dsp:cNvSpPr/>
      </dsp:nvSpPr>
      <dsp:spPr>
        <a:xfrm>
          <a:off x="0" y="824782"/>
          <a:ext cx="11090276" cy="25391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All the sciences you can think of (math, chemistry, physics, biology, </a:t>
          </a:r>
          <a:r>
            <a:rPr lang="en-US" sz="2500" b="0" i="0" kern="1200" dirty="0" err="1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etc</a:t>
          </a:r>
          <a:r>
            <a:rPr lang="en-US" sz="2500" b="0" i="0" kern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Social Sciences (Cultural Anthropology, Archaeology, Sociology, Economics, Political Science)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rPr>
            <a:t>Psychological Sciences</a:t>
          </a:r>
        </a:p>
      </dsp:txBody>
      <dsp:txXfrm>
        <a:off x="0" y="824782"/>
        <a:ext cx="11090276" cy="253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E41B5-5BA2-8343-990C-195398314F6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8FA0-ADE1-184B-B8DE-D7E32D034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685800"/>
            <a:ext cx="4057650" cy="22828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03D6B-CC0D-CF44-939F-D312DAC21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988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 spark interdisciplinary collaborations, we have initiated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Convergence Awards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These awards are reserved for newly forming teams who need support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planning, outreach to strategic partners, and proof-of-concept research activities that will ultimately make teams of UConn researchers more competitive for convergence research funding from NSF, NIH, and other external organizations.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5D25C5-496F-4816-858C-5EB6709905B8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51A7D2-F240-4C5E-BFD8-B5B3F6C152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1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03D6B-CC0D-CF44-939F-D312DAC21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7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other hand “Illness”- conveys and is entangled with concepts like wickedness, depravity, immorality. </a:t>
            </a:r>
          </a:p>
          <a:p>
            <a:endParaRPr lang="en-US" dirty="0"/>
          </a:p>
          <a:p>
            <a:r>
              <a:rPr lang="en-US" dirty="0"/>
              <a:t>Health and illness are often entangled with concepts of stigma.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8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4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add in center logos?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add in latest ones – GVP missing, anything else?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8FA0-ADE1-184B-B8DE-D7E32D0348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August 25,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Pretendard Medium" panose="02000603000000020004" pitchFamily="2" charset="-127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64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0863" y="6514906"/>
            <a:ext cx="2628900" cy="138499"/>
          </a:xfrm>
        </p:spPr>
        <p:txBody>
          <a:bodyPr/>
          <a:lstStyle/>
          <a:p>
            <a:fld id="{D0FCF192-06DF-0147-BDFD-60D8562B009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9150" y="6514906"/>
            <a:ext cx="6379210" cy="13849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48863" y="6514906"/>
            <a:ext cx="1692274" cy="138499"/>
          </a:xfrm>
        </p:spPr>
        <p:txBody>
          <a:bodyPr/>
          <a:lstStyle/>
          <a:p>
            <a:fld id="{28796A47-FF55-134D-A939-2765127ECF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Pretendard Medium" panose="02000603000000020004" pitchFamily="2" charset="-127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Pretendard Medium" panose="0200060300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206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i="0" cap="all" spc="200" baseline="0">
                <a:solidFill>
                  <a:schemeClr val="tx1"/>
                </a:solidFill>
                <a:latin typeface="Pretendard Medium" panose="02000603000000020004" pitchFamily="2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Pretendard Medium" panose="02000603000000020004" pitchFamily="2" charset="-127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33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i="0" dirty="0">
                <a:latin typeface="Pretendard Medium" panose="0200060300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August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14906"/>
            <a:ext cx="26289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1">
                    <a:alpha val="80000"/>
                  </a:schemeClr>
                </a:solidFill>
                <a:latin typeface="Pretendard Medium" panose="02000603000000020004" pitchFamily="2" charset="-127"/>
              </a:defRPr>
            </a:lvl1pPr>
          </a:lstStyle>
          <a:p>
            <a:fld id="{246CB39B-5F4C-4A7E-9BE3-AAFD45576D16}" type="datetime2">
              <a:rPr lang="en-US" smtClean="0"/>
              <a:pPr/>
              <a:t>Thursday, August 25,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14906"/>
            <a:ext cx="637921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1">
                    <a:alpha val="80000"/>
                  </a:schemeClr>
                </a:solidFill>
                <a:latin typeface="Pretendard Medium" panose="02000603000000020004" pitchFamily="2" charset="-127"/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14906"/>
            <a:ext cx="1692274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 b="0" i="0">
                <a:solidFill>
                  <a:schemeClr val="tx1">
                    <a:alpha val="80000"/>
                  </a:schemeClr>
                </a:solidFill>
                <a:latin typeface="Pretendard Medium" panose="02000603000000020004" pitchFamily="2" charset="-127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1" i="0" kern="1200" dirty="0">
          <a:solidFill>
            <a:schemeClr val="tx1"/>
          </a:solidFill>
          <a:latin typeface="Pretendard ExtraBold" panose="02000603000000020004" pitchFamily="2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b="0" i="0" kern="1200">
          <a:solidFill>
            <a:schemeClr val="tx1">
              <a:alpha val="60000"/>
            </a:schemeClr>
          </a:solidFill>
          <a:latin typeface="Pretendard Medium" panose="02000603000000020004" pitchFamily="2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alpha val="60000"/>
            </a:schemeClr>
          </a:solidFill>
          <a:latin typeface="Pretendard Medium" panose="02000603000000020004" pitchFamily="2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alpha val="60000"/>
            </a:schemeClr>
          </a:solidFill>
          <a:latin typeface="Pretendard Medium" panose="02000603000000020004" pitchFamily="2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alpha val="60000"/>
            </a:schemeClr>
          </a:solidFill>
          <a:latin typeface="Pretendard Medium" panose="02000603000000020004" pitchFamily="2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alpha val="60000"/>
            </a:schemeClr>
          </a:solidFill>
          <a:latin typeface="Pretendard Medium" panose="02000603000000020004" pitchFamily="2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F9238FE-F8E4-7C26-A0F2-B9E3B5F33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68" b="26682"/>
          <a:stretch/>
        </p:blipFill>
        <p:spPr>
          <a:xfrm>
            <a:off x="-1244183" y="-8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9200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1888" y="442758"/>
            <a:ext cx="5437187" cy="298623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Black" panose="02000603000000020004" pitchFamily="2" charset="-127"/>
                <a:ea typeface="Pretendard Black" panose="02000603000000020004" pitchFamily="2" charset="-127"/>
                <a:cs typeface="Pretendard Black" panose="02000603000000020004" pitchFamily="2" charset="-127"/>
              </a:rPr>
              <a:t>Institute for Collaboration on Health, Intervention, and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4813" y="4311410"/>
            <a:ext cx="5437187" cy="2265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Grace Morris, M.A., Director of Research Training &amp; Development</a:t>
            </a:r>
          </a:p>
          <a:p>
            <a:r>
              <a:rPr lang="en-US" dirty="0" err="1">
                <a:solidFill>
                  <a:schemeClr val="tx1"/>
                </a:solidFill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chip.uconn.edu</a:t>
            </a:r>
            <a:endParaRPr lang="en-US" dirty="0">
              <a:solidFill>
                <a:schemeClr val="tx1"/>
              </a:solidFill>
              <a:latin typeface="Pretendard ExtraLight" panose="02000303000000020004" pitchFamily="2" charset="-127"/>
              <a:ea typeface="Pretendard ExtraLight" panose="02000303000000020004" pitchFamily="2" charset="-127"/>
              <a:cs typeface="Pretendard ExtraLight" panose="020003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41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860B8-A9F8-591E-4FC5-DD965A6B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87925"/>
            <a:ext cx="5150690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dirty="0"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OVPR Funding: </a:t>
            </a:r>
            <a:br>
              <a:rPr lang="en-US" sz="3400" dirty="0"/>
            </a:br>
            <a:r>
              <a:rPr lang="en-US" sz="3400" dirty="0"/>
              <a:t>STEAM Innovation Grant 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7BAF-30E4-9CD2-494D-A90CD020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76955"/>
            <a:ext cx="5150690" cy="34144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The purpose of the program is to encourage innovative collaborations between the arts and STEM disciplines 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Genuine integration of art and science, going beyond </a:t>
            </a:r>
            <a:r>
              <a:rPr lang="en-US" sz="1800" dirty="0"/>
              <a:t>the simple application of well-established concepts or techniques from one domain to inform the other, and generating new approaches on both sides of the collaboration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Projects funded by this grant may result in: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“publications, exhibitions, performances, academic symposia, or other research outcomes. </a:t>
            </a:r>
          </a:p>
        </p:txBody>
      </p:sp>
      <p:pic>
        <p:nvPicPr>
          <p:cNvPr id="14" name="Picture 4" descr="Multiple exposures of graphs with different colours and sizes">
            <a:extLst>
              <a:ext uri="{FF2B5EF4-FFF2-40B4-BE49-F238E27FC236}">
                <a16:creationId xmlns:a16="http://schemas.microsoft.com/office/drawing/2014/main" id="{8DA236CD-3537-93E1-98E5-E2B67BF92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3" r="13734" b="-1"/>
          <a:stretch/>
        </p:blipFill>
        <p:spPr>
          <a:xfrm>
            <a:off x="6124649" y="10"/>
            <a:ext cx="7090239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6E69E-51F9-6D87-4CFA-1005A55D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716462" cy="1562959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b="0" kern="1200" dirty="0">
                <a:solidFill>
                  <a:schemeClr val="tx1"/>
                </a:solidFill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Existing</a:t>
            </a:r>
            <a:r>
              <a:rPr lang="en-US" sz="3600" b="0" dirty="0"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 UConn</a:t>
            </a:r>
            <a:r>
              <a:rPr lang="en-US" sz="3400" b="0" kern="1200" dirty="0">
                <a:solidFill>
                  <a:schemeClr val="tx1"/>
                </a:solidFill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 Collaborations: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Feel Your Best Self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9B27A48F-AD5A-9E01-C2B1-3D952346C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60" b="27621"/>
          <a:stretch/>
        </p:blipFill>
        <p:spPr>
          <a:xfrm>
            <a:off x="20" y="-25399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981CC-61B8-41C4-8CD3-F6798C267C6C}"/>
              </a:ext>
            </a:extLst>
          </p:cNvPr>
          <p:cNvSpPr txBox="1"/>
          <p:nvPr/>
        </p:nvSpPr>
        <p:spPr>
          <a:xfrm>
            <a:off x="5267325" y="4508500"/>
            <a:ext cx="6373813" cy="156295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Ballard Institute and Museum of Puppetry 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Collaboratory on School and Child Health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“We were trying to adapt our workshops into a virtual environment, and we wanted to make sure to reach out to UConn’s school of education, to think about best practices…”</a:t>
            </a:r>
          </a:p>
        </p:txBody>
      </p:sp>
    </p:spTree>
    <p:extLst>
      <p:ext uri="{BB962C8B-B14F-4D97-AF65-F5344CB8AC3E}">
        <p14:creationId xmlns:p14="http://schemas.microsoft.com/office/powerpoint/2010/main" val="325748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E134A-1E76-FFC5-82E5-EFDA0F6C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765175"/>
            <a:ext cx="3565524" cy="199785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b="0" kern="1200" dirty="0">
                <a:solidFill>
                  <a:schemeClr val="tx1"/>
                </a:solidFill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Existing UConn Collaborations</a:t>
            </a:r>
            <a:r>
              <a:rPr lang="en-US" sz="2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VR-based</a:t>
            </a:r>
            <a:br>
              <a:rPr lang="en-US" sz="2600" kern="1200" dirty="0">
                <a:solidFill>
                  <a:schemeClr val="tx1"/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</a:br>
            <a:r>
              <a:rPr lang="en-US" sz="2600" kern="1200" dirty="0">
                <a:solidFill>
                  <a:schemeClr val="tx1"/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Substance Use &amp; </a:t>
            </a:r>
            <a:br>
              <a:rPr lang="en-US" sz="2600" kern="1200" dirty="0">
                <a:solidFill>
                  <a:schemeClr val="tx1"/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</a:br>
            <a:r>
              <a:rPr lang="en-US" sz="2600" kern="1200" dirty="0">
                <a:solidFill>
                  <a:schemeClr val="tx1"/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Smoking Cessation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74A30-033B-DB0D-6997-F8485EAC6F1F}"/>
              </a:ext>
            </a:extLst>
          </p:cNvPr>
          <p:cNvSpPr txBox="1"/>
          <p:nvPr/>
        </p:nvSpPr>
        <p:spPr>
          <a:xfrm>
            <a:off x="550863" y="2677306"/>
            <a:ext cx="3565525" cy="341551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Robert Astur (Psychological Sciences)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Kenneth Thompson (Digital Game Design)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n-US" sz="2000" i="1" dirty="0">
              <a:solidFill>
                <a:schemeClr val="tx1">
                  <a:alpha val="60000"/>
                </a:schemeClr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i="1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Crushing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habits through VR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95A2C12C-FB83-1AF9-3003-D81ACB0DB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95" b="49002"/>
          <a:stretch/>
        </p:blipFill>
        <p:spPr>
          <a:xfrm>
            <a:off x="4550896" y="-3"/>
            <a:ext cx="7641102" cy="3429002"/>
          </a:xfrm>
          <a:custGeom>
            <a:avLst/>
            <a:gdLst/>
            <a:ahLst/>
            <a:cxnLst/>
            <a:rect l="l" t="t" r="r" b="b"/>
            <a:pathLst>
              <a:path w="7641102" h="3429002">
                <a:moveTo>
                  <a:pt x="0" y="0"/>
                </a:moveTo>
                <a:lnTo>
                  <a:pt x="7641102" y="0"/>
                </a:lnTo>
                <a:lnTo>
                  <a:pt x="7641102" y="3429002"/>
                </a:lnTo>
                <a:lnTo>
                  <a:pt x="0" y="3429002"/>
                </a:lnTo>
                <a:close/>
              </a:path>
            </a:pathLst>
          </a:custGeom>
        </p:spPr>
      </p:pic>
      <p:pic>
        <p:nvPicPr>
          <p:cNvPr id="5" name="Content Placeholder 4" descr="A person wearing a vr headset&#10;&#10;Description automatically generated with medium confidence">
            <a:extLst>
              <a:ext uri="{FF2B5EF4-FFF2-40B4-BE49-F238E27FC236}">
                <a16:creationId xmlns:a16="http://schemas.microsoft.com/office/drawing/2014/main" id="{AD6DB07C-0B24-E606-64C7-EAF75370F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862" r="1" b="1"/>
          <a:stretch/>
        </p:blipFill>
        <p:spPr>
          <a:xfrm>
            <a:off x="4550902" y="3428999"/>
            <a:ext cx="7641101" cy="3429002"/>
          </a:xfrm>
          <a:custGeom>
            <a:avLst/>
            <a:gdLst/>
            <a:ahLst/>
            <a:cxnLst/>
            <a:rect l="l" t="t" r="r" b="b"/>
            <a:pathLst>
              <a:path w="7641101" h="3429001">
                <a:moveTo>
                  <a:pt x="0" y="0"/>
                </a:moveTo>
                <a:lnTo>
                  <a:pt x="7641101" y="0"/>
                </a:lnTo>
                <a:lnTo>
                  <a:pt x="7641101" y="3429001"/>
                </a:lnTo>
                <a:lnTo>
                  <a:pt x="0" y="3429001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E837-F0CB-E4F8-EC57-58AC40A9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Directions: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1FFB-08A0-56EC-91F9-5940A5E4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74" y="2109644"/>
            <a:ext cx="3245342" cy="39796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Adapting </a:t>
            </a:r>
            <a:r>
              <a:rPr lang="en-US" sz="3600" dirty="0" err="1"/>
              <a:t>PhotoVoice</a:t>
            </a:r>
            <a:r>
              <a:rPr lang="en-US" sz="3600" dirty="0"/>
              <a:t>: </a:t>
            </a:r>
          </a:p>
          <a:p>
            <a:pPr marL="0" indent="0" algn="ctr">
              <a:buNone/>
            </a:pPr>
            <a:r>
              <a:rPr lang="en-US" dirty="0"/>
              <a:t>How can we use photography, videography, or other visual mediums to encourage expressions of self, memory, or trauma?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62B24C-9BA6-8E7B-7BF8-4B4C270B497B}"/>
              </a:ext>
            </a:extLst>
          </p:cNvPr>
          <p:cNvSpPr txBox="1">
            <a:spLocks/>
          </p:cNvSpPr>
          <p:nvPr/>
        </p:nvSpPr>
        <p:spPr>
          <a:xfrm>
            <a:off x="8213934" y="2109644"/>
            <a:ext cx="3424422" cy="341333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Art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Healing: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</a:t>
            </a:r>
            <a:r>
              <a:rPr lang="en-US" dirty="0"/>
              <a:t>How could dance, music, or other artistic expression help cancer survivors navigate their transition into their post-treatment life?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E273DB-4BD3-32AF-D132-91E4ED6CC937}"/>
              </a:ext>
            </a:extLst>
          </p:cNvPr>
          <p:cNvSpPr txBox="1">
            <a:spLocks/>
          </p:cNvSpPr>
          <p:nvPr/>
        </p:nvSpPr>
        <p:spPr>
          <a:xfrm>
            <a:off x="4018209" y="2114307"/>
            <a:ext cx="3639958" cy="3979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Performance as Ritual: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How can we better understand the social, psychological, and physical effect of performance? How does this experience of collaboration impact our brains?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04977-B30D-1C4D-9CBD-98752B1B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88155" y="0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EFDCE-3925-DF41-9656-FA0181B6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395708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Pretendard Black" panose="02000603000000020004" pitchFamily="2" charset="-127"/>
                <a:ea typeface="Pretendard Black" panose="02000603000000020004" pitchFamily="2" charset="-127"/>
                <a:cs typeface="Pretendard Black" panose="02000603000000020004" pitchFamily="2" charset="-127"/>
              </a:rPr>
              <a:t>InCHIP</a:t>
            </a:r>
            <a:r>
              <a:rPr lang="en-US" kern="1200" dirty="0">
                <a:solidFill>
                  <a:schemeClr val="tx1"/>
                </a:solidFill>
                <a:latin typeface="Pretendard Black" panose="02000603000000020004" pitchFamily="2" charset="-127"/>
                <a:ea typeface="Pretendard Black" panose="02000603000000020004" pitchFamily="2" charset="-127"/>
                <a:cs typeface="Pretendard Black" panose="02000603000000020004" pitchFamily="2" charset="-127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Pretendard Black" panose="02000603000000020004" pitchFamily="2" charset="-127"/>
                <a:ea typeface="Pretendard Black" panose="02000603000000020004" pitchFamily="2" charset="-127"/>
                <a:cs typeface="Pretendard Black" panose="02000603000000020004" pitchFamily="2" charset="-127"/>
              </a:rPr>
            </a:br>
            <a:r>
              <a:rPr lang="en-US" kern="1200" dirty="0">
                <a:solidFill>
                  <a:schemeClr val="tx1"/>
                </a:solidFill>
                <a:latin typeface="Pretendard Black" panose="02000603000000020004" pitchFamily="2" charset="-127"/>
                <a:ea typeface="Pretendard Black" panose="02000603000000020004" pitchFamily="2" charset="-127"/>
                <a:cs typeface="Pretendard Black" panose="02000603000000020004" pitchFamily="2" charset="-127"/>
              </a:rPr>
              <a:t>Internal Funding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BC246-4E65-8045-8722-BC14C50BC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827610"/>
            <a:ext cx="5288077" cy="2265216"/>
          </a:xfrm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b="1" kern="1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InCHIP</a:t>
            </a:r>
            <a:r>
              <a:rPr lang="en-US" sz="15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 Seed Grants for Faculty Affiliates | </a:t>
            </a:r>
            <a:r>
              <a:rPr lang="en-US" sz="15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Fall (November) and Spring (March) Semester Deadlines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b="1" kern="1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InCHIP</a:t>
            </a:r>
            <a:r>
              <a:rPr lang="en-US" sz="15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 Rolling Seed Grants to Develop Interdisciplinary </a:t>
            </a:r>
            <a:r>
              <a:rPr lang="en-US" sz="15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Research Teams | </a:t>
            </a:r>
            <a:r>
              <a:rPr lang="en-US" sz="15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Proposals accepted on a Rolling Basis)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Learn more at </a:t>
            </a:r>
            <a:r>
              <a:rPr lang="en-US" sz="1500" b="1" kern="1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chip.uconn.edu</a:t>
            </a:r>
            <a:r>
              <a:rPr lang="en-US" sz="15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etendard SemiBold" panose="02000603000000020004" pitchFamily="2" charset="-127"/>
                <a:ea typeface="Pretendard SemiBold" panose="02000603000000020004" pitchFamily="2" charset="-127"/>
                <a:cs typeface="Pretendard SemiBold" panose="02000603000000020004" pitchFamily="2" charset="-127"/>
              </a:rPr>
              <a:t>/seed-grant-opportunities/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0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CHIP Convergence Awards Program "/>
          <p:cNvPicPr>
            <a:picLocks noChangeAspect="1" noChangeArrowheads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-1" r="61157" b="360"/>
          <a:stretch/>
        </p:blipFill>
        <p:spPr bwMode="auto">
          <a:xfrm>
            <a:off x="0" y="0"/>
            <a:ext cx="12471399" cy="9353549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51000">
                <a:srgbClr val="289CC8"/>
              </a:gs>
              <a:gs pos="0">
                <a:schemeClr val="accent2">
                  <a:lumMod val="67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60"/>
            <a:ext cx="12471399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cs typeface="Calibri" panose="020F0502020204030204" pitchFamily="34" charset="0"/>
              </a:rPr>
              <a:t>InCHIP’s</a:t>
            </a:r>
            <a:r>
              <a:rPr lang="en-US" b="1" dirty="0">
                <a:cs typeface="Calibri" panose="020F0502020204030204" pitchFamily="34" charset="0"/>
              </a:rPr>
              <a:t> Convergence Awards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50863" y="6514906"/>
            <a:ext cx="2628900" cy="138499"/>
          </a:xfrm>
        </p:spPr>
        <p:txBody>
          <a:bodyPr/>
          <a:lstStyle/>
          <a:p>
            <a:pPr>
              <a:defRPr/>
            </a:pPr>
            <a:fld id="{1B119E56-F211-4CBF-9E2E-B42AA2FB28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3659" y="1733520"/>
            <a:ext cx="43245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800" b="1" dirty="0">
                <a:effectLst/>
                <a:latin typeface="Pretendard Medium" panose="02000603000000020004" pitchFamily="2" charset="-127"/>
                <a:cs typeface="Calibri" panose="020F0502020204030204" pitchFamily="34" charset="0"/>
              </a:rPr>
              <a:t>Federal funding agencies are increasingly emphasizing the need for convergence research </a:t>
            </a:r>
            <a:r>
              <a:rPr lang="en-US" sz="2800" dirty="0">
                <a:effectLst>
                  <a:outerShdw blurRad="50800" dist="50800" dir="5400000" algn="ctr" rotWithShape="0">
                    <a:schemeClr val="bg1">
                      <a:lumMod val="75000"/>
                      <a:lumOff val="25000"/>
                    </a:schemeClr>
                  </a:outerShdw>
                </a:effectLst>
                <a:latin typeface="Pretendard Medium" panose="02000603000000020004" pitchFamily="2" charset="-127"/>
                <a:cs typeface="Calibri" panose="020F0502020204030204" pitchFamily="34" charset="0"/>
              </a:rPr>
              <a:t>- </a:t>
            </a:r>
            <a:r>
              <a:rPr lang="en-US" sz="2800" dirty="0">
                <a:effectLst>
                  <a:outerShdw blurRad="50800" dist="50800" dir="5400000" algn="ctr" rotWithShape="0">
                    <a:schemeClr val="bg1">
                      <a:lumMod val="75000"/>
                      <a:lumOff val="25000"/>
                    </a:schemeClr>
                  </a:outerShdw>
                </a:effectLst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work that is deeply interdisciplinary in nature and that addresses the most pressing problems facing society and the planet.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85798" y="1733520"/>
            <a:ext cx="490620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etendard Medium" panose="02000603000000020004" pitchFamily="2" charset="-127"/>
                <a:ea typeface="Times New Roman" panose="02020603050405020304" pitchFamily="18" charset="0"/>
                <a:cs typeface="Calibri" panose="020F0502020204030204" pitchFamily="34" charset="0"/>
              </a:rPr>
              <a:t>$25,000 i</a:t>
            </a:r>
            <a:r>
              <a:rPr 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Medium" panose="02000603000000020004" pitchFamily="2" charset="-127"/>
                <a:ea typeface="Times New Roman" panose="02020603050405020304" pitchFamily="18" charset="0"/>
                <a:cs typeface="Calibri" panose="020F0502020204030204" pitchFamily="34" charset="0"/>
              </a:rPr>
              <a:t>n funding to help interdisciplinary UConn teams be competitive for convergence funding from NIH, NSF, etc.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Medium" panose="02000603000000020004" pitchFamily="2" charset="-127"/>
                <a:ea typeface="Times New Roman" panose="02020603050405020304" pitchFamily="18" charset="0"/>
                <a:cs typeface="Calibri" panose="020F0502020204030204" pitchFamily="34" charset="0"/>
              </a:rPr>
              <a:t>Support for </a:t>
            </a:r>
            <a:r>
              <a:rPr lang="en-US" sz="2400" dirty="0">
                <a:latin typeface="Pretendard Medium" panose="02000603000000020004" pitchFamily="2" charset="-127"/>
                <a:ea typeface="Times New Roman" panose="02020603050405020304" pitchFamily="18" charset="0"/>
                <a:cs typeface="Calibri" panose="020F0502020204030204" pitchFamily="34" charset="0"/>
              </a:rPr>
              <a:t>planning, outreach to strategic partners, and proof-of-concept research activities.</a:t>
            </a:r>
            <a:endParaRPr lang="en-US" sz="2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Pretendard Medium" panose="02000603000000020004" pitchFamily="2" charset="-127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Medium" panose="02000603000000020004" pitchFamily="2" charset="-127"/>
                <a:cs typeface="Calibri" panose="020F0502020204030204" pitchFamily="34" charset="0"/>
              </a:rPr>
              <a:t>Applications are accepted on a rolling basis.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Medium" panose="02000603000000020004" pitchFamily="2" charset="-127"/>
                <a:ea typeface="Calibri" panose="020F0502020204030204" pitchFamily="34" charset="0"/>
                <a:cs typeface="Calibri" panose="020F0502020204030204" pitchFamily="34" charset="0"/>
              </a:rPr>
              <a:t>More information can be found at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Medium" panose="02000603000000020004" pitchFamily="2" charset="-127"/>
                <a:ea typeface="Calibri" panose="020F0502020204030204" pitchFamily="34" charset="0"/>
                <a:cs typeface="Calibri" panose="020F0502020204030204" pitchFamily="34" charset="0"/>
              </a:rPr>
              <a:t>chip.uconn.edu</a:t>
            </a:r>
            <a:r>
              <a:rPr 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retendard Medium" panose="02000603000000020004" pitchFamily="2" charset="-127"/>
                <a:ea typeface="Calibri" panose="020F0502020204030204" pitchFamily="34" charset="0"/>
                <a:cs typeface="Calibri" panose="020F0502020204030204" pitchFamily="34" charset="0"/>
              </a:rPr>
              <a:t>/cap/</a:t>
            </a:r>
            <a:endParaRPr lang="en-US" sz="2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Pretendard Medium" panose="02000603000000020004" pitchFamily="2" charset="-12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1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480BA-673D-624C-AE1D-C67CB2D34ECF}"/>
              </a:ext>
            </a:extLst>
          </p:cNvPr>
          <p:cNvSpPr txBox="1"/>
          <p:nvPr/>
        </p:nvSpPr>
        <p:spPr>
          <a:xfrm>
            <a:off x="550864" y="549275"/>
            <a:ext cx="3565524" cy="199785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Pretendard ExtraBold" panose="02000603000000020004" pitchFamily="2" charset="-127"/>
                <a:ea typeface="+mj-ea"/>
                <a:cs typeface="+mj-cs"/>
              </a:rPr>
              <a:t>Targeted Funding Searches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300DBA-6D91-0147-B8FB-A821FD9D2AAE}"/>
              </a:ext>
            </a:extLst>
          </p:cNvPr>
          <p:cNvSpPr/>
          <p:nvPr/>
        </p:nvSpPr>
        <p:spPr>
          <a:xfrm>
            <a:off x="550864" y="2678400"/>
            <a:ext cx="3456692" cy="341442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70000" lnSpcReduction="20000"/>
          </a:bodyPr>
          <a:lstStyle/>
          <a:p>
            <a:pPr>
              <a:spcAft>
                <a:spcPts val="800"/>
              </a:spcAft>
            </a:pPr>
            <a:r>
              <a:rPr lang="en-US" sz="2300" dirty="0" err="1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InCHIP</a:t>
            </a:r>
            <a:r>
              <a:rPr lang="en-US" sz="23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 can </a:t>
            </a:r>
            <a:r>
              <a:rPr lang="en-US" sz="2300" dirty="0">
                <a:solidFill>
                  <a:schemeClr val="tx1">
                    <a:alpha val="94000"/>
                  </a:schemeClr>
                </a:solidFill>
                <a:latin typeface="Pretendard Medium" panose="02000603000000020004" pitchFamily="2" charset="-127"/>
              </a:rPr>
              <a:t>build lists of targeted external funding mechanisms</a:t>
            </a:r>
            <a:r>
              <a:rPr lang="en-US" sz="23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 and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 reports on previously funded grants in a research area. </a:t>
            </a:r>
          </a:p>
          <a:p>
            <a:pPr>
              <a:spcAft>
                <a:spcPts val="800"/>
              </a:spcAft>
            </a:pPr>
            <a:endParaRPr lang="en-US" sz="1500" dirty="0">
              <a:solidFill>
                <a:schemeClr val="tx1">
                  <a:alpha val="60000"/>
                </a:schemeClr>
              </a:solidFill>
              <a:latin typeface="Pretendard Medium" panose="02000603000000020004" pitchFamily="2" charset="-127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latin typeface="Pretendard Medium" panose="02000603000000020004" pitchFamily="2" charset="-127"/>
              </a:rPr>
              <a:t>Funding searches can be project-specific or can be based on broad research agendas or career development and training needs</a:t>
            </a:r>
            <a:r>
              <a:rPr lang="en-US" sz="2400" dirty="0">
                <a:solidFill>
                  <a:schemeClr val="tx1">
                    <a:alpha val="93000"/>
                  </a:schemeClr>
                </a:solidFill>
                <a:latin typeface="Pretendard Medium" panose="02000603000000020004" pitchFamily="2" charset="-127"/>
              </a:rPr>
              <a:t>.</a:t>
            </a:r>
          </a:p>
          <a:p>
            <a:pPr algn="ctr">
              <a:spcAft>
                <a:spcPts val="800"/>
              </a:spcAft>
            </a:pPr>
            <a:endParaRPr lang="en-US" sz="2100" dirty="0">
              <a:solidFill>
                <a:schemeClr val="tx1">
                  <a:alpha val="60000"/>
                </a:schemeClr>
              </a:solidFill>
              <a:latin typeface="Pretendard Medium" panose="02000603000000020004" pitchFamily="2" charset="-127"/>
            </a:endParaRPr>
          </a:p>
          <a:p>
            <a:pPr>
              <a:spcAft>
                <a:spcPts val="800"/>
              </a:spcAft>
            </a:pPr>
            <a:r>
              <a:rPr lang="en-US" sz="21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Faculty interested in understanding </a:t>
            </a:r>
            <a:r>
              <a:rPr lang="en-US" sz="2100" dirty="0">
                <a:solidFill>
                  <a:schemeClr val="tx1">
                    <a:alpha val="89000"/>
                  </a:schemeClr>
                </a:solidFill>
                <a:latin typeface="Pretendard Medium" panose="02000603000000020004" pitchFamily="2" charset="-127"/>
              </a:rPr>
              <a:t>the funding landscape for their work</a:t>
            </a:r>
            <a:r>
              <a:rPr lang="en-US" sz="2100" dirty="0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, reach out: </a:t>
            </a:r>
            <a:r>
              <a:rPr lang="en-US" sz="2100" dirty="0" err="1">
                <a:solidFill>
                  <a:schemeClr val="tx1">
                    <a:alpha val="60000"/>
                  </a:schemeClr>
                </a:solidFill>
                <a:latin typeface="Pretendard Medium" panose="02000603000000020004" pitchFamily="2" charset="-127"/>
              </a:rPr>
              <a:t>greidy.miralles@uconn.edu</a:t>
            </a:r>
            <a:endParaRPr lang="en-US" sz="2100" dirty="0">
              <a:solidFill>
                <a:schemeClr val="tx1">
                  <a:alpha val="60000"/>
                </a:schemeClr>
              </a:solidFill>
              <a:latin typeface="Pretendard Medium" panose="02000603000000020004" pitchFamily="2" charset="-127"/>
            </a:endParaRPr>
          </a:p>
        </p:txBody>
      </p:sp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6B516BFE-E079-4F87-8929-118768F5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22" b="2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173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2E82-5943-FC48-8B71-05FD42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4811"/>
            <a:ext cx="11090274" cy="1332000"/>
          </a:xfrm>
          <a:noFill/>
        </p:spPr>
        <p:txBody>
          <a:bodyPr/>
          <a:lstStyle/>
          <a:p>
            <a:pPr algn="ctr"/>
            <a:r>
              <a:rPr lang="en-US" b="1" dirty="0"/>
              <a:t>Become an </a:t>
            </a:r>
            <a:r>
              <a:rPr lang="en-US" b="1" dirty="0" err="1"/>
              <a:t>InCHIP</a:t>
            </a:r>
            <a:r>
              <a:rPr lang="en-US" b="1" dirty="0"/>
              <a:t> Network Member!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5CC2-0B7F-D340-9759-9037192E6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8200" y="3650811"/>
            <a:ext cx="5435600" cy="3995650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Application</a:t>
            </a:r>
            <a:r>
              <a:rPr lang="en-US" sz="2400" dirty="0"/>
              <a:t>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/>
              <a:t>chip.uconn.edu</a:t>
            </a:r>
            <a:r>
              <a:rPr lang="en-US" sz="2400" dirty="0"/>
              <a:t>/join-the-network/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BF268-40DD-D347-9683-A94E9C107360}"/>
              </a:ext>
            </a:extLst>
          </p:cNvPr>
          <p:cNvSpPr txBox="1"/>
          <p:nvPr/>
        </p:nvSpPr>
        <p:spPr>
          <a:xfrm>
            <a:off x="2451100" y="1657351"/>
            <a:ext cx="728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Pretendard Medium" panose="02000603000000020004" pitchFamily="2" charset="-127"/>
              </a:rPr>
              <a:t>Be the first to learn about services, opportunities, and events…</a:t>
            </a:r>
          </a:p>
          <a:p>
            <a:pPr algn="ctr"/>
            <a:endParaRPr lang="en-US" sz="3200" dirty="0">
              <a:latin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084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17000">
              <a:schemeClr val="accent1">
                <a:lumMod val="75000"/>
              </a:schemeClr>
            </a:gs>
            <a:gs pos="97000">
              <a:schemeClr val="bg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4CF6-9324-A54F-91AE-24F12DD8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Follow us on Social Media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822F-34DD-B640-B23F-79EBD8751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664" y="2406266"/>
            <a:ext cx="7772401" cy="399565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@</a:t>
            </a:r>
            <a:r>
              <a:rPr lang="en-US" sz="3600" b="1" dirty="0" err="1">
                <a:solidFill>
                  <a:schemeClr val="tx1"/>
                </a:solidFill>
              </a:rPr>
              <a:t>UConn_InCHIP</a:t>
            </a:r>
            <a:endParaRPr lang="en-US" sz="36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US" sz="3600" b="1" dirty="0" err="1">
                <a:solidFill>
                  <a:schemeClr val="tx1"/>
                </a:solidFill>
              </a:rPr>
              <a:t>youtube.com</a:t>
            </a:r>
            <a:r>
              <a:rPr lang="en-US" sz="3600" b="1" dirty="0">
                <a:solidFill>
                  <a:schemeClr val="tx1"/>
                </a:solidFill>
              </a:rPr>
              <a:t>/user/</a:t>
            </a:r>
            <a:r>
              <a:rPr lang="en-US" sz="3600" b="1" dirty="0" err="1">
                <a:solidFill>
                  <a:schemeClr val="tx1"/>
                </a:solidFill>
              </a:rPr>
              <a:t>UConnCHIP</a:t>
            </a: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84698-437F-C449-B9EA-48E718F44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35" y="2325351"/>
            <a:ext cx="1252538" cy="1019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15961-2EBB-E347-9043-8A27691F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81" y="3983543"/>
            <a:ext cx="2238729" cy="5053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9C86E1-F81C-1547-BE7D-E95F764E87BC}"/>
              </a:ext>
            </a:extLst>
          </p:cNvPr>
          <p:cNvSpPr/>
          <p:nvPr/>
        </p:nvSpPr>
        <p:spPr>
          <a:xfrm>
            <a:off x="897136" y="5446788"/>
            <a:ext cx="9728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Pretendard Medium" panose="02000603000000020004" pitchFamily="2" charset="-127"/>
              </a:rPr>
              <a:t>For announcements, events, news, and more.</a:t>
            </a:r>
          </a:p>
        </p:txBody>
      </p:sp>
    </p:spTree>
    <p:extLst>
      <p:ext uri="{BB962C8B-B14F-4D97-AF65-F5344CB8AC3E}">
        <p14:creationId xmlns:p14="http://schemas.microsoft.com/office/powerpoint/2010/main" val="317513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B583-D0EA-5347-9B39-9948E9E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76EF0-4C49-BA43-A01B-B91AAFA92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Grace Morris, </a:t>
            </a:r>
            <a:r>
              <a:rPr lang="en-US" dirty="0"/>
              <a:t>MA | </a:t>
            </a:r>
            <a:r>
              <a:rPr lang="en-US" dirty="0" err="1"/>
              <a:t>InCHIP</a:t>
            </a:r>
            <a:r>
              <a:rPr lang="en-US" dirty="0"/>
              <a:t> Director of Research Training and Development</a:t>
            </a:r>
          </a:p>
          <a:p>
            <a:pPr marL="0" indent="0">
              <a:buNone/>
            </a:pPr>
            <a:r>
              <a:rPr lang="en-US" dirty="0" err="1"/>
              <a:t>grace.morris@uconn.edu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1225B-798D-5B46-8060-DCAE5B328289}"/>
              </a:ext>
            </a:extLst>
          </p:cNvPr>
          <p:cNvSpPr txBox="1"/>
          <p:nvPr/>
        </p:nvSpPr>
        <p:spPr>
          <a:xfrm>
            <a:off x="2358081" y="4453506"/>
            <a:ext cx="747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retendard Medium" panose="02000603000000020004" pitchFamily="2" charset="-127"/>
              </a:rPr>
              <a:t>Please feel free to reach out with any questions! </a:t>
            </a:r>
          </a:p>
        </p:txBody>
      </p:sp>
    </p:spTree>
    <p:extLst>
      <p:ext uri="{BB962C8B-B14F-4D97-AF65-F5344CB8AC3E}">
        <p14:creationId xmlns:p14="http://schemas.microsoft.com/office/powerpoint/2010/main" val="383089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143B-AC75-8247-BE95-2B65BF15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Pretendard ExtraBold" panose="02000603000000020004" pitchFamily="2" charset="-127"/>
                <a:ea typeface="Pretendard ExtraBold" panose="02000603000000020004" pitchFamily="2" charset="-127"/>
                <a:cs typeface="Pretendard ExtraBold" panose="02000603000000020004" pitchFamily="2" charset="-127"/>
              </a:rPr>
              <a:t>Mission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8" b="24867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0AF9C-F32D-354C-BE6D-293FC9A02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2678400"/>
            <a:ext cx="3565525" cy="3414425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UConn’s Institute for Collaboration on Health, Intervention, and Policy (</a:t>
            </a:r>
            <a:r>
              <a:rPr lang="en-US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InCHIP</a:t>
            </a:r>
            <a:r>
              <a:rPr 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brings together individuals with diverse scientific, clinical, and methodological expertise and supports their evolution into collaborative investigators who conduct innovative interdisciplinary research that impacts public health and well-being.</a:t>
            </a:r>
          </a:p>
        </p:txBody>
      </p:sp>
    </p:spTree>
    <p:extLst>
      <p:ext uri="{BB962C8B-B14F-4D97-AF65-F5344CB8AC3E}">
        <p14:creationId xmlns:p14="http://schemas.microsoft.com/office/powerpoint/2010/main" val="137991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F025-8ABC-2928-F81C-226AE8F1C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3764" y="2521458"/>
            <a:ext cx="9027660" cy="259677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 Health is a state of complete physical, mental and social well-being and not merely the absence of disease or infirmity. “</a:t>
            </a:r>
          </a:p>
          <a:p>
            <a:pPr marL="0" indent="0" algn="r">
              <a:buNone/>
            </a:pPr>
            <a:r>
              <a:rPr lang="en-US" dirty="0"/>
              <a:t>From the WHO’s Constitution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5E10B0-C5D9-A921-983A-AC893A92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56" y="1188401"/>
            <a:ext cx="11090275" cy="1333057"/>
          </a:xfrm>
        </p:spPr>
        <p:txBody>
          <a:bodyPr/>
          <a:lstStyle/>
          <a:p>
            <a:r>
              <a:rPr lang="en-US" dirty="0"/>
              <a:t>Quick Definition of Health </a:t>
            </a:r>
          </a:p>
        </p:txBody>
      </p:sp>
    </p:spTree>
    <p:extLst>
      <p:ext uri="{BB962C8B-B14F-4D97-AF65-F5344CB8AC3E}">
        <p14:creationId xmlns:p14="http://schemas.microsoft.com/office/powerpoint/2010/main" val="56753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2000">
              <a:schemeClr val="accent1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2ABA6-8DC4-6748-AACA-30C5FC78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72177"/>
            <a:ext cx="3288024" cy="43386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From 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34C1-A51C-7F4A-A9BD-F1C1EF646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2910" y="1574114"/>
            <a:ext cx="3565267" cy="40301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Alcohol and Substance Use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Autism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Cancer Prevention and Control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College Student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Complementary/Integrative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Diabetes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Digital/</a:t>
            </a:r>
            <a:r>
              <a:rPr lang="en-US" sz="1600" dirty="0" err="1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mHealth</a:t>
            </a:r>
            <a:endParaRPr lang="en-US" sz="1600" dirty="0">
              <a:solidFill>
                <a:schemeClr val="tx1"/>
              </a:solidFill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Dissemination/Implementation Science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Exercise Science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Global Health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600A0-F133-6B45-8F69-58A0E0748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9723" y="1760061"/>
            <a:ext cx="4925735" cy="37930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Health Communication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Health Disparities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Health Policy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HIV/STIs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Nutrition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Obesity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Reproductive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School and Child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Treatment Adherence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Weight Management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tx1"/>
              </a:solidFill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84AA9-349E-2449-8FC0-FF36D505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1482" y="4900161"/>
            <a:ext cx="3041034" cy="70408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…To Almost Z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346A0B-60CB-3E45-967B-B623C828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04" y="564412"/>
            <a:ext cx="6022827" cy="59436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effectLst>
                  <a:outerShdw blurRad="190500" dist="50800" dir="5400000" sx="101000" sy="101000" algn="ctr" rotWithShape="0">
                    <a:schemeClr val="bg1">
                      <a:alpha val="71000"/>
                    </a:schemeClr>
                  </a:outerShdw>
                </a:effectLs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Health Domains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A1C052-49CB-3E42-8816-EA55F1B7BB65}"/>
              </a:ext>
            </a:extLst>
          </p:cNvPr>
          <p:cNvCxnSpPr/>
          <p:nvPr/>
        </p:nvCxnSpPr>
        <p:spPr>
          <a:xfrm>
            <a:off x="6479286" y="2030938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0B685C-0BBF-5F44-87DE-819E19586403}"/>
              </a:ext>
            </a:extLst>
          </p:cNvPr>
          <p:cNvCxnSpPr/>
          <p:nvPr/>
        </p:nvCxnSpPr>
        <p:spPr>
          <a:xfrm>
            <a:off x="6479286" y="2508654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A668AC-41B0-2240-9E9D-F220DDEAE0BC}"/>
              </a:ext>
            </a:extLst>
          </p:cNvPr>
          <p:cNvCxnSpPr/>
          <p:nvPr/>
        </p:nvCxnSpPr>
        <p:spPr>
          <a:xfrm>
            <a:off x="6479286" y="2974646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D05516-CE47-AF4D-B066-B598B5366D25}"/>
              </a:ext>
            </a:extLst>
          </p:cNvPr>
          <p:cNvCxnSpPr/>
          <p:nvPr/>
        </p:nvCxnSpPr>
        <p:spPr>
          <a:xfrm>
            <a:off x="6453735" y="3465551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CCD8FE-BD99-D44E-872E-6B07FE223AF2}"/>
              </a:ext>
            </a:extLst>
          </p:cNvPr>
          <p:cNvCxnSpPr/>
          <p:nvPr/>
        </p:nvCxnSpPr>
        <p:spPr>
          <a:xfrm>
            <a:off x="6479286" y="3933007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56800-B7EC-4A4D-A085-249B07BC693A}"/>
              </a:ext>
            </a:extLst>
          </p:cNvPr>
          <p:cNvCxnSpPr/>
          <p:nvPr/>
        </p:nvCxnSpPr>
        <p:spPr>
          <a:xfrm>
            <a:off x="6479286" y="4416584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4F9731-E860-3A4B-B131-061CF0DB6B57}"/>
              </a:ext>
            </a:extLst>
          </p:cNvPr>
          <p:cNvCxnSpPr/>
          <p:nvPr/>
        </p:nvCxnSpPr>
        <p:spPr>
          <a:xfrm>
            <a:off x="6479286" y="4873785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42D02-8A0A-7A44-BF10-DEC4EA1935D3}"/>
              </a:ext>
            </a:extLst>
          </p:cNvPr>
          <p:cNvCxnSpPr/>
          <p:nvPr/>
        </p:nvCxnSpPr>
        <p:spPr>
          <a:xfrm>
            <a:off x="6479286" y="5374946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E69F9C-940D-084D-B28B-BAB56454ACDB}"/>
              </a:ext>
            </a:extLst>
          </p:cNvPr>
          <p:cNvCxnSpPr/>
          <p:nvPr/>
        </p:nvCxnSpPr>
        <p:spPr>
          <a:xfrm>
            <a:off x="6479286" y="5849731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97FDCB-B085-3846-BD6C-699CE6DCDB26}"/>
              </a:ext>
            </a:extLst>
          </p:cNvPr>
          <p:cNvCxnSpPr/>
          <p:nvPr/>
        </p:nvCxnSpPr>
        <p:spPr>
          <a:xfrm>
            <a:off x="6479286" y="6362616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C3B2E8-8665-8149-A28D-A7CB67FB1B1D}"/>
              </a:ext>
            </a:extLst>
          </p:cNvPr>
          <p:cNvCxnSpPr/>
          <p:nvPr/>
        </p:nvCxnSpPr>
        <p:spPr>
          <a:xfrm>
            <a:off x="2743104" y="2030938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623BD0-7B0A-0640-86E0-CD71AFE653F4}"/>
              </a:ext>
            </a:extLst>
          </p:cNvPr>
          <p:cNvCxnSpPr/>
          <p:nvPr/>
        </p:nvCxnSpPr>
        <p:spPr>
          <a:xfrm>
            <a:off x="2743104" y="2508654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7450D4-B493-3745-84E6-56C5F725BC7D}"/>
              </a:ext>
            </a:extLst>
          </p:cNvPr>
          <p:cNvCxnSpPr/>
          <p:nvPr/>
        </p:nvCxnSpPr>
        <p:spPr>
          <a:xfrm>
            <a:off x="2743104" y="2977577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D24C1C-61A0-D143-BA8E-48614E406CA0}"/>
              </a:ext>
            </a:extLst>
          </p:cNvPr>
          <p:cNvCxnSpPr/>
          <p:nvPr/>
        </p:nvCxnSpPr>
        <p:spPr>
          <a:xfrm>
            <a:off x="2743104" y="3449431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3B0A0-3F5B-1D4F-8642-5A66958DEEA8}"/>
              </a:ext>
            </a:extLst>
          </p:cNvPr>
          <p:cNvCxnSpPr/>
          <p:nvPr/>
        </p:nvCxnSpPr>
        <p:spPr>
          <a:xfrm>
            <a:off x="2768655" y="3935938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383C18-3845-1C43-BCB3-5F53A6D3E70C}"/>
              </a:ext>
            </a:extLst>
          </p:cNvPr>
          <p:cNvCxnSpPr/>
          <p:nvPr/>
        </p:nvCxnSpPr>
        <p:spPr>
          <a:xfrm>
            <a:off x="2768655" y="4416584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D72F71-562A-DE4D-B707-AEE19E0156DE}"/>
              </a:ext>
            </a:extLst>
          </p:cNvPr>
          <p:cNvCxnSpPr/>
          <p:nvPr/>
        </p:nvCxnSpPr>
        <p:spPr>
          <a:xfrm>
            <a:off x="2743104" y="4873785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B9785C-5D90-C041-ABD1-6DAB35528A3E}"/>
              </a:ext>
            </a:extLst>
          </p:cNvPr>
          <p:cNvCxnSpPr/>
          <p:nvPr/>
        </p:nvCxnSpPr>
        <p:spPr>
          <a:xfrm>
            <a:off x="2743104" y="5374946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4F530F-6C56-2D42-AE1F-7C90828021A3}"/>
              </a:ext>
            </a:extLst>
          </p:cNvPr>
          <p:cNvCxnSpPr/>
          <p:nvPr/>
        </p:nvCxnSpPr>
        <p:spPr>
          <a:xfrm>
            <a:off x="2743104" y="5941545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D5F209-F1C1-3949-BFF7-D7B8773AD945}"/>
              </a:ext>
            </a:extLst>
          </p:cNvPr>
          <p:cNvCxnSpPr/>
          <p:nvPr/>
        </p:nvCxnSpPr>
        <p:spPr>
          <a:xfrm>
            <a:off x="2743104" y="6433916"/>
            <a:ext cx="2312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0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F694718-1A67-604C-89C9-2E34148A3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781291"/>
              </p:ext>
            </p:extLst>
          </p:nvPr>
        </p:nvGraphicFramePr>
        <p:xfrm>
          <a:off x="1721051" y="43543"/>
          <a:ext cx="10286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2E4E83-03AC-0C43-B6FF-897DDC17142C}"/>
              </a:ext>
            </a:extLst>
          </p:cNvPr>
          <p:cNvSpPr txBox="1"/>
          <p:nvPr/>
        </p:nvSpPr>
        <p:spPr>
          <a:xfrm>
            <a:off x="-282894" y="2500349"/>
            <a:ext cx="3049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latin typeface="Pretendard ExtraBold" panose="02000603000000020004" pitchFamily="2" charset="-127"/>
              </a:rPr>
              <a:t>InCHIP</a:t>
            </a:r>
            <a:r>
              <a:rPr lang="en-US" sz="4400" b="1" dirty="0">
                <a:solidFill>
                  <a:schemeClr val="accent1"/>
                </a:solidFill>
                <a:latin typeface="Pretendard ExtraBold" panose="02000603000000020004" pitchFamily="2" charset="-127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Pretendard ExtraBold" panose="02000603000000020004" pitchFamily="2" charset="-127"/>
              </a:rPr>
              <a:t>Centers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6EE28-6A52-C84B-B62B-2AE05385C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393" y="5695164"/>
            <a:ext cx="1115593" cy="49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E4B97-01E4-6B4D-9D31-7B098D3CF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2197" y="2385678"/>
            <a:ext cx="1343328" cy="607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F10D83-DFBA-584F-9439-B7B81A2F07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6515" r="2837" b="5967"/>
          <a:stretch/>
        </p:blipFill>
        <p:spPr>
          <a:xfrm>
            <a:off x="2485389" y="3787200"/>
            <a:ext cx="965518" cy="926048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D2A83992-08D2-0F4F-94B4-1286D45A40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69" y="529843"/>
            <a:ext cx="1229460" cy="12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71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FF45-08D0-CC47-870F-C43F5141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00" y="844243"/>
            <a:ext cx="11091600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/>
              <a:t>InCHIP</a:t>
            </a:r>
            <a:r>
              <a:rPr lang="en-US" sz="6000" b="1" dirty="0"/>
              <a:t> Research Interest Groups</a:t>
            </a:r>
            <a:br>
              <a:rPr lang="en-US" dirty="0"/>
            </a:br>
            <a:endParaRPr lang="en-US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4BFB5938-94FD-A14B-BE22-385E1425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777214"/>
            <a:ext cx="4807352" cy="46594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>
                    <a:alpha val="98000"/>
                  </a:schemeClr>
                </a:solidFill>
              </a:rPr>
              <a:t>HIV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>
                    <a:alpha val="98000"/>
                  </a:schemeClr>
                </a:solidFill>
              </a:rPr>
              <a:t>Chaired TBA</a:t>
            </a:r>
            <a:endParaRPr lang="en-US" sz="2400" b="1" dirty="0">
              <a:solidFill>
                <a:schemeClr val="bg2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/>
                </a:solidFill>
              </a:rPr>
              <a:t>Interprofessional Healthcare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Chaired by Michelle Judge </a:t>
            </a:r>
            <a:endParaRPr lang="en-US" sz="1800" u="sng" dirty="0">
              <a:solidFill>
                <a:schemeClr val="bg2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/>
                </a:solidFill>
              </a:rPr>
              <a:t>Mind-Body Health</a:t>
            </a:r>
          </a:p>
          <a:p>
            <a:pPr marL="0" lvl="1" indent="-346075"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Chaired by Melissa Bray </a:t>
            </a:r>
            <a:endParaRPr lang="en-US" sz="1800" b="1" dirty="0">
              <a:solidFill>
                <a:schemeClr val="bg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/>
                </a:solidFill>
              </a:rPr>
              <a:t>Obesity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Co-Chaired by Kim </a:t>
            </a:r>
            <a:r>
              <a:rPr lang="en-US" sz="1800" dirty="0" err="1">
                <a:solidFill>
                  <a:schemeClr val="bg2"/>
                </a:solidFill>
              </a:rPr>
              <a:t>Gans</a:t>
            </a:r>
            <a:r>
              <a:rPr lang="en-US" sz="1800" dirty="0">
                <a:solidFill>
                  <a:schemeClr val="bg2"/>
                </a:solidFill>
              </a:rPr>
              <a:t>, Marlene Schwartz, and Amy Gorin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2538E5-37F4-8843-BED6-A746AB01DDB6}"/>
              </a:ext>
            </a:extLst>
          </p:cNvPr>
          <p:cNvSpPr txBox="1">
            <a:spLocks/>
          </p:cNvSpPr>
          <p:nvPr/>
        </p:nvSpPr>
        <p:spPr>
          <a:xfrm>
            <a:off x="1158061" y="1881275"/>
            <a:ext cx="4330741" cy="500635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>
                    <a:alpha val="98000"/>
                  </a:schemeClr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Aging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Chaired by Terry Berthelot </a:t>
            </a:r>
            <a:endParaRPr lang="en-US" sz="2400" dirty="0">
              <a:solidFill>
                <a:schemeClr val="bg2">
                  <a:alpha val="98000"/>
                </a:schemeClr>
              </a:solidFill>
              <a:latin typeface="Pretendard Medium" panose="02000603000000020004" pitchFamily="2" charset="-127"/>
            </a:endParaRPr>
          </a:p>
          <a:p>
            <a:pPr marL="0" lvl="1" indent="0">
              <a:spcBef>
                <a:spcPts val="6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>
                    <a:alpha val="98000"/>
                  </a:schemeClr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Cancer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Chaired by Crystal Park</a:t>
            </a:r>
            <a:endParaRPr lang="en-US" sz="2400" dirty="0">
              <a:solidFill>
                <a:schemeClr val="bg2">
                  <a:alpha val="98000"/>
                </a:schemeClr>
              </a:solidFill>
              <a:latin typeface="Pretendard Medium" panose="02000603000000020004" pitchFamily="2" charset="-127"/>
            </a:endParaRPr>
          </a:p>
          <a:p>
            <a:pPr marL="0" lvl="1" indent="-346075">
              <a:spcBef>
                <a:spcPts val="6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>
                    <a:alpha val="98000"/>
                  </a:schemeClr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eHealth/mHealth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Chaired by Sherry </a:t>
            </a:r>
            <a:r>
              <a:rPr lang="en-US" sz="1800" dirty="0" err="1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Pagoto</a:t>
            </a:r>
            <a:r>
              <a:rPr lang="en-US" sz="1800" dirty="0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 </a:t>
            </a:r>
            <a:endParaRPr lang="en-US" sz="2400" dirty="0">
              <a:solidFill>
                <a:schemeClr val="bg2">
                  <a:alpha val="98000"/>
                </a:schemeClr>
              </a:solidFill>
              <a:latin typeface="Pretendard Medium" panose="02000603000000020004" pitchFamily="2" charset="-127"/>
            </a:endParaRPr>
          </a:p>
          <a:p>
            <a:pPr marL="0" lvl="1" indent="0">
              <a:spcBef>
                <a:spcPts val="60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2400" b="1" dirty="0">
                <a:solidFill>
                  <a:schemeClr val="bg2">
                    <a:alpha val="98000"/>
                  </a:schemeClr>
                </a:solidFill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Gun Violence Prevention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Clr>
                <a:srgbClr val="627CD0"/>
              </a:buClr>
              <a:buSzPct val="100000"/>
              <a:buNone/>
              <a:defRPr/>
            </a:pPr>
            <a:r>
              <a:rPr lang="en-US" sz="1800" dirty="0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Co-Chaired by Mary Bernstein, Kerri </a:t>
            </a:r>
            <a:r>
              <a:rPr lang="en-US" sz="1800" dirty="0" err="1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Raissian</a:t>
            </a:r>
            <a:r>
              <a:rPr lang="en-US" sz="1800" dirty="0">
                <a:solidFill>
                  <a:schemeClr val="bg2">
                    <a:alpha val="98000"/>
                  </a:schemeClr>
                </a:solidFill>
                <a:latin typeface="Pretendard Medium" panose="02000603000000020004" pitchFamily="2" charset="-127"/>
              </a:rPr>
              <a:t>, and Jennifer Dineen </a:t>
            </a:r>
          </a:p>
        </p:txBody>
      </p:sp>
    </p:spTree>
    <p:extLst>
      <p:ext uri="{BB962C8B-B14F-4D97-AF65-F5344CB8AC3E}">
        <p14:creationId xmlns:p14="http://schemas.microsoft.com/office/powerpoint/2010/main" val="30417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pic>
        <p:nvPicPr>
          <p:cNvPr id="4" name="Picture 3" descr="Lines and dots connected representing a network">
            <a:extLst>
              <a:ext uri="{FF2B5EF4-FFF2-40B4-BE49-F238E27FC236}">
                <a16:creationId xmlns:a16="http://schemas.microsoft.com/office/drawing/2014/main" id="{A2143BD3-B198-471C-8529-E7CD529A7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"/>
                </a:schemeClr>
              </a:gs>
              <a:gs pos="52000">
                <a:schemeClr val="accent3"/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130000" r="50000" b="-30000"/>
            </a:path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241BC-2B42-B048-B9DC-D4879573C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03" y="1294377"/>
            <a:ext cx="5437187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dirty="0"/>
              <a:t>Harnessing the </a:t>
            </a:r>
            <a:r>
              <a:rPr lang="en-US" sz="5000" b="1" dirty="0" err="1"/>
              <a:t>InCHIP</a:t>
            </a:r>
            <a:r>
              <a:rPr lang="en-US" sz="5000" b="1" dirty="0"/>
              <a:t> Network</a:t>
            </a:r>
            <a:r>
              <a:rPr lang="en-US" sz="5000" dirty="0"/>
              <a:t>: </a:t>
            </a:r>
            <a:br>
              <a:rPr lang="en-US" sz="5000" dirty="0"/>
            </a:br>
            <a:r>
              <a:rPr lang="en-US" sz="5000" b="0" dirty="0"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Collaboration Development </a:t>
            </a:r>
          </a:p>
        </p:txBody>
      </p:sp>
    </p:spTree>
    <p:extLst>
      <p:ext uri="{BB962C8B-B14F-4D97-AF65-F5344CB8AC3E}">
        <p14:creationId xmlns:p14="http://schemas.microsoft.com/office/powerpoint/2010/main" val="4585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pic>
        <p:nvPicPr>
          <p:cNvPr id="7" name="Picture 4" descr="White arrows going to the red target">
            <a:extLst>
              <a:ext uri="{FF2B5EF4-FFF2-40B4-BE49-F238E27FC236}">
                <a16:creationId xmlns:a16="http://schemas.microsoft.com/office/drawing/2014/main" id="{B9FADEB0-F44A-994C-509C-C5D47C1CA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750348-5249-48BE-B8D8-43608AD7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2506B-D15A-7447-A26D-281DC732D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257" y="671195"/>
            <a:ext cx="8999999" cy="1640893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en-US" sz="5400" kern="1200" dirty="0">
                <a:ea typeface="+mj-ea"/>
                <a:cs typeface="+mj-cs"/>
              </a:rPr>
              <a:t>Cross-UConn Faculty Collaborations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C3C586-41D9-4369-AF7F-3A2DB21DB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44B3E-F64A-8840-80B5-2F9981A40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257" y="2983282"/>
            <a:ext cx="10960800" cy="2265216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InCHIP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 provides a range of services dedicated to helping researchers build connections across UConn, and facilitating the development of innovative, interdisciplinary research programs.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List of prospective faculty collaborators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Feedback and templates for team management sections for grant proposals.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Guidance in best practices for collaboration.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Interested in this service? Contact us: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Pretendard Medium" panose="02000603000000020004" pitchFamily="2" charset="-127"/>
                <a:cs typeface="Pretendard Medium" panose="02000603000000020004" pitchFamily="2" charset="-127"/>
              </a:rPr>
              <a:t>grace.morris@uconn.edu</a:t>
            </a:r>
            <a:endParaRPr lang="en-US" dirty="0">
              <a:solidFill>
                <a:schemeClr val="bg2">
                  <a:lumMod val="50000"/>
                </a:schemeClr>
              </a:solidFill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411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75C01-C4E9-D518-ED5C-68F8C24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100209"/>
            <a:ext cx="11090276" cy="986400"/>
          </a:xfrm>
        </p:spPr>
        <p:txBody>
          <a:bodyPr wrap="square" anchor="ctr">
            <a:normAutofit fontScale="90000"/>
          </a:bodyPr>
          <a:lstStyle/>
          <a:p>
            <a:r>
              <a:rPr lang="en-US" b="0" dirty="0">
                <a:latin typeface="Pretendard ExtraLight" panose="02000303000000020004" pitchFamily="2" charset="-127"/>
                <a:ea typeface="Pretendard ExtraLight" panose="02000303000000020004" pitchFamily="2" charset="-127"/>
                <a:cs typeface="Pretendard ExtraLight" panose="02000303000000020004" pitchFamily="2" charset="-127"/>
              </a:rPr>
              <a:t>The Opportunity: </a:t>
            </a:r>
            <a:br>
              <a:rPr lang="en-US" dirty="0"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</a:br>
            <a:r>
              <a:rPr lang="en-US" dirty="0"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  <a:t>Science, Technology, Engineering, Art, &amp; Medicine</a:t>
            </a:r>
            <a:br>
              <a:rPr lang="en-US" dirty="0">
                <a:latin typeface="Pretendard" panose="02000603000000020004" pitchFamily="2" charset="-127"/>
                <a:ea typeface="Pretendard" panose="02000603000000020004" pitchFamily="2" charset="-127"/>
                <a:cs typeface="Pretendard" panose="02000603000000020004" pitchFamily="2" charset="-127"/>
              </a:rPr>
            </a:br>
            <a:endParaRPr lang="en-US" dirty="0">
              <a:latin typeface="Pretendard" panose="02000603000000020004" pitchFamily="2" charset="-127"/>
              <a:ea typeface="Pretendard" panose="02000603000000020004" pitchFamily="2" charset="-127"/>
              <a:cs typeface="Pretendard" panose="02000603000000020004" pitchFamily="2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Medium" panose="02000603000000020004" pitchFamily="2" charset="-127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8B3C321-3B15-4B9A-3DC6-2AA872017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71506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50159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Custom 1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75D5FF"/>
      </a:accent1>
      <a:accent2>
        <a:srgbClr val="0096FF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00FCFF"/>
      </a:hlink>
      <a:folHlink>
        <a:srgbClr val="4F9085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</TotalTime>
  <Words>1117</Words>
  <Application>Microsoft Office PowerPoint</Application>
  <PresentationFormat>Widescreen</PresentationFormat>
  <Paragraphs>148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Pretendard</vt:lpstr>
      <vt:lpstr>Pretendard Black</vt:lpstr>
      <vt:lpstr>Pretendard ExtraBold</vt:lpstr>
      <vt:lpstr>Pretendard ExtraLight</vt:lpstr>
      <vt:lpstr>Pretendard Light</vt:lpstr>
      <vt:lpstr>Pretendard Medium</vt:lpstr>
      <vt:lpstr>Pretendard SemiBold</vt:lpstr>
      <vt:lpstr>Sitka Heading</vt:lpstr>
      <vt:lpstr>Source Sans Pro</vt:lpstr>
      <vt:lpstr>Times New Roman</vt:lpstr>
      <vt:lpstr>3DFloatVTI</vt:lpstr>
      <vt:lpstr>Institute for Collaboration on Health, Intervention, and Policy</vt:lpstr>
      <vt:lpstr>Mission</vt:lpstr>
      <vt:lpstr>Quick Definition of Health </vt:lpstr>
      <vt:lpstr>Health Domains</vt:lpstr>
      <vt:lpstr>PowerPoint Presentation</vt:lpstr>
      <vt:lpstr>InCHIP Research Interest Groups </vt:lpstr>
      <vt:lpstr>Harnessing the InCHIP Network:  Collaboration Development </vt:lpstr>
      <vt:lpstr>Cross-UConn Faculty Collaborations</vt:lpstr>
      <vt:lpstr>The Opportunity:  Science, Technology, Engineering, Art, &amp; Medicine </vt:lpstr>
      <vt:lpstr>OVPR Funding:  STEAM Innovation Grant  </vt:lpstr>
      <vt:lpstr>Existing UConn Collaborations:  Feel Your Best Self </vt:lpstr>
      <vt:lpstr>Existing UConn Collaborations:  VR-based Substance Use &amp;  Smoking Cessation  </vt:lpstr>
      <vt:lpstr>Possible Directions:</vt:lpstr>
      <vt:lpstr>InCHIP  Internal Funding Opportunities</vt:lpstr>
      <vt:lpstr>InCHIP’s Convergence Awards</vt:lpstr>
      <vt:lpstr>PowerPoint Presentation</vt:lpstr>
      <vt:lpstr>Become an InCHIP Network Member! </vt:lpstr>
      <vt:lpstr>Follow us on Social Media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Development </dc:title>
  <dc:creator>Morris, Grace</dc:creator>
  <cp:lastModifiedBy>Hill-Moses, Arielle</cp:lastModifiedBy>
  <cp:revision>39</cp:revision>
  <dcterms:created xsi:type="dcterms:W3CDTF">2021-03-18T17:28:56Z</dcterms:created>
  <dcterms:modified xsi:type="dcterms:W3CDTF">2022-08-25T18:46:47Z</dcterms:modified>
</cp:coreProperties>
</file>