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  <p:sldMasterId id="2147493479" r:id="rId5"/>
    <p:sldMasterId id="2147493467" r:id="rId6"/>
    <p:sldMasterId id="2147493492" r:id="rId7"/>
  </p:sldMasterIdLst>
  <p:notesMasterIdLst>
    <p:notesMasterId r:id="rId16"/>
  </p:notesMasterIdLst>
  <p:handoutMasterIdLst>
    <p:handoutMasterId r:id="rId17"/>
  </p:handoutMasterIdLst>
  <p:sldIdLst>
    <p:sldId id="311" r:id="rId8"/>
    <p:sldId id="325" r:id="rId9"/>
    <p:sldId id="381" r:id="rId10"/>
    <p:sldId id="374" r:id="rId11"/>
    <p:sldId id="382" r:id="rId12"/>
    <p:sldId id="383" r:id="rId13"/>
    <p:sldId id="384" r:id="rId14"/>
    <p:sldId id="356" r:id="rId1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E42"/>
    <a:srgbClr val="002868"/>
    <a:srgbClr val="100E2F"/>
    <a:srgbClr val="0F1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93792" autoAdjust="0"/>
  </p:normalViewPr>
  <p:slideViewPr>
    <p:cSldViewPr snapToGrid="0" snapToObjects="1">
      <p:cViewPr varScale="1">
        <p:scale>
          <a:sx n="84" d="100"/>
          <a:sy n="84" d="100"/>
        </p:scale>
        <p:origin x="76" y="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274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3" tIns="46559" rIns="93123" bIns="465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4" y="0"/>
            <a:ext cx="3037840" cy="464820"/>
          </a:xfrm>
          <a:prstGeom prst="rect">
            <a:avLst/>
          </a:prstGeom>
        </p:spPr>
        <p:txBody>
          <a:bodyPr vert="horz" lIns="93123" tIns="46559" rIns="93123" bIns="46559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4820"/>
          </a:xfrm>
          <a:prstGeom prst="rect">
            <a:avLst/>
          </a:prstGeom>
        </p:spPr>
        <p:txBody>
          <a:bodyPr vert="horz" lIns="93123" tIns="46559" rIns="93123" bIns="465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4" y="8829973"/>
            <a:ext cx="3037840" cy="464820"/>
          </a:xfrm>
          <a:prstGeom prst="rect">
            <a:avLst/>
          </a:prstGeom>
        </p:spPr>
        <p:txBody>
          <a:bodyPr vert="horz" lIns="93123" tIns="46559" rIns="93123" bIns="46559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1393" tIns="45700" rIns="91393" bIns="457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1393" tIns="45700" rIns="91393" bIns="45700" rtlCol="0"/>
          <a:lstStyle>
            <a:lvl1pPr algn="r">
              <a:defRPr sz="1200"/>
            </a:lvl1pPr>
          </a:lstStyle>
          <a:p>
            <a:fld id="{43749313-588E-4031-858A-B151B9DD30E0}" type="datetimeFigureOut">
              <a:rPr lang="en-US" smtClean="0"/>
              <a:t>8/25/2022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700" rIns="91393" bIns="457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0"/>
            <a:ext cx="5607050" cy="4183063"/>
          </a:xfrm>
          <a:prstGeom prst="rect">
            <a:avLst/>
          </a:prstGeom>
        </p:spPr>
        <p:txBody>
          <a:bodyPr vert="horz" lIns="91393" tIns="45700" rIns="91393" bIns="457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80"/>
            <a:ext cx="3038475" cy="465138"/>
          </a:xfrm>
          <a:prstGeom prst="rect">
            <a:avLst/>
          </a:prstGeom>
        </p:spPr>
        <p:txBody>
          <a:bodyPr vert="horz" lIns="91393" tIns="45700" rIns="91393" bIns="457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80"/>
            <a:ext cx="3038475" cy="465138"/>
          </a:xfrm>
          <a:prstGeom prst="rect">
            <a:avLst/>
          </a:prstGeom>
        </p:spPr>
        <p:txBody>
          <a:bodyPr vert="horz" lIns="91393" tIns="45700" rIns="91393" bIns="45700" rtlCol="0" anchor="b"/>
          <a:lstStyle>
            <a:lvl1pPr algn="r">
              <a:defRPr sz="1200"/>
            </a:lvl1pPr>
          </a:lstStyle>
          <a:p>
            <a:fld id="{4A570E46-2D3F-4A01-B80A-8D76D7EE4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6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70E46-2D3F-4A01-B80A-8D76D7EE42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6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70E46-2D3F-4A01-B80A-8D76D7EE42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0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70E46-2D3F-4A01-B80A-8D76D7EE42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8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70E46-2D3F-4A01-B80A-8D76D7EE42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5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385A-3852-460D-B63F-255C2924B784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5576" y="4743070"/>
            <a:ext cx="2133600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5B43-6502-4137-9D21-4AFCD1DF8630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703C-D51E-4600-8283-D52AC471889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45EA-54A0-4B8D-A137-9E9967CF16FB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8CAB-4789-4BC9-9A75-143623A12541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82A1-8D70-4159-AA40-3488A2116870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BE0E-48C4-4D08-AE4C-1E8DBCFBB638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46D-3E29-442D-AD55-9B318B9E0FAB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8A7B-67A2-411E-B9BD-4F6A22CC5101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CB40-E081-4D42-A7FE-4CEA5117FEDE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4857-76CC-4907-934E-232E8626D176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36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2117-B92A-4822-BDF7-8EB6401F4DA2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71FF-FC7D-4E2E-80D6-CF1303D29455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9F2B-51F9-4F59-A383-DD9486629009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6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6658" y="350193"/>
            <a:ext cx="5222235" cy="1641132"/>
          </a:xfrm>
        </p:spPr>
        <p:txBody>
          <a:bodyPr lIns="91440" tIns="274320" rIns="91440" bIns="91440" anchor="t">
            <a:noAutofit/>
          </a:bodyPr>
          <a:lstStyle>
            <a:lvl1pPr>
              <a:lnSpc>
                <a:spcPct val="80000"/>
              </a:lnSpc>
              <a:defRPr sz="2813" cap="all" baseline="0"/>
            </a:lvl1pPr>
          </a:lstStyle>
          <a:p>
            <a:r>
              <a:rPr lang="en-US" dirty="0"/>
              <a:t>INSANELY AWESOME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4870253"/>
            <a:ext cx="365760" cy="273248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563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851528" y="0"/>
            <a:ext cx="3292475" cy="51435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 dirty="0"/>
              <a:t>IMAGE PLACEHOLDER</a:t>
            </a:r>
          </a:p>
        </p:txBody>
      </p:sp>
      <p:pic>
        <p:nvPicPr>
          <p:cNvPr id="10" name="Picture 9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4919486"/>
            <a:ext cx="1143000" cy="1790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7175" y="1991918"/>
            <a:ext cx="5221288" cy="2768203"/>
          </a:xfrm>
        </p:spPr>
        <p:txBody>
          <a:bodyPr/>
          <a:lstStyle>
            <a:lvl1pPr>
              <a:defRPr sz="788"/>
            </a:lvl1pPr>
            <a:lvl2pPr>
              <a:defRPr sz="788"/>
            </a:lvl2pPr>
            <a:lvl3pPr>
              <a:defRPr sz="788"/>
            </a:lvl3pPr>
            <a:lvl4pPr>
              <a:defRPr sz="788"/>
            </a:lvl4pPr>
            <a:lvl5pPr marL="706322" indent="-130370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57603" y="4870850"/>
            <a:ext cx="2193925" cy="27265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38"/>
            </a:lvl1pPr>
            <a:lvl2pPr marL="130370" indent="0">
              <a:buNone/>
              <a:defRPr/>
            </a:lvl2pPr>
            <a:lvl3pPr marL="256277" indent="0">
              <a:buNone/>
              <a:defRPr/>
            </a:lvl3pPr>
            <a:lvl4pPr marL="387539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</p:spTree>
    <p:extLst>
      <p:ext uri="{BB962C8B-B14F-4D97-AF65-F5344CB8AC3E}">
        <p14:creationId xmlns:p14="http://schemas.microsoft.com/office/powerpoint/2010/main" val="228437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B461-163F-4DA3-B4D9-6BDCFF5E9991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4038600" cy="339407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277"/>
            <a:ext cx="4038600" cy="3394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7DF-5436-4BD0-BC56-D25D46696804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3930-89D3-4AB2-89C0-0609AF777BD1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BF05-170F-4942-973C-93863651B9DB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060E-27BE-459C-8ECE-9D85FCE51684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82C8-23E1-4382-85BC-52A00E079EDE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B934-1210-4ADA-AE6D-D97E38738932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6CA0-F9AA-4820-B169-AD558241CA15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91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20015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7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E8EAB-60AA-4C9F-96A8-3E069A60311B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E551-56F2-4711-B112-19AFD071235F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0" y="4870253"/>
            <a:ext cx="365760" cy="273248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838BE-5EAD-434C-B290-9193BA76332A}" type="slidenum">
              <a:rPr lang="en-US" sz="563" smtClean="0"/>
              <a:pPr/>
              <a:t>‹#›</a:t>
            </a:fld>
            <a:endParaRPr lang="en-US" sz="563" dirty="0"/>
          </a:p>
        </p:txBody>
      </p:sp>
      <p:pic>
        <p:nvPicPr>
          <p:cNvPr id="9" name="Picture 8" descr="Huron-Logo_2_v0_alt_hrznt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1" y="4889940"/>
            <a:ext cx="1134591" cy="1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uconn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vel.uconn.edu/training-and-resourc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skyct.uconn.edu/bbcswebdav/xid-101488678_1" TargetMode="External"/><Relationship Id="rId2" Type="http://schemas.openxmlformats.org/officeDocument/2006/relationships/hyperlink" Target="https://huskyct.uconn.edu/bbcswebdav/xid-101488285_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rchasing.ubs.uconn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travel@ucon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1685924"/>
            <a:ext cx="8305800" cy="28575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n-lt"/>
              </a:rPr>
              <a:t>Procurement Services Discussion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(Concur UI Streamlines)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088" y="3369365"/>
            <a:ext cx="8229600" cy="62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Sundt – University Director of Procurement Services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74C7F-C1B9-6111-0264-474088DBB691}"/>
              </a:ext>
            </a:extLst>
          </p:cNvPr>
          <p:cNvSpPr txBox="1">
            <a:spLocks/>
          </p:cNvSpPr>
          <p:nvPr/>
        </p:nvSpPr>
        <p:spPr>
          <a:xfrm>
            <a:off x="7109460" y="3902102"/>
            <a:ext cx="1915668" cy="62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August 24</a:t>
            </a:r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48618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343400" cy="4953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+mn-lt"/>
              </a:rPr>
              <a:t>3-Way Relationship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42BC71-C39C-21C2-7C55-36CD1E04E735}"/>
              </a:ext>
            </a:extLst>
          </p:cNvPr>
          <p:cNvSpPr/>
          <p:nvPr/>
        </p:nvSpPr>
        <p:spPr>
          <a:xfrm>
            <a:off x="3647641" y="659633"/>
            <a:ext cx="1848713" cy="1201663"/>
          </a:xfrm>
          <a:custGeom>
            <a:avLst/>
            <a:gdLst>
              <a:gd name="connsiteX0" fmla="*/ 0 w 1848713"/>
              <a:gd name="connsiteY0" fmla="*/ 200281 h 1201663"/>
              <a:gd name="connsiteX1" fmla="*/ 200281 w 1848713"/>
              <a:gd name="connsiteY1" fmla="*/ 0 h 1201663"/>
              <a:gd name="connsiteX2" fmla="*/ 1648432 w 1848713"/>
              <a:gd name="connsiteY2" fmla="*/ 0 h 1201663"/>
              <a:gd name="connsiteX3" fmla="*/ 1848713 w 1848713"/>
              <a:gd name="connsiteY3" fmla="*/ 200281 h 1201663"/>
              <a:gd name="connsiteX4" fmla="*/ 1848713 w 1848713"/>
              <a:gd name="connsiteY4" fmla="*/ 1001382 h 1201663"/>
              <a:gd name="connsiteX5" fmla="*/ 1648432 w 1848713"/>
              <a:gd name="connsiteY5" fmla="*/ 1201663 h 1201663"/>
              <a:gd name="connsiteX6" fmla="*/ 200281 w 1848713"/>
              <a:gd name="connsiteY6" fmla="*/ 1201663 h 1201663"/>
              <a:gd name="connsiteX7" fmla="*/ 0 w 1848713"/>
              <a:gd name="connsiteY7" fmla="*/ 1001382 h 1201663"/>
              <a:gd name="connsiteX8" fmla="*/ 0 w 1848713"/>
              <a:gd name="connsiteY8" fmla="*/ 200281 h 120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713" h="1201663">
                <a:moveTo>
                  <a:pt x="0" y="200281"/>
                </a:moveTo>
                <a:cubicBezTo>
                  <a:pt x="0" y="89669"/>
                  <a:pt x="89669" y="0"/>
                  <a:pt x="200281" y="0"/>
                </a:cubicBezTo>
                <a:lnTo>
                  <a:pt x="1648432" y="0"/>
                </a:lnTo>
                <a:cubicBezTo>
                  <a:pt x="1759044" y="0"/>
                  <a:pt x="1848713" y="89669"/>
                  <a:pt x="1848713" y="200281"/>
                </a:cubicBezTo>
                <a:lnTo>
                  <a:pt x="1848713" y="1001382"/>
                </a:lnTo>
                <a:cubicBezTo>
                  <a:pt x="1848713" y="1111994"/>
                  <a:pt x="1759044" y="1201663"/>
                  <a:pt x="1648432" y="1201663"/>
                </a:cubicBezTo>
                <a:lnTo>
                  <a:pt x="200281" y="1201663"/>
                </a:lnTo>
                <a:cubicBezTo>
                  <a:pt x="89669" y="1201663"/>
                  <a:pt x="0" y="1111994"/>
                  <a:pt x="0" y="1001382"/>
                </a:cubicBezTo>
                <a:lnTo>
                  <a:pt x="0" y="200281"/>
                </a:lnTo>
                <a:close/>
              </a:path>
            </a:pathLst>
          </a:custGeom>
          <a:solidFill>
            <a:srgbClr val="0028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860" tIns="134860" rIns="134860" bIns="13486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baseline="0" dirty="0"/>
              <a:t>Travel &amp; Payment Card Services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2D3727-F2A2-34AD-B3F9-6EED05B12763}"/>
              </a:ext>
            </a:extLst>
          </p:cNvPr>
          <p:cNvSpPr/>
          <p:nvPr/>
        </p:nvSpPr>
        <p:spPr>
          <a:xfrm>
            <a:off x="5665298" y="2713658"/>
            <a:ext cx="1848713" cy="1201663"/>
          </a:xfrm>
          <a:custGeom>
            <a:avLst/>
            <a:gdLst>
              <a:gd name="connsiteX0" fmla="*/ 0 w 1848713"/>
              <a:gd name="connsiteY0" fmla="*/ 200281 h 1201663"/>
              <a:gd name="connsiteX1" fmla="*/ 200281 w 1848713"/>
              <a:gd name="connsiteY1" fmla="*/ 0 h 1201663"/>
              <a:gd name="connsiteX2" fmla="*/ 1648432 w 1848713"/>
              <a:gd name="connsiteY2" fmla="*/ 0 h 1201663"/>
              <a:gd name="connsiteX3" fmla="*/ 1848713 w 1848713"/>
              <a:gd name="connsiteY3" fmla="*/ 200281 h 1201663"/>
              <a:gd name="connsiteX4" fmla="*/ 1848713 w 1848713"/>
              <a:gd name="connsiteY4" fmla="*/ 1001382 h 1201663"/>
              <a:gd name="connsiteX5" fmla="*/ 1648432 w 1848713"/>
              <a:gd name="connsiteY5" fmla="*/ 1201663 h 1201663"/>
              <a:gd name="connsiteX6" fmla="*/ 200281 w 1848713"/>
              <a:gd name="connsiteY6" fmla="*/ 1201663 h 1201663"/>
              <a:gd name="connsiteX7" fmla="*/ 0 w 1848713"/>
              <a:gd name="connsiteY7" fmla="*/ 1001382 h 1201663"/>
              <a:gd name="connsiteX8" fmla="*/ 0 w 1848713"/>
              <a:gd name="connsiteY8" fmla="*/ 200281 h 120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713" h="1201663">
                <a:moveTo>
                  <a:pt x="0" y="200281"/>
                </a:moveTo>
                <a:cubicBezTo>
                  <a:pt x="0" y="89669"/>
                  <a:pt x="89669" y="0"/>
                  <a:pt x="200281" y="0"/>
                </a:cubicBezTo>
                <a:lnTo>
                  <a:pt x="1648432" y="0"/>
                </a:lnTo>
                <a:cubicBezTo>
                  <a:pt x="1759044" y="0"/>
                  <a:pt x="1848713" y="89669"/>
                  <a:pt x="1848713" y="200281"/>
                </a:cubicBezTo>
                <a:lnTo>
                  <a:pt x="1848713" y="1001382"/>
                </a:lnTo>
                <a:cubicBezTo>
                  <a:pt x="1848713" y="1111994"/>
                  <a:pt x="1759044" y="1201663"/>
                  <a:pt x="1648432" y="1201663"/>
                </a:cubicBezTo>
                <a:lnTo>
                  <a:pt x="200281" y="1201663"/>
                </a:lnTo>
                <a:cubicBezTo>
                  <a:pt x="89669" y="1201663"/>
                  <a:pt x="0" y="1111994"/>
                  <a:pt x="0" y="1001382"/>
                </a:cubicBezTo>
                <a:lnTo>
                  <a:pt x="0" y="20028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80" tIns="142480" rIns="142480" bIns="14248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baseline="0" dirty="0"/>
              <a:t>Anthony Travel (TMC)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54CC68-4EC7-4559-12F7-11E2A67BD42C}"/>
              </a:ext>
            </a:extLst>
          </p:cNvPr>
          <p:cNvSpPr/>
          <p:nvPr/>
        </p:nvSpPr>
        <p:spPr>
          <a:xfrm>
            <a:off x="1614760" y="2734514"/>
            <a:ext cx="1848713" cy="1201663"/>
          </a:xfrm>
          <a:custGeom>
            <a:avLst/>
            <a:gdLst>
              <a:gd name="connsiteX0" fmla="*/ 0 w 1848713"/>
              <a:gd name="connsiteY0" fmla="*/ 200281 h 1201663"/>
              <a:gd name="connsiteX1" fmla="*/ 200281 w 1848713"/>
              <a:gd name="connsiteY1" fmla="*/ 0 h 1201663"/>
              <a:gd name="connsiteX2" fmla="*/ 1648432 w 1848713"/>
              <a:gd name="connsiteY2" fmla="*/ 0 h 1201663"/>
              <a:gd name="connsiteX3" fmla="*/ 1848713 w 1848713"/>
              <a:gd name="connsiteY3" fmla="*/ 200281 h 1201663"/>
              <a:gd name="connsiteX4" fmla="*/ 1848713 w 1848713"/>
              <a:gd name="connsiteY4" fmla="*/ 1001382 h 1201663"/>
              <a:gd name="connsiteX5" fmla="*/ 1648432 w 1848713"/>
              <a:gd name="connsiteY5" fmla="*/ 1201663 h 1201663"/>
              <a:gd name="connsiteX6" fmla="*/ 200281 w 1848713"/>
              <a:gd name="connsiteY6" fmla="*/ 1201663 h 1201663"/>
              <a:gd name="connsiteX7" fmla="*/ 0 w 1848713"/>
              <a:gd name="connsiteY7" fmla="*/ 1001382 h 1201663"/>
              <a:gd name="connsiteX8" fmla="*/ 0 w 1848713"/>
              <a:gd name="connsiteY8" fmla="*/ 200281 h 120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713" h="1201663">
                <a:moveTo>
                  <a:pt x="0" y="200281"/>
                </a:moveTo>
                <a:cubicBezTo>
                  <a:pt x="0" y="89669"/>
                  <a:pt x="89669" y="0"/>
                  <a:pt x="200281" y="0"/>
                </a:cubicBezTo>
                <a:lnTo>
                  <a:pt x="1648432" y="0"/>
                </a:lnTo>
                <a:cubicBezTo>
                  <a:pt x="1759044" y="0"/>
                  <a:pt x="1848713" y="89669"/>
                  <a:pt x="1848713" y="200281"/>
                </a:cubicBezTo>
                <a:lnTo>
                  <a:pt x="1848713" y="1001382"/>
                </a:lnTo>
                <a:cubicBezTo>
                  <a:pt x="1848713" y="1111994"/>
                  <a:pt x="1759044" y="1201663"/>
                  <a:pt x="1648432" y="1201663"/>
                </a:cubicBezTo>
                <a:lnTo>
                  <a:pt x="200281" y="1201663"/>
                </a:lnTo>
                <a:cubicBezTo>
                  <a:pt x="89669" y="1201663"/>
                  <a:pt x="0" y="1111994"/>
                  <a:pt x="0" y="1001382"/>
                </a:cubicBezTo>
                <a:lnTo>
                  <a:pt x="0" y="200281"/>
                </a:lnTo>
                <a:close/>
              </a:path>
            </a:pathLst>
          </a:custGeom>
          <a:solidFill>
            <a:srgbClr val="0028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80" tIns="142480" rIns="142480" bIns="14248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baseline="0" dirty="0"/>
              <a:t>Accounts Payable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3802A7-42A9-A926-6A2A-CC29DAD5E08B}"/>
              </a:ext>
            </a:extLst>
          </p:cNvPr>
          <p:cNvCxnSpPr>
            <a:cxnSpLocks/>
          </p:cNvCxnSpPr>
          <p:nvPr/>
        </p:nvCxnSpPr>
        <p:spPr>
          <a:xfrm>
            <a:off x="5496354" y="1260464"/>
            <a:ext cx="1093300" cy="145319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5F817D-8822-4669-0C6C-DE7CDE78E758}"/>
              </a:ext>
            </a:extLst>
          </p:cNvPr>
          <p:cNvCxnSpPr>
            <a:cxnSpLocks/>
          </p:cNvCxnSpPr>
          <p:nvPr/>
        </p:nvCxnSpPr>
        <p:spPr>
          <a:xfrm flipH="1">
            <a:off x="2539116" y="1255814"/>
            <a:ext cx="1108525" cy="145784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B7563-B7A6-DC1C-B4C6-B7C2CF012221}"/>
              </a:ext>
            </a:extLst>
          </p:cNvPr>
          <p:cNvCxnSpPr>
            <a:cxnSpLocks/>
          </p:cNvCxnSpPr>
          <p:nvPr/>
        </p:nvCxnSpPr>
        <p:spPr>
          <a:xfrm>
            <a:off x="3463473" y="3351782"/>
            <a:ext cx="2201825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9226B75-52C2-4384-7674-D4C0A7145B20}"/>
              </a:ext>
            </a:extLst>
          </p:cNvPr>
          <p:cNvSpPr txBox="1"/>
          <p:nvPr/>
        </p:nvSpPr>
        <p:spPr>
          <a:xfrm rot="18460051">
            <a:off x="2426733" y="180007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Concur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BA0137-5CEA-C44C-D277-FFE1C64CD101}"/>
              </a:ext>
            </a:extLst>
          </p:cNvPr>
          <p:cNvSpPr txBox="1"/>
          <p:nvPr/>
        </p:nvSpPr>
        <p:spPr>
          <a:xfrm rot="3121038">
            <a:off x="5830804" y="176661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Concur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866DA8-FB63-8F5A-85A5-E8BD467EBF81}"/>
              </a:ext>
            </a:extLst>
          </p:cNvPr>
          <p:cNvSpPr txBox="1"/>
          <p:nvPr/>
        </p:nvSpPr>
        <p:spPr>
          <a:xfrm>
            <a:off x="4138627" y="29824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Concur</a:t>
            </a:r>
          </a:p>
        </p:txBody>
      </p:sp>
    </p:spTree>
    <p:extLst>
      <p:ext uri="{BB962C8B-B14F-4D97-AF65-F5344CB8AC3E}">
        <p14:creationId xmlns:p14="http://schemas.microsoft.com/office/powerpoint/2010/main" val="20799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FC81F-8C22-270D-8F9E-D18FDDDB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82" y="641070"/>
            <a:ext cx="6629399" cy="37290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DD117D-DB01-6390-A937-7CCB7369BAFA}"/>
              </a:ext>
            </a:extLst>
          </p:cNvPr>
          <p:cNvSpPr txBox="1"/>
          <p:nvPr/>
        </p:nvSpPr>
        <p:spPr>
          <a:xfrm>
            <a:off x="616226" y="1532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Home | Travel Services (travel.uconn.edu)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75E58A-9917-5F4E-AE0D-AB89CF1AC888}"/>
              </a:ext>
            </a:extLst>
          </p:cNvPr>
          <p:cNvSpPr/>
          <p:nvPr/>
        </p:nvSpPr>
        <p:spPr>
          <a:xfrm>
            <a:off x="4214191" y="1282148"/>
            <a:ext cx="854766" cy="3379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41EC1-AC1C-D626-C629-C2F986F87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82" y="636102"/>
            <a:ext cx="6573079" cy="36973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71A05BE-FBAA-3D25-2326-014A8976A79A}"/>
              </a:ext>
            </a:extLst>
          </p:cNvPr>
          <p:cNvSpPr/>
          <p:nvPr/>
        </p:nvSpPr>
        <p:spPr>
          <a:xfrm>
            <a:off x="5542721" y="2667000"/>
            <a:ext cx="854766" cy="3379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19B0ED-F782-714F-398E-B86EFAB98083}"/>
              </a:ext>
            </a:extLst>
          </p:cNvPr>
          <p:cNvSpPr/>
          <p:nvPr/>
        </p:nvSpPr>
        <p:spPr>
          <a:xfrm>
            <a:off x="5085521" y="3034748"/>
            <a:ext cx="854766" cy="3379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C414B-4BDC-E93A-F528-221308D59068}"/>
              </a:ext>
            </a:extLst>
          </p:cNvPr>
          <p:cNvSpPr txBox="1"/>
          <p:nvPr/>
        </p:nvSpPr>
        <p:spPr>
          <a:xfrm>
            <a:off x="516833" y="16371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Training and Resources | Travel Services (uconn.edu)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59900-8097-716F-0BAF-C73141DF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519569-8818-AE4A-B5DA-55856F9A0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44" y="1359986"/>
            <a:ext cx="6921856" cy="2844946"/>
          </a:xfrm>
          <a:prstGeom prst="rect">
            <a:avLst/>
          </a:prstGeom>
          <a:ln w="12700">
            <a:solidFill>
              <a:srgbClr val="100E42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F6A8FA7-25B6-7C67-123A-E0B01345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1080"/>
          </a:xfrm>
        </p:spPr>
        <p:txBody>
          <a:bodyPr>
            <a:normAutofit fontScale="90000"/>
          </a:bodyPr>
          <a:lstStyle/>
          <a:p>
            <a:r>
              <a:rPr lang="en-US" sz="2400" u="sng" dirty="0">
                <a:latin typeface="+mn-lt"/>
              </a:rPr>
              <a:t>Travel Request Streamline</a:t>
            </a:r>
            <a:br>
              <a:rPr lang="en-US" sz="2400" u="sng" dirty="0">
                <a:latin typeface="+mn-lt"/>
              </a:rPr>
            </a:br>
            <a:r>
              <a:rPr lang="en-US" sz="1600" b="0" dirty="0">
                <a:latin typeface="+mn-lt"/>
              </a:rPr>
              <a:t>- Reduces Tabs and individualized segment requirements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Allows sequential Expense Type Additions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No longer have to shift between tabs</a:t>
            </a:r>
            <a:endParaRPr lang="en-US" sz="24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85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336D8-0FD0-8AD5-A5BA-8A80550C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78EF04-C511-1191-D15D-F946AA6E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79" y="1399276"/>
            <a:ext cx="7017111" cy="2762392"/>
          </a:xfrm>
          <a:prstGeom prst="rect">
            <a:avLst/>
          </a:prstGeom>
          <a:ln w="12700">
            <a:solidFill>
              <a:srgbClr val="100E42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94DD17-C4D1-733E-F032-3095BED1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851"/>
            <a:ext cx="8140190" cy="1021080"/>
          </a:xfrm>
        </p:spPr>
        <p:txBody>
          <a:bodyPr>
            <a:normAutofit fontScale="90000"/>
          </a:bodyPr>
          <a:lstStyle/>
          <a:p>
            <a:r>
              <a:rPr lang="en-US" sz="2400" u="sng" dirty="0">
                <a:latin typeface="+mn-lt"/>
              </a:rPr>
              <a:t>Expense Report Streamline</a:t>
            </a:r>
            <a:br>
              <a:rPr lang="en-US" sz="2400" u="sng" dirty="0">
                <a:latin typeface="+mn-lt"/>
              </a:rPr>
            </a:br>
            <a:r>
              <a:rPr lang="en-US" sz="1600" b="0" dirty="0">
                <a:latin typeface="+mn-lt"/>
              </a:rPr>
              <a:t>- Icons have been replaced with clear wording indicating the payment type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- Alerts and will display at the top of the report instead of on each individual expense line. 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	*</a:t>
            </a:r>
            <a:r>
              <a:rPr lang="en-US" sz="1200" b="0" dirty="0">
                <a:latin typeface="+mn-lt"/>
              </a:rPr>
              <a:t>Clicking on the Alert will take you right to the area that needs to be corrected.</a:t>
            </a:r>
            <a:endParaRPr lang="en-US" sz="12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8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20DFA-3496-8C04-FB5E-4A03F2EE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DE750-EC49-0A76-B63C-8482E7BB0C80}"/>
              </a:ext>
            </a:extLst>
          </p:cNvPr>
          <p:cNvSpPr txBox="1"/>
          <p:nvPr/>
        </p:nvSpPr>
        <p:spPr>
          <a:xfrm>
            <a:off x="342900" y="287979"/>
            <a:ext cx="8115300" cy="4026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u="sng" kern="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Aids Online</a:t>
            </a:r>
            <a:endParaRPr lang="en-US" sz="2200" b="1" u="sng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job aids below contain step by step walkthroughs with screenshots on how to proceed in the new UI.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Linking an Approved Request: Please refer to page 5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Creating an Expense Report in the New UI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Add Receipts: Please refer to page 16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Creating an Expense Report in the New UI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Add Anticipated Expenses to a Request: Please refer to page 5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Creating a Request in the New UI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Itemize Expenses: Please refer to page 10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Creating an Expense Report in the New UI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Allocate Expenses: Please refer to page 12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Creating an Expense Report in the New UI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Start an Expense Report From an Approved Request: Please refer to page 2 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Creating an Expense Report in the New UI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4788"/>
            <a:ext cx="6619875" cy="8487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Purchasing &amp; Travel Websites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1256248"/>
            <a:ext cx="8229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Home | Purchasing Department (uconn.edu)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Procurement Card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Commodities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HuskyBuy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Travel Assistance: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travel@uconn.edu</a:t>
            </a:r>
            <a:r>
              <a:rPr lang="en-US" sz="2400" dirty="0"/>
              <a:t> (primary contact email)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Help Desk  860-486-2289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65384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bluebar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Custom AH2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white-bluebar-template.potx</Template>
  <TotalTime>12544</TotalTime>
  <Words>326</Words>
  <Application>Microsoft Office PowerPoint</Application>
  <PresentationFormat>On-screen Show (16:9)</PresentationFormat>
  <Paragraphs>40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white-bluebar-template</vt:lpstr>
      <vt:lpstr>1_Custom Design</vt:lpstr>
      <vt:lpstr>Custom Design</vt:lpstr>
      <vt:lpstr>2_Custom Design</vt:lpstr>
      <vt:lpstr>Procurement Services Discussion (Concur UI Streamlines)</vt:lpstr>
      <vt:lpstr>3-Way Relationship</vt:lpstr>
      <vt:lpstr>PowerPoint Presentation</vt:lpstr>
      <vt:lpstr>PowerPoint Presentation</vt:lpstr>
      <vt:lpstr>Travel Request Streamline - Reduces Tabs and individualized segment requirements - Allows sequential Expense Type Additions - No longer have to shift between tabs</vt:lpstr>
      <vt:lpstr>Expense Report Streamline - Icons have been replaced with clear wording indicating the payment type - Alerts and will display at the top of the report instead of on each individual expense line.   *Clicking on the Alert will take you right to the area that needs to be corrected.</vt:lpstr>
      <vt:lpstr>PowerPoint Presentation</vt:lpstr>
      <vt:lpstr>Purchasing &amp; Travel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Purchasing</dc:title>
  <dc:creator>Allen, Kristin</dc:creator>
  <cp:lastModifiedBy>Sundt, John M</cp:lastModifiedBy>
  <cp:revision>469</cp:revision>
  <cp:lastPrinted>2022-04-01T17:18:54Z</cp:lastPrinted>
  <dcterms:created xsi:type="dcterms:W3CDTF">2010-04-12T23:12:02Z</dcterms:created>
  <dcterms:modified xsi:type="dcterms:W3CDTF">2022-08-25T14:28:41Z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