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9" r:id="rId5"/>
    <p:sldMasterId id="2147493467" r:id="rId6"/>
  </p:sldMasterIdLst>
  <p:notesMasterIdLst>
    <p:notesMasterId r:id="rId14"/>
  </p:notesMasterIdLst>
  <p:handoutMasterIdLst>
    <p:handoutMasterId r:id="rId15"/>
  </p:handoutMasterIdLst>
  <p:sldIdLst>
    <p:sldId id="259" r:id="rId7"/>
    <p:sldId id="260" r:id="rId8"/>
    <p:sldId id="261" r:id="rId9"/>
    <p:sldId id="263" r:id="rId10"/>
    <p:sldId id="264"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938"/>
    <a:srgbClr val="002868"/>
    <a:srgbClr val="100E42"/>
    <a:srgbClr val="100E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3829F3-6E67-4590-8F18-DA3BC8C8A2F7}" vWet="2" dt="2024-02-22T16:11:06.482"/>
    <p1510:client id="{F0A6E086-73F7-41C7-858A-A0618140F04C}" v="5" dt="2024-02-22T16:11:55.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9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10BE6C-4C0C-8046-BBFD-371AD798216A}" type="datetimeFigureOut">
              <a:rPr lang="en-US" smtClean="0"/>
              <a:t>2/22/2024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9EFCB1-D51F-8E41-88AA-D42180FBBA78}" type="slidenum">
              <a:rPr lang="en-US" smtClean="0"/>
              <a:t>‹#›</a:t>
            </a:fld>
            <a:endParaRPr lang="en-US"/>
          </a:p>
        </p:txBody>
      </p:sp>
    </p:spTree>
    <p:extLst>
      <p:ext uri="{BB962C8B-B14F-4D97-AF65-F5344CB8AC3E}">
        <p14:creationId xmlns:p14="http://schemas.microsoft.com/office/powerpoint/2010/main" val="735009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6D5DF-FB36-4518-866D-3854B596DA0A}" type="datetimeFigureOut">
              <a:rPr lang="en-US" smtClean="0"/>
              <a:t>2/22/2024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AA15B-8DB0-46B7-BE5A-EE92862D16DA}" type="slidenum">
              <a:rPr lang="en-US" smtClean="0"/>
              <a:t>‹#›</a:t>
            </a:fld>
            <a:endParaRPr lang="en-US"/>
          </a:p>
        </p:txBody>
      </p:sp>
    </p:spTree>
    <p:extLst>
      <p:ext uri="{BB962C8B-B14F-4D97-AF65-F5344CB8AC3E}">
        <p14:creationId xmlns:p14="http://schemas.microsoft.com/office/powerpoint/2010/main" val="366195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AA15B-8DB0-46B7-BE5A-EE92862D16DA}" type="slidenum">
              <a:rPr lang="en-US" smtClean="0"/>
              <a:t>1</a:t>
            </a:fld>
            <a:endParaRPr lang="en-US"/>
          </a:p>
        </p:txBody>
      </p:sp>
    </p:spTree>
    <p:extLst>
      <p:ext uri="{BB962C8B-B14F-4D97-AF65-F5344CB8AC3E}">
        <p14:creationId xmlns:p14="http://schemas.microsoft.com/office/powerpoint/2010/main" val="339616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AA15B-8DB0-46B7-BE5A-EE92862D16DA}" type="slidenum">
              <a:rPr lang="en-US" smtClean="0"/>
              <a:t>2</a:t>
            </a:fld>
            <a:endParaRPr lang="en-US"/>
          </a:p>
        </p:txBody>
      </p:sp>
    </p:spTree>
    <p:extLst>
      <p:ext uri="{BB962C8B-B14F-4D97-AF65-F5344CB8AC3E}">
        <p14:creationId xmlns:p14="http://schemas.microsoft.com/office/powerpoint/2010/main" val="395858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AA15B-8DB0-46B7-BE5A-EE92862D16DA}" type="slidenum">
              <a:rPr lang="en-US" smtClean="0"/>
              <a:t>3</a:t>
            </a:fld>
            <a:endParaRPr lang="en-US"/>
          </a:p>
        </p:txBody>
      </p:sp>
    </p:spTree>
    <p:extLst>
      <p:ext uri="{BB962C8B-B14F-4D97-AF65-F5344CB8AC3E}">
        <p14:creationId xmlns:p14="http://schemas.microsoft.com/office/powerpoint/2010/main" val="250912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AA15B-8DB0-46B7-BE5A-EE92862D16DA}" type="slidenum">
              <a:rPr lang="en-US" smtClean="0"/>
              <a:t>4</a:t>
            </a:fld>
            <a:endParaRPr lang="en-US"/>
          </a:p>
        </p:txBody>
      </p:sp>
    </p:spTree>
    <p:extLst>
      <p:ext uri="{BB962C8B-B14F-4D97-AF65-F5344CB8AC3E}">
        <p14:creationId xmlns:p14="http://schemas.microsoft.com/office/powerpoint/2010/main" val="1603264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942AA15B-8DB0-46B7-BE5A-EE92862D16DA}" type="slidenum">
              <a:rPr lang="en-US" smtClean="0"/>
              <a:t>5</a:t>
            </a:fld>
            <a:endParaRPr lang="en-US"/>
          </a:p>
        </p:txBody>
      </p:sp>
    </p:spTree>
    <p:extLst>
      <p:ext uri="{BB962C8B-B14F-4D97-AF65-F5344CB8AC3E}">
        <p14:creationId xmlns:p14="http://schemas.microsoft.com/office/powerpoint/2010/main" val="2205712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942AA15B-8DB0-46B7-BE5A-EE92862D16DA}" type="slidenum">
              <a:rPr lang="en-US" smtClean="0"/>
              <a:t>6</a:t>
            </a:fld>
            <a:endParaRPr lang="en-US"/>
          </a:p>
        </p:txBody>
      </p:sp>
    </p:spTree>
    <p:extLst>
      <p:ext uri="{BB962C8B-B14F-4D97-AF65-F5344CB8AC3E}">
        <p14:creationId xmlns:p14="http://schemas.microsoft.com/office/powerpoint/2010/main" val="306286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AA15B-8DB0-46B7-BE5A-EE92862D16DA}" type="slidenum">
              <a:rPr lang="en-US" smtClean="0"/>
              <a:t>7</a:t>
            </a:fld>
            <a:endParaRPr lang="en-US"/>
          </a:p>
        </p:txBody>
      </p:sp>
    </p:spTree>
    <p:extLst>
      <p:ext uri="{BB962C8B-B14F-4D97-AF65-F5344CB8AC3E}">
        <p14:creationId xmlns:p14="http://schemas.microsoft.com/office/powerpoint/2010/main" val="405037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CDB3CC-F982-40F9-8DD6-BCC9AFBF44BD}" type="datetime1">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31459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5"/>
            <a:ext cx="7772400" cy="1468967"/>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1656F7-E2D5-EF4D-B3EB-3635D9B80BFE}"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69818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632998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185"/>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656F7-E2D5-EF4D-B3EB-3635D9B80BFE}"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033797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1656F7-E2D5-EF4D-B3EB-3635D9B80BFE}"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5846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1656F7-E2D5-EF4D-B3EB-3635D9B80BFE}"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64753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656F7-E2D5-EF4D-B3EB-3635D9B80BFE}"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093448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656F7-E2D5-EF4D-B3EB-3635D9B80BFE}"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113407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303725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4937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947646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283483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55394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a:t>
            </a:r>
          </a:p>
        </p:txBody>
      </p:sp>
      <p:sp>
        <p:nvSpPr>
          <p:cNvPr id="3" name="Content Placeholder 2"/>
          <p:cNvSpPr>
            <a:spLocks noGrp="1"/>
          </p:cNvSpPr>
          <p:nvPr>
            <p:ph sz="half" idx="1"/>
          </p:nvPr>
        </p:nvSpPr>
        <p:spPr>
          <a:xfrm>
            <a:off x="457200" y="1659037"/>
            <a:ext cx="4038600" cy="4525433"/>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9037"/>
            <a:ext cx="4038600" cy="452543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a:p>
        </p:txBody>
      </p:sp>
      <p:sp>
        <p:nvSpPr>
          <p:cNvPr id="5" name="Date Placeholder 4"/>
          <p:cNvSpPr>
            <a:spLocks noGrp="1"/>
          </p:cNvSpPr>
          <p:nvPr>
            <p:ph type="dt" sz="half" idx="10"/>
          </p:nvPr>
        </p:nvSpPr>
        <p:spPr/>
        <p:txBody>
          <a:bodyPr/>
          <a:lstStyle/>
          <a:p>
            <a:fld id="{3C30CA21-89C5-A040-B01E-D208A7FA3D8D}"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954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Heading</a:t>
            </a:r>
          </a:p>
        </p:txBody>
      </p:sp>
      <p:sp>
        <p:nvSpPr>
          <p:cNvPr id="3" name="Text Placeholder 2"/>
          <p:cNvSpPr>
            <a:spLocks noGrp="1"/>
          </p:cNvSpPr>
          <p:nvPr>
            <p:ph type="body" idx="1" hasCustomPrompt="1"/>
          </p:nvPr>
        </p:nvSpPr>
        <p:spPr>
          <a:xfrm>
            <a:off x="457200" y="1534584"/>
            <a:ext cx="4040188" cy="641349"/>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4" name="Content Placeholder 3"/>
          <p:cNvSpPr>
            <a:spLocks noGrp="1"/>
          </p:cNvSpPr>
          <p:nvPr>
            <p:ph sz="half" idx="2"/>
          </p:nvPr>
        </p:nvSpPr>
        <p:spPr>
          <a:xfrm>
            <a:off x="457200" y="2175934"/>
            <a:ext cx="4040188" cy="3949700"/>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534584"/>
            <a:ext cx="4041775" cy="641349"/>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6" name="Content Placeholder 5"/>
          <p:cNvSpPr>
            <a:spLocks noGrp="1"/>
          </p:cNvSpPr>
          <p:nvPr>
            <p:ph sz="quarter" idx="4"/>
          </p:nvPr>
        </p:nvSpPr>
        <p:spPr>
          <a:xfrm>
            <a:off x="4645026" y="2175934"/>
            <a:ext cx="4041775" cy="3949700"/>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30CA21-89C5-A040-B01E-D208A7FA3D8D}"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96616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0CA21-89C5-A040-B01E-D208A7FA3D8D}"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85756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0CA21-89C5-A040-B01E-D208A7FA3D8D}"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21301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07989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85764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0748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2/22/2024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Lst>
  <p:txStyles>
    <p:titleStyle>
      <a:lvl1pPr algn="l"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4325" y="0"/>
            <a:ext cx="9178325" cy="1600200"/>
          </a:xfrm>
          <a:prstGeom prst="rect">
            <a:avLst/>
          </a:prstGeom>
          <a:solidFill>
            <a:srgbClr val="100E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457200" y="1659037"/>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3C30CA21-89C5-A040-B01E-D208A7FA3D8D}" type="datetimeFigureOut">
              <a:rPr lang="en-US" smtClean="0"/>
              <a:t>2/22/2024</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CC7697F5-3DCA-0A4F-B9EA-FEC2794BD1A6}" type="slidenum">
              <a:rPr lang="en-US" smtClean="0"/>
              <a:t>‹#›</a:t>
            </a:fld>
            <a:endParaRPr lang="en-US"/>
          </a:p>
        </p:txBody>
      </p:sp>
    </p:spTree>
    <p:extLst>
      <p:ext uri="{BB962C8B-B14F-4D97-AF65-F5344CB8AC3E}">
        <p14:creationId xmlns:p14="http://schemas.microsoft.com/office/powerpoint/2010/main" val="817083645"/>
      </p:ext>
    </p:extLst>
  </p:cSld>
  <p:clrMap bg1="lt1" tx1="dk1" bg2="lt2" tx2="dk2" accent1="accent1" accent2="accent2" accent3="accent3" accent4="accent4" accent5="accent5" accent6="accent6" hlink="hlink" folHlink="folHlink"/>
  <p:sldLayoutIdLst>
    <p:sldLayoutId id="2147493481" r:id="rId1"/>
    <p:sldLayoutId id="2147493483" r:id="rId2"/>
    <p:sldLayoutId id="2147493484" r:id="rId3"/>
    <p:sldLayoutId id="2147493485" r:id="rId4"/>
    <p:sldLayoutId id="2147493486" r:id="rId5"/>
    <p:sldLayoutId id="2147493487" r:id="rId6"/>
    <p:sldLayoutId id="2147493488" r:id="rId7"/>
    <p:sldLayoutId id="2147493489" r:id="rId8"/>
    <p:sldLayoutId id="2147493490" r:id="rId9"/>
  </p:sldLayoutIdLst>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501656F7-E2D5-EF4D-B3EB-3635D9B80BFE}" type="datetimeFigureOut">
              <a:rPr lang="en-US" smtClean="0"/>
              <a:t>2/22/2024</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1B7C81B-7B5A-A644-B3E8-EC3DC39B624D}" type="slidenum">
              <a:rPr lang="en-US" smtClean="0"/>
              <a:t>‹#›</a:t>
            </a:fld>
            <a:endParaRPr lang="en-US"/>
          </a:p>
        </p:txBody>
      </p:sp>
    </p:spTree>
    <p:extLst>
      <p:ext uri="{BB962C8B-B14F-4D97-AF65-F5344CB8AC3E}">
        <p14:creationId xmlns:p14="http://schemas.microsoft.com/office/powerpoint/2010/main" val="1873203494"/>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636361"/>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a:solidFill>
                  <a:schemeClr val="tx1"/>
                </a:solidFill>
              </a:rPr>
              <a:t>Facility Updates</a:t>
            </a:r>
          </a:p>
        </p:txBody>
      </p:sp>
      <p:sp>
        <p:nvSpPr>
          <p:cNvPr id="5" name="Title 1"/>
          <p:cNvSpPr txBox="1">
            <a:spLocks/>
          </p:cNvSpPr>
          <p:nvPr/>
        </p:nvSpPr>
        <p:spPr>
          <a:xfrm>
            <a:off x="457200" y="246282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3200">
                <a:solidFill>
                  <a:schemeClr val="tx1"/>
                </a:solidFill>
                <a:latin typeface="Aptos Display" panose="020B0004020202020204" pitchFamily="34" charset="0"/>
              </a:rPr>
              <a:t>February 2024 All-SFA Meeting</a:t>
            </a:r>
          </a:p>
        </p:txBody>
      </p:sp>
      <p:sp>
        <p:nvSpPr>
          <p:cNvPr id="6" name="Title 1"/>
          <p:cNvSpPr txBox="1">
            <a:spLocks/>
          </p:cNvSpPr>
          <p:nvPr/>
        </p:nvSpPr>
        <p:spPr>
          <a:xfrm>
            <a:off x="457200" y="4115765"/>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2400">
                <a:solidFill>
                  <a:schemeClr val="bg1">
                    <a:lumMod val="75000"/>
                  </a:schemeClr>
                </a:solidFill>
              </a:rPr>
              <a:t>Colleen K. Bridgeman</a:t>
            </a:r>
          </a:p>
          <a:p>
            <a:r>
              <a:rPr lang="en-US" sz="2400">
                <a:solidFill>
                  <a:schemeClr val="bg1">
                    <a:lumMod val="75000"/>
                  </a:schemeClr>
                </a:solidFill>
              </a:rPr>
              <a:t>Assistant Dean &amp; COO</a:t>
            </a:r>
          </a:p>
        </p:txBody>
      </p:sp>
      <p:sp>
        <p:nvSpPr>
          <p:cNvPr id="7" name="Title 1"/>
          <p:cNvSpPr txBox="1">
            <a:spLocks/>
          </p:cNvSpPr>
          <p:nvPr/>
        </p:nvSpPr>
        <p:spPr>
          <a:xfrm>
            <a:off x="457200" y="579656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1400">
                <a:solidFill>
                  <a:schemeClr val="bg1">
                    <a:lumMod val="75000"/>
                  </a:schemeClr>
                </a:solidFill>
              </a:rPr>
              <a:t>February 22, 2024</a:t>
            </a:r>
          </a:p>
        </p:txBody>
      </p:sp>
    </p:spTree>
    <p:extLst>
      <p:ext uri="{BB962C8B-B14F-4D97-AF65-F5344CB8AC3E}">
        <p14:creationId xmlns:p14="http://schemas.microsoft.com/office/powerpoint/2010/main" val="440678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idx="1"/>
          </p:nvPr>
        </p:nvSpPr>
        <p:spPr/>
        <p:txBody>
          <a:bodyPr>
            <a:normAutofit/>
          </a:bodyPr>
          <a:lstStyle/>
          <a:p>
            <a:endParaRPr lang="en-US" sz="2800">
              <a:latin typeface="Arial"/>
              <a:cs typeface="Arial"/>
            </a:endParaRPr>
          </a:p>
          <a:p>
            <a:r>
              <a:rPr lang="en-US" sz="2800">
                <a:latin typeface="Arial"/>
                <a:cs typeface="Arial"/>
              </a:rPr>
              <a:t>Academic Renovation/UPDC Project Updates</a:t>
            </a:r>
          </a:p>
          <a:p>
            <a:r>
              <a:rPr lang="en-US" sz="2800">
                <a:latin typeface="Arial"/>
                <a:cs typeface="Arial"/>
              </a:rPr>
              <a:t>Alumni &amp; Student Exhibitions</a:t>
            </a:r>
          </a:p>
          <a:p>
            <a:r>
              <a:rPr lang="en-US" sz="2800">
                <a:latin typeface="Arial"/>
                <a:cs typeface="Arial"/>
              </a:rPr>
              <a:t>SFA Student Mural Scholarship</a:t>
            </a:r>
          </a:p>
          <a:p>
            <a:r>
              <a:rPr lang="en-US" sz="2800">
                <a:latin typeface="Arial"/>
                <a:cs typeface="Arial"/>
              </a:rPr>
              <a:t>Wayfinding Updates</a:t>
            </a:r>
          </a:p>
          <a:p>
            <a:r>
              <a:rPr lang="en-US" sz="2800"/>
              <a:t>Fire Evacuation Routes &amp; Other Space Management Updates</a:t>
            </a:r>
            <a:endParaRPr lang="en-US" sz="2800">
              <a:latin typeface="Arial"/>
              <a:cs typeface="Arial"/>
            </a:endParaRPr>
          </a:p>
          <a:p>
            <a:endParaRPr lang="en-US" sz="2800">
              <a:latin typeface="Arial"/>
              <a:cs typeface="Arial"/>
            </a:endParaRPr>
          </a:p>
        </p:txBody>
      </p:sp>
    </p:spTree>
    <p:extLst>
      <p:ext uri="{BB962C8B-B14F-4D97-AF65-F5344CB8AC3E}">
        <p14:creationId xmlns:p14="http://schemas.microsoft.com/office/powerpoint/2010/main" val="207072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Academic Renovation/UPDC Projects</a:t>
            </a:r>
          </a:p>
        </p:txBody>
      </p:sp>
      <p:sp>
        <p:nvSpPr>
          <p:cNvPr id="3" name="Content Placeholder 2"/>
          <p:cNvSpPr>
            <a:spLocks noGrp="1"/>
          </p:cNvSpPr>
          <p:nvPr>
            <p:ph sz="half" idx="1"/>
          </p:nvPr>
        </p:nvSpPr>
        <p:spPr>
          <a:xfrm>
            <a:off x="457199" y="1659037"/>
            <a:ext cx="8354291" cy="4525433"/>
          </a:xfrm>
        </p:spPr>
        <p:txBody>
          <a:bodyPr>
            <a:normAutofit/>
          </a:bodyPr>
          <a:lstStyle/>
          <a:p>
            <a:pPr marL="0" indent="0">
              <a:buNone/>
            </a:pPr>
            <a:endParaRPr lang="en-US" sz="3200"/>
          </a:p>
          <a:p>
            <a:pPr marL="0" indent="0">
              <a:buNone/>
            </a:pPr>
            <a:r>
              <a:rPr lang="en-US" sz="3200"/>
              <a:t>Current Projects – </a:t>
            </a:r>
          </a:p>
          <a:p>
            <a:pPr lvl="1">
              <a:buFont typeface="Arial" panose="020B0604020202020204" pitchFamily="34" charset="0"/>
              <a:buChar char="•"/>
            </a:pPr>
            <a:r>
              <a:rPr lang="en-US" sz="3200"/>
              <a:t>Acoustical Upgrades </a:t>
            </a:r>
          </a:p>
          <a:p>
            <a:pPr marL="0" indent="0">
              <a:buNone/>
            </a:pPr>
            <a:endParaRPr lang="en-US" sz="3200"/>
          </a:p>
          <a:p>
            <a:pPr marL="0" indent="0">
              <a:buNone/>
            </a:pPr>
            <a:r>
              <a:rPr lang="en-US" sz="3200"/>
              <a:t>Upcoming Projects – </a:t>
            </a:r>
          </a:p>
          <a:p>
            <a:pPr lvl="1">
              <a:buFont typeface="Arial" panose="020B0604020202020204" pitchFamily="34" charset="0"/>
              <a:buChar char="•"/>
            </a:pPr>
            <a:r>
              <a:rPr lang="en-US" sz="3200"/>
              <a:t>von der </a:t>
            </a:r>
            <a:r>
              <a:rPr lang="en-US" sz="3200" err="1"/>
              <a:t>Mehden</a:t>
            </a:r>
            <a:r>
              <a:rPr lang="en-US" sz="3200"/>
              <a:t> Roof Project</a:t>
            </a:r>
          </a:p>
          <a:p>
            <a:pPr lvl="1">
              <a:buFont typeface="Arial" panose="020B0604020202020204" pitchFamily="34" charset="0"/>
              <a:buChar char="•"/>
            </a:pPr>
            <a:r>
              <a:rPr lang="en-US" sz="3200"/>
              <a:t>Museum Collection Storage</a:t>
            </a:r>
          </a:p>
          <a:p>
            <a:pPr marL="0" indent="0">
              <a:buNone/>
            </a:pPr>
            <a:endParaRPr lang="en-US" sz="3200"/>
          </a:p>
        </p:txBody>
      </p:sp>
    </p:spTree>
    <p:extLst>
      <p:ext uri="{BB962C8B-B14F-4D97-AF65-F5344CB8AC3E}">
        <p14:creationId xmlns:p14="http://schemas.microsoft.com/office/powerpoint/2010/main" val="170836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6A58B39-38F9-7756-98B2-461F565A2782}"/>
              </a:ext>
            </a:extLst>
          </p:cNvPr>
          <p:cNvPicPr>
            <a:picLocks noGrp="1" noChangeAspect="1"/>
          </p:cNvPicPr>
          <p:nvPr>
            <p:ph sz="half" idx="1"/>
          </p:nvPr>
        </p:nvPicPr>
        <p:blipFill>
          <a:blip r:embed="rId3"/>
          <a:stretch>
            <a:fillRect/>
          </a:stretch>
        </p:blipFill>
        <p:spPr>
          <a:xfrm>
            <a:off x="251624" y="1699846"/>
            <a:ext cx="8482257" cy="5136790"/>
          </a:xfrm>
          <a:prstGeom prst="rect">
            <a:avLst/>
          </a:prstGeom>
        </p:spPr>
      </p:pic>
      <p:sp>
        <p:nvSpPr>
          <p:cNvPr id="10" name="Subtitle 11">
            <a:extLst>
              <a:ext uri="{FF2B5EF4-FFF2-40B4-BE49-F238E27FC236}">
                <a16:creationId xmlns:a16="http://schemas.microsoft.com/office/drawing/2014/main" id="{59FC8DC1-AD01-9611-ACC6-56CEC9F88D5F}"/>
              </a:ext>
            </a:extLst>
          </p:cNvPr>
          <p:cNvSpPr txBox="1">
            <a:spLocks/>
          </p:cNvSpPr>
          <p:nvPr/>
        </p:nvSpPr>
        <p:spPr>
          <a:xfrm>
            <a:off x="6788655" y="3939708"/>
            <a:ext cx="1482771" cy="1143000"/>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Bef>
                <a:spcPts val="0"/>
              </a:spcBef>
              <a:buNone/>
            </a:pPr>
            <a:r>
              <a:rPr lang="en-US" sz="1200" b="1">
                <a:latin typeface="Aptos" panose="020B0004020202020204" pitchFamily="34" charset="0"/>
              </a:rPr>
              <a:t>Kelly Walters – ’10</a:t>
            </a:r>
          </a:p>
          <a:p>
            <a:pPr marL="0" indent="0">
              <a:spcBef>
                <a:spcPts val="0"/>
              </a:spcBef>
              <a:buNone/>
            </a:pPr>
            <a:r>
              <a:rPr lang="en-US" sz="1200">
                <a:latin typeface="Aptos" panose="020B0004020202020204" pitchFamily="34" charset="0"/>
              </a:rPr>
              <a:t>P</a:t>
            </a:r>
            <a:r>
              <a:rPr lang="en-US" sz="1200" b="1">
                <a:latin typeface="Aptos" panose="020B0004020202020204" pitchFamily="34" charset="0"/>
              </a:rPr>
              <a:t>rofession:</a:t>
            </a:r>
            <a:r>
              <a:rPr lang="en-US" sz="1200">
                <a:latin typeface="Aptos" panose="020B0004020202020204" pitchFamily="34" charset="0"/>
              </a:rPr>
              <a:t> Designer and Professor</a:t>
            </a:r>
          </a:p>
          <a:p>
            <a:pPr marL="0" indent="0">
              <a:spcBef>
                <a:spcPts val="0"/>
              </a:spcBef>
              <a:buNone/>
            </a:pPr>
            <a:r>
              <a:rPr lang="en-US" sz="1200" b="1">
                <a:latin typeface="Aptos" panose="020B0004020202020204" pitchFamily="34" charset="0"/>
              </a:rPr>
              <a:t>Major:</a:t>
            </a:r>
            <a:r>
              <a:rPr lang="en-US" sz="1200">
                <a:latin typeface="Aptos" panose="020B0004020202020204" pitchFamily="34" charset="0"/>
              </a:rPr>
              <a:t> Studio Art (Communication Design)</a:t>
            </a:r>
          </a:p>
          <a:p>
            <a:pPr marL="0" indent="0">
              <a:spcBef>
                <a:spcPts val="0"/>
              </a:spcBef>
              <a:buNone/>
            </a:pPr>
            <a:r>
              <a:rPr lang="en-US" sz="1200" b="1">
                <a:latin typeface="Aptos" panose="020B0004020202020204" pitchFamily="34" charset="0"/>
              </a:rPr>
              <a:t>Department: </a:t>
            </a:r>
            <a:r>
              <a:rPr lang="en-US" sz="1200">
                <a:latin typeface="Aptos" panose="020B0004020202020204" pitchFamily="34" charset="0"/>
              </a:rPr>
              <a:t>Art &amp; Art History</a:t>
            </a:r>
          </a:p>
          <a:p>
            <a:pPr marL="0" indent="0">
              <a:spcBef>
                <a:spcPts val="0"/>
              </a:spcBef>
            </a:pPr>
            <a:r>
              <a:rPr lang="en-US" sz="900">
                <a:latin typeface="Aptos" panose="020B0004020202020204" pitchFamily="34" charset="0"/>
              </a:rPr>
              <a:t>About Kelly: designer, educator and founder of the multidisciplinary design studio Bright Polka Dot. Her ongoing design research interrogates the complexities of identity formation, systems of value and the shared vernacular in and around Black visual culture. She has previously taught at the University of Bridgeport, California College of the Arts, Central Saint Martins and the University of Connecticut. Kelly is currently an Assistant Professor of Communication Design and the Associate Director of the BFA Communication Design Program in Parsons School of Design at The New School.</a:t>
            </a:r>
          </a:p>
        </p:txBody>
      </p:sp>
      <p:sp>
        <p:nvSpPr>
          <p:cNvPr id="11" name="Title 1">
            <a:extLst>
              <a:ext uri="{FF2B5EF4-FFF2-40B4-BE49-F238E27FC236}">
                <a16:creationId xmlns:a16="http://schemas.microsoft.com/office/drawing/2014/main" id="{9D077DC2-9B88-02F3-F523-30EB5E87C3FB}"/>
              </a:ext>
            </a:extLst>
          </p:cNvPr>
          <p:cNvSpPr txBox="1">
            <a:spLocks/>
          </p:cNvSpPr>
          <p:nvPr/>
        </p:nvSpPr>
        <p:spPr>
          <a:xfrm>
            <a:off x="330870" y="458742"/>
            <a:ext cx="8229600" cy="1143000"/>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kern="1200">
                <a:solidFill>
                  <a:srgbClr val="FFFFFF"/>
                </a:solidFill>
                <a:latin typeface="Arial"/>
                <a:ea typeface="+mj-ea"/>
                <a:cs typeface="Arial"/>
              </a:defRPr>
            </a:lvl1pPr>
          </a:lstStyle>
          <a:p>
            <a:r>
              <a:rPr lang="en-US"/>
              <a:t>Alumni &amp; Student Exhibitions</a:t>
            </a:r>
            <a:br>
              <a:rPr lang="en-US"/>
            </a:br>
            <a:endParaRPr lang="en-US"/>
          </a:p>
        </p:txBody>
      </p:sp>
      <p:sp>
        <p:nvSpPr>
          <p:cNvPr id="14" name="TextBox 13">
            <a:extLst>
              <a:ext uri="{FF2B5EF4-FFF2-40B4-BE49-F238E27FC236}">
                <a16:creationId xmlns:a16="http://schemas.microsoft.com/office/drawing/2014/main" id="{80815FA1-9BFF-BEFF-E909-FC8B73CECC7B}"/>
              </a:ext>
            </a:extLst>
          </p:cNvPr>
          <p:cNvSpPr txBox="1"/>
          <p:nvPr/>
        </p:nvSpPr>
        <p:spPr>
          <a:xfrm>
            <a:off x="536448" y="3050082"/>
            <a:ext cx="4035552" cy="1708160"/>
          </a:xfrm>
          <a:prstGeom prst="rect">
            <a:avLst/>
          </a:prstGeom>
          <a:noFill/>
        </p:spPr>
        <p:txBody>
          <a:bodyPr wrap="square">
            <a:spAutoFit/>
          </a:bodyPr>
          <a:lstStyle/>
          <a:p>
            <a:r>
              <a:rPr lang="en-US" sz="1050" b="1">
                <a:latin typeface="Dante" panose="02020502050200020203" pitchFamily="18" charset="0"/>
              </a:rPr>
              <a:t>Thoughts on SFA: </a:t>
            </a:r>
            <a:r>
              <a:rPr lang="en-US" sz="1050">
                <a:latin typeface="Dante" panose="02020502050200020203" pitchFamily="18" charset="0"/>
              </a:rPr>
              <a:t>“As I reflect back to when I was student at UCONN and in particular within the School of Fine Arts, I am reflective of my time studying as a Communication Design student in the department of Art + Art History. My current research and design practice has very much been informed by my undergraduate Senior thesis which was entitled “Black” and this laid the foundation for so much of what I am doing now. Outside of being in the art program, I was also a member of the UCONN Marching Band (shout out to the Clarinet section) and pretty much went to every football game. I am appreciative of the variety of creative experiences I had during my time in SFA.”</a:t>
            </a:r>
          </a:p>
        </p:txBody>
      </p:sp>
    </p:spTree>
    <p:extLst>
      <p:ext uri="{BB962C8B-B14F-4D97-AF65-F5344CB8AC3E}">
        <p14:creationId xmlns:p14="http://schemas.microsoft.com/office/powerpoint/2010/main" val="2932418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D077DC2-9B88-02F3-F523-30EB5E87C3FB}"/>
              </a:ext>
            </a:extLst>
          </p:cNvPr>
          <p:cNvSpPr txBox="1">
            <a:spLocks/>
          </p:cNvSpPr>
          <p:nvPr/>
        </p:nvSpPr>
        <p:spPr>
          <a:xfrm>
            <a:off x="89190" y="231904"/>
            <a:ext cx="8229600" cy="1143000"/>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kern="1200">
                <a:solidFill>
                  <a:srgbClr val="FFFFFF"/>
                </a:solidFill>
                <a:latin typeface="Arial"/>
                <a:ea typeface="+mj-ea"/>
                <a:cs typeface="Arial"/>
              </a:defRPr>
            </a:lvl1pPr>
          </a:lstStyle>
          <a:p>
            <a:r>
              <a:rPr lang="en-US"/>
              <a:t>Alumni &amp; Student Exhibitions</a:t>
            </a:r>
            <a:br>
              <a:rPr lang="en-US"/>
            </a:br>
            <a:endParaRPr lang="en-US"/>
          </a:p>
        </p:txBody>
      </p:sp>
      <p:pic>
        <p:nvPicPr>
          <p:cNvPr id="4" name="Picture 3">
            <a:extLst>
              <a:ext uri="{FF2B5EF4-FFF2-40B4-BE49-F238E27FC236}">
                <a16:creationId xmlns:a16="http://schemas.microsoft.com/office/drawing/2014/main" id="{07897D9B-D5C7-36B1-2699-3D80A3D70DE9}"/>
              </a:ext>
            </a:extLst>
          </p:cNvPr>
          <p:cNvPicPr>
            <a:picLocks noChangeAspect="1"/>
          </p:cNvPicPr>
          <p:nvPr/>
        </p:nvPicPr>
        <p:blipFill>
          <a:blip r:embed="rId3"/>
          <a:stretch>
            <a:fillRect/>
          </a:stretch>
        </p:blipFill>
        <p:spPr>
          <a:xfrm>
            <a:off x="170217" y="1699846"/>
            <a:ext cx="8745170" cy="5000356"/>
          </a:xfrm>
          <a:prstGeom prst="rect">
            <a:avLst/>
          </a:prstGeom>
        </p:spPr>
      </p:pic>
      <p:sp>
        <p:nvSpPr>
          <p:cNvPr id="5" name="TextBox 4">
            <a:extLst>
              <a:ext uri="{FF2B5EF4-FFF2-40B4-BE49-F238E27FC236}">
                <a16:creationId xmlns:a16="http://schemas.microsoft.com/office/drawing/2014/main" id="{1F16951B-8FBB-DDEC-AA95-60F5FD5415AD}"/>
              </a:ext>
            </a:extLst>
          </p:cNvPr>
          <p:cNvSpPr txBox="1"/>
          <p:nvPr/>
        </p:nvSpPr>
        <p:spPr>
          <a:xfrm>
            <a:off x="3460270" y="2659966"/>
            <a:ext cx="3655638" cy="1061829"/>
          </a:xfrm>
          <a:prstGeom prst="rect">
            <a:avLst/>
          </a:prstGeom>
          <a:noFill/>
        </p:spPr>
        <p:txBody>
          <a:bodyPr wrap="square">
            <a:spAutoFit/>
          </a:bodyPr>
          <a:lstStyle/>
          <a:p>
            <a:r>
              <a:rPr lang="en-US" sz="1050" b="1">
                <a:latin typeface="Dante" panose="02020502050200020203" pitchFamily="18" charset="0"/>
              </a:rPr>
              <a:t>Thoughts on SFA: </a:t>
            </a:r>
            <a:r>
              <a:rPr lang="en-US" sz="1050">
                <a:latin typeface="Dante" panose="02020502050200020203" pitchFamily="18" charset="0"/>
              </a:rPr>
              <a:t>““Eventually, I slipped in to play the piano – it was my refuge from the computer lab,” he says. “As a non-major, I eventually pursued private voice lessons, which required participation in choir. That’s how I came to the music department and the School of Fine Arts. There was a place for me even though it wasn’t my chosen field of study at the time.”.”</a:t>
            </a:r>
          </a:p>
        </p:txBody>
      </p:sp>
      <p:sp>
        <p:nvSpPr>
          <p:cNvPr id="7" name="Subtitle 11">
            <a:extLst>
              <a:ext uri="{FF2B5EF4-FFF2-40B4-BE49-F238E27FC236}">
                <a16:creationId xmlns:a16="http://schemas.microsoft.com/office/drawing/2014/main" id="{D452437B-E3B8-0805-AD72-0EF48675F9CD}"/>
              </a:ext>
            </a:extLst>
          </p:cNvPr>
          <p:cNvSpPr txBox="1">
            <a:spLocks/>
          </p:cNvSpPr>
          <p:nvPr/>
        </p:nvSpPr>
        <p:spPr>
          <a:xfrm>
            <a:off x="4642824" y="4044961"/>
            <a:ext cx="1234912" cy="1350056"/>
          </a:xfrm>
          <a:prstGeom prst="rect">
            <a:avLst/>
          </a:prstGeom>
        </p:spPr>
        <p:txBody>
          <a:bodyPr vert="horz" lIns="91440" tIns="45720" rIns="91440" bIns="45720" rtlCol="0">
            <a:normAutofit/>
          </a:bodyPr>
          <a:lstStyle>
            <a:lvl1pPr marL="228600" indent="-228600" algn="l" defTabSz="914400" rtl="0" eaLnBrk="1" latinLnBrk="0" hangingPunct="1">
              <a:lnSpc>
                <a:spcPts val="2800"/>
              </a:lnSpc>
              <a:spcBef>
                <a:spcPts val="1000"/>
              </a:spcBef>
              <a:buClr>
                <a:schemeClr val="accent2"/>
              </a:buClr>
              <a:buFont typeface="Wingdings 2" panose="05020102010507070707" pitchFamily="18" charset="2"/>
              <a:buNone/>
              <a:defRPr sz="2400" kern="1200">
                <a:solidFill>
                  <a:schemeClr val="tx2"/>
                </a:solidFill>
                <a:latin typeface="+mn-lt"/>
                <a:ea typeface="+mn-ea"/>
                <a:cs typeface="+mn-cs"/>
              </a:defRPr>
            </a:lvl1pPr>
            <a:lvl2pPr marL="685800" indent="-228600" algn="l" defTabSz="914400" rtl="0" eaLnBrk="1" latinLnBrk="0" hangingPunct="1">
              <a:lnSpc>
                <a:spcPts val="28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2pPr>
            <a:lvl3pPr marL="1143000" indent="-228600" algn="l" defTabSz="914400" rtl="0" eaLnBrk="1" latinLnBrk="0" hangingPunct="1">
              <a:lnSpc>
                <a:spcPts val="28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ts val="28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ts val="28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800" b="1">
                <a:solidFill>
                  <a:schemeClr val="tx1"/>
                </a:solidFill>
              </a:rPr>
              <a:t>Forrest McClendon– ’89</a:t>
            </a:r>
          </a:p>
          <a:p>
            <a:pPr>
              <a:lnSpc>
                <a:spcPct val="100000"/>
              </a:lnSpc>
              <a:spcBef>
                <a:spcPts val="0"/>
              </a:spcBef>
            </a:pPr>
            <a:r>
              <a:rPr lang="en-US" sz="800">
                <a:solidFill>
                  <a:schemeClr val="tx1"/>
                </a:solidFill>
              </a:rPr>
              <a:t>P</a:t>
            </a:r>
            <a:r>
              <a:rPr lang="en-US" sz="800" b="1">
                <a:solidFill>
                  <a:schemeClr val="tx1"/>
                </a:solidFill>
              </a:rPr>
              <a:t>rofession:</a:t>
            </a:r>
            <a:r>
              <a:rPr lang="en-US" sz="800">
                <a:solidFill>
                  <a:schemeClr val="tx1"/>
                </a:solidFill>
              </a:rPr>
              <a:t> Actor/Singer</a:t>
            </a:r>
          </a:p>
          <a:p>
            <a:pPr>
              <a:lnSpc>
                <a:spcPct val="100000"/>
              </a:lnSpc>
              <a:spcBef>
                <a:spcPts val="0"/>
              </a:spcBef>
            </a:pPr>
            <a:r>
              <a:rPr lang="en-US" sz="800" b="1">
                <a:solidFill>
                  <a:schemeClr val="tx1"/>
                </a:solidFill>
              </a:rPr>
              <a:t>Major BA Music</a:t>
            </a:r>
          </a:p>
          <a:p>
            <a:pPr>
              <a:lnSpc>
                <a:spcPct val="100000"/>
              </a:lnSpc>
              <a:spcBef>
                <a:spcPts val="0"/>
              </a:spcBef>
            </a:pPr>
            <a:r>
              <a:rPr lang="en-US" sz="800" b="1">
                <a:solidFill>
                  <a:schemeClr val="tx1"/>
                </a:solidFill>
              </a:rPr>
              <a:t>Department: </a:t>
            </a:r>
            <a:r>
              <a:rPr lang="en-US" sz="800">
                <a:solidFill>
                  <a:schemeClr val="tx1"/>
                </a:solidFill>
              </a:rPr>
              <a:t>Music</a:t>
            </a:r>
          </a:p>
          <a:p>
            <a:pPr marL="0" indent="0">
              <a:lnSpc>
                <a:spcPct val="100000"/>
              </a:lnSpc>
              <a:spcBef>
                <a:spcPts val="0"/>
              </a:spcBef>
            </a:pPr>
            <a:r>
              <a:rPr lang="en-US" sz="600">
                <a:solidFill>
                  <a:schemeClr val="tx1"/>
                </a:solidFill>
              </a:rPr>
              <a:t>About Forest: Actor and singer nominated for a Tony Award for his Broadway debut in “The Scottsboro Boys.” .</a:t>
            </a:r>
          </a:p>
        </p:txBody>
      </p:sp>
    </p:spTree>
    <p:extLst>
      <p:ext uri="{BB962C8B-B14F-4D97-AF65-F5344CB8AC3E}">
        <p14:creationId xmlns:p14="http://schemas.microsoft.com/office/powerpoint/2010/main" val="2354498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D077DC2-9B88-02F3-F523-30EB5E87C3FB}"/>
              </a:ext>
            </a:extLst>
          </p:cNvPr>
          <p:cNvSpPr txBox="1">
            <a:spLocks/>
          </p:cNvSpPr>
          <p:nvPr/>
        </p:nvSpPr>
        <p:spPr>
          <a:xfrm>
            <a:off x="89190" y="389564"/>
            <a:ext cx="8229600" cy="1143000"/>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kern="1200">
                <a:solidFill>
                  <a:srgbClr val="FFFFFF"/>
                </a:solidFill>
                <a:latin typeface="Arial"/>
                <a:ea typeface="+mj-ea"/>
                <a:cs typeface="Arial"/>
              </a:defRPr>
            </a:lvl1pPr>
          </a:lstStyle>
          <a:p>
            <a:r>
              <a:rPr lang="en-US"/>
              <a:t>Alumni &amp; Student Exhibitions</a:t>
            </a:r>
            <a:br>
              <a:rPr lang="en-US"/>
            </a:br>
            <a:endParaRPr lang="en-US"/>
          </a:p>
        </p:txBody>
      </p:sp>
      <p:pic>
        <p:nvPicPr>
          <p:cNvPr id="2" name="Picture 1">
            <a:extLst>
              <a:ext uri="{FF2B5EF4-FFF2-40B4-BE49-F238E27FC236}">
                <a16:creationId xmlns:a16="http://schemas.microsoft.com/office/drawing/2014/main" id="{73549F37-C1BF-E6DC-FA13-295A7FC01390}"/>
              </a:ext>
            </a:extLst>
          </p:cNvPr>
          <p:cNvPicPr>
            <a:picLocks noChangeAspect="1"/>
          </p:cNvPicPr>
          <p:nvPr/>
        </p:nvPicPr>
        <p:blipFill>
          <a:blip r:embed="rId3"/>
          <a:stretch>
            <a:fillRect/>
          </a:stretch>
        </p:blipFill>
        <p:spPr>
          <a:xfrm>
            <a:off x="150672" y="2002819"/>
            <a:ext cx="4168819" cy="3126614"/>
          </a:xfrm>
          <a:prstGeom prst="rect">
            <a:avLst/>
          </a:prstGeom>
        </p:spPr>
      </p:pic>
      <p:pic>
        <p:nvPicPr>
          <p:cNvPr id="3" name="Picture 2">
            <a:extLst>
              <a:ext uri="{FF2B5EF4-FFF2-40B4-BE49-F238E27FC236}">
                <a16:creationId xmlns:a16="http://schemas.microsoft.com/office/drawing/2014/main" id="{75BD2654-E303-5720-5559-15AB6A109286}"/>
              </a:ext>
            </a:extLst>
          </p:cNvPr>
          <p:cNvPicPr>
            <a:picLocks noChangeAspect="1"/>
          </p:cNvPicPr>
          <p:nvPr/>
        </p:nvPicPr>
        <p:blipFill>
          <a:blip r:embed="rId4"/>
          <a:stretch>
            <a:fillRect/>
          </a:stretch>
        </p:blipFill>
        <p:spPr>
          <a:xfrm>
            <a:off x="4671261" y="2002819"/>
            <a:ext cx="4069558" cy="3131539"/>
          </a:xfrm>
          <a:prstGeom prst="rect">
            <a:avLst/>
          </a:prstGeom>
        </p:spPr>
      </p:pic>
    </p:spTree>
    <p:extLst>
      <p:ext uri="{BB962C8B-B14F-4D97-AF65-F5344CB8AC3E}">
        <p14:creationId xmlns:p14="http://schemas.microsoft.com/office/powerpoint/2010/main" val="248382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D077DC2-9B88-02F3-F523-30EB5E87C3FB}"/>
              </a:ext>
            </a:extLst>
          </p:cNvPr>
          <p:cNvSpPr txBox="1">
            <a:spLocks/>
          </p:cNvSpPr>
          <p:nvPr/>
        </p:nvSpPr>
        <p:spPr>
          <a:xfrm>
            <a:off x="89190" y="389564"/>
            <a:ext cx="8229600" cy="1143000"/>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kern="1200">
                <a:solidFill>
                  <a:srgbClr val="FFFFFF"/>
                </a:solidFill>
                <a:latin typeface="Arial"/>
                <a:ea typeface="+mj-ea"/>
                <a:cs typeface="Arial"/>
              </a:defRPr>
            </a:lvl1pPr>
          </a:lstStyle>
          <a:p>
            <a:r>
              <a:rPr lang="en-US"/>
              <a:t>Other SFA Facility Projects</a:t>
            </a:r>
            <a:br>
              <a:rPr lang="en-US"/>
            </a:br>
            <a:endParaRPr lang="en-US"/>
          </a:p>
        </p:txBody>
      </p:sp>
      <p:sp>
        <p:nvSpPr>
          <p:cNvPr id="5" name="TextBox 4">
            <a:extLst>
              <a:ext uri="{FF2B5EF4-FFF2-40B4-BE49-F238E27FC236}">
                <a16:creationId xmlns:a16="http://schemas.microsoft.com/office/drawing/2014/main" id="{10390DF4-1B02-7644-B69F-E63C514B1CAD}"/>
              </a:ext>
            </a:extLst>
          </p:cNvPr>
          <p:cNvSpPr txBox="1"/>
          <p:nvPr/>
        </p:nvSpPr>
        <p:spPr>
          <a:xfrm>
            <a:off x="1084388" y="2505670"/>
            <a:ext cx="6239203" cy="2505301"/>
          </a:xfrm>
          <a:prstGeom prst="rect">
            <a:avLst/>
          </a:prstGeom>
          <a:noFill/>
        </p:spPr>
        <p:txBody>
          <a:bodyPr wrap="square">
            <a:spAutoFit/>
          </a:bodyPr>
          <a:lstStyle/>
          <a:p>
            <a:pPr marL="342900" indent="-342900">
              <a:spcBef>
                <a:spcPct val="20000"/>
              </a:spcBef>
              <a:buFont typeface="Arial"/>
              <a:buChar char="•"/>
            </a:pPr>
            <a:r>
              <a:rPr lang="en-US" sz="2800">
                <a:latin typeface="Arial"/>
                <a:cs typeface="Arial"/>
              </a:rPr>
              <a:t>SFA Student Mural Scholarship</a:t>
            </a:r>
          </a:p>
          <a:p>
            <a:pPr marL="342900" indent="-342900">
              <a:spcBef>
                <a:spcPct val="20000"/>
              </a:spcBef>
              <a:buFont typeface="Arial"/>
              <a:buChar char="•"/>
            </a:pPr>
            <a:r>
              <a:rPr lang="en-US" sz="2800">
                <a:latin typeface="Arial"/>
                <a:cs typeface="Arial"/>
              </a:rPr>
              <a:t>Wayfinding Updates</a:t>
            </a:r>
          </a:p>
          <a:p>
            <a:pPr marL="342900" indent="-342900">
              <a:spcBef>
                <a:spcPct val="20000"/>
              </a:spcBef>
              <a:buFont typeface="Arial"/>
              <a:buChar char="•"/>
            </a:pPr>
            <a:r>
              <a:rPr lang="en-US" sz="2800">
                <a:latin typeface="Arial"/>
                <a:cs typeface="Arial"/>
              </a:rPr>
              <a:t>Fire Evacuation Routes</a:t>
            </a:r>
          </a:p>
          <a:p>
            <a:pPr marL="342900" indent="-342900">
              <a:spcBef>
                <a:spcPct val="20000"/>
              </a:spcBef>
              <a:buFont typeface="Arial"/>
              <a:buChar char="•"/>
            </a:pPr>
            <a:r>
              <a:rPr lang="en-US" sz="2800">
                <a:latin typeface="Arial"/>
                <a:cs typeface="Arial"/>
              </a:rPr>
              <a:t>Space Management Documents &amp; Reports</a:t>
            </a:r>
          </a:p>
        </p:txBody>
      </p:sp>
    </p:spTree>
    <p:extLst>
      <p:ext uri="{BB962C8B-B14F-4D97-AF65-F5344CB8AC3E}">
        <p14:creationId xmlns:p14="http://schemas.microsoft.com/office/powerpoint/2010/main" val="1523770871"/>
      </p:ext>
    </p:extLst>
  </p:cSld>
  <p:clrMapOvr>
    <a:masterClrMapping/>
  </p:clrMapOvr>
</p:sld>
</file>

<file path=ppt/theme/theme1.xml><?xml version="1.0" encoding="utf-8"?>
<a:theme xmlns:a="http://schemas.openxmlformats.org/drawingml/2006/main" name="white-bluebar-standard-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white-bluebar-standard-template.potx</Template>
  <TotalTime>0</TotalTime>
  <Words>476</Words>
  <Application>Microsoft Office PowerPoint</Application>
  <PresentationFormat>On-screen Show (4:3)</PresentationFormat>
  <Paragraphs>48</Paragraphs>
  <Slides>7</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Aptos</vt:lpstr>
      <vt:lpstr>Aptos Display</vt:lpstr>
      <vt:lpstr>Arial</vt:lpstr>
      <vt:lpstr>Calibri</vt:lpstr>
      <vt:lpstr>Dante</vt:lpstr>
      <vt:lpstr>white-bluebar-standard-template</vt:lpstr>
      <vt:lpstr>1_Custom Design</vt:lpstr>
      <vt:lpstr>Custom Design</vt:lpstr>
      <vt:lpstr>PowerPoint Presentation</vt:lpstr>
      <vt:lpstr>Agenda</vt:lpstr>
      <vt:lpstr>Academic Renovation/UPDC Projects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Hill-Moses, Arielle</cp:lastModifiedBy>
  <cp:revision>2</cp:revision>
  <dcterms:created xsi:type="dcterms:W3CDTF">2010-04-12T23:12:02Z</dcterms:created>
  <dcterms:modified xsi:type="dcterms:W3CDTF">2024-02-22T16:20:02Z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