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9.xml" ContentType="application/vnd.openxmlformats-officedocument.presentationml.notesSlide+xml"/>
  <Override PartName="/ppt/tags/tag1.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72" r:id="rId5"/>
  </p:sldMasterIdLst>
  <p:notesMasterIdLst>
    <p:notesMasterId r:id="rId32"/>
  </p:notesMasterIdLst>
  <p:handoutMasterIdLst>
    <p:handoutMasterId r:id="rId33"/>
  </p:handoutMasterIdLst>
  <p:sldIdLst>
    <p:sldId id="325" r:id="rId6"/>
    <p:sldId id="946" r:id="rId7"/>
    <p:sldId id="262" r:id="rId8"/>
    <p:sldId id="373" r:id="rId9"/>
    <p:sldId id="332" r:id="rId10"/>
    <p:sldId id="281" r:id="rId11"/>
    <p:sldId id="283" r:id="rId12"/>
    <p:sldId id="299" r:id="rId13"/>
    <p:sldId id="949" r:id="rId14"/>
    <p:sldId id="377" r:id="rId15"/>
    <p:sldId id="271" r:id="rId16"/>
    <p:sldId id="266" r:id="rId17"/>
    <p:sldId id="948" r:id="rId18"/>
    <p:sldId id="879" r:id="rId19"/>
    <p:sldId id="880" r:id="rId20"/>
    <p:sldId id="950" r:id="rId21"/>
    <p:sldId id="941" r:id="rId22"/>
    <p:sldId id="375" r:id="rId23"/>
    <p:sldId id="376" r:id="rId24"/>
    <p:sldId id="267" r:id="rId25"/>
    <p:sldId id="279" r:id="rId26"/>
    <p:sldId id="265" r:id="rId27"/>
    <p:sldId id="326" r:id="rId28"/>
    <p:sldId id="947" r:id="rId29"/>
    <p:sldId id="374" r:id="rId30"/>
    <p:sldId id="285" r:id="rId31"/>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E2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F2E2627-7209-4227-8A47-FF5DAEF0659C}" v="587" dt="2022-08-24T20:02:51.15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972" autoAdjust="0"/>
    <p:restoredTop sz="72984" autoAdjust="0"/>
  </p:normalViewPr>
  <p:slideViewPr>
    <p:cSldViewPr snapToGrid="0">
      <p:cViewPr varScale="1">
        <p:scale>
          <a:sx n="65" d="100"/>
          <a:sy n="65" d="100"/>
        </p:scale>
        <p:origin x="1440"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microsoft.com/office/2015/10/relationships/revisionInfo" Target="revisionInfo.xml"/><Relationship Id="rId21" Type="http://schemas.openxmlformats.org/officeDocument/2006/relationships/slide" Target="slides/slide16.xml"/><Relationship Id="rId34" Type="http://schemas.openxmlformats.org/officeDocument/2006/relationships/presProps" Target="pres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handoutMaster" Target="handoutMasters/handoutMaster1.xml"/><Relationship Id="rId38"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viewProps" Target="viewProps.xml"/><Relationship Id="rId8" Type="http://schemas.openxmlformats.org/officeDocument/2006/relationships/slide" Target="slides/slide3.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ipman, Sarah" userId="5203e2dd-7614-4663-80d7-53d9a058fcd5" providerId="ADAL" clId="{2F2E2627-7209-4227-8A47-FF5DAEF0659C}"/>
    <pc:docChg chg="undo custSel addSld delSld modSld sldOrd">
      <pc:chgData name="Chipman, Sarah" userId="5203e2dd-7614-4663-80d7-53d9a058fcd5" providerId="ADAL" clId="{2F2E2627-7209-4227-8A47-FF5DAEF0659C}" dt="2022-08-24T20:02:51.159" v="3137"/>
      <pc:docMkLst>
        <pc:docMk/>
      </pc:docMkLst>
      <pc:sldChg chg="del">
        <pc:chgData name="Chipman, Sarah" userId="5203e2dd-7614-4663-80d7-53d9a058fcd5" providerId="ADAL" clId="{2F2E2627-7209-4227-8A47-FF5DAEF0659C}" dt="2022-08-22T15:23:58.051" v="164" actId="2696"/>
        <pc:sldMkLst>
          <pc:docMk/>
          <pc:sldMk cId="306702341" sldId="259"/>
        </pc:sldMkLst>
      </pc:sldChg>
      <pc:sldChg chg="modSp mod ord">
        <pc:chgData name="Chipman, Sarah" userId="5203e2dd-7614-4663-80d7-53d9a058fcd5" providerId="ADAL" clId="{2F2E2627-7209-4227-8A47-FF5DAEF0659C}" dt="2022-08-22T16:38:05.004" v="1019" actId="1076"/>
        <pc:sldMkLst>
          <pc:docMk/>
          <pc:sldMk cId="3668023258" sldId="262"/>
        </pc:sldMkLst>
        <pc:spChg chg="mod">
          <ac:chgData name="Chipman, Sarah" userId="5203e2dd-7614-4663-80d7-53d9a058fcd5" providerId="ADAL" clId="{2F2E2627-7209-4227-8A47-FF5DAEF0659C}" dt="2022-08-22T15:42:09.838" v="778" actId="1076"/>
          <ac:spMkLst>
            <pc:docMk/>
            <pc:sldMk cId="3668023258" sldId="262"/>
            <ac:spMk id="2" creationId="{00000000-0000-0000-0000-000000000000}"/>
          </ac:spMkLst>
        </pc:spChg>
        <pc:spChg chg="mod">
          <ac:chgData name="Chipman, Sarah" userId="5203e2dd-7614-4663-80d7-53d9a058fcd5" providerId="ADAL" clId="{2F2E2627-7209-4227-8A47-FF5DAEF0659C}" dt="2022-08-22T14:32:05.293" v="117" actId="1076"/>
          <ac:spMkLst>
            <pc:docMk/>
            <pc:sldMk cId="3668023258" sldId="262"/>
            <ac:spMk id="4" creationId="{00000000-0000-0000-0000-000000000000}"/>
          </ac:spMkLst>
        </pc:spChg>
        <pc:spChg chg="mod">
          <ac:chgData name="Chipman, Sarah" userId="5203e2dd-7614-4663-80d7-53d9a058fcd5" providerId="ADAL" clId="{2F2E2627-7209-4227-8A47-FF5DAEF0659C}" dt="2022-08-22T15:48:16.592" v="795" actId="403"/>
          <ac:spMkLst>
            <pc:docMk/>
            <pc:sldMk cId="3668023258" sldId="262"/>
            <ac:spMk id="6" creationId="{00000000-0000-0000-0000-000000000000}"/>
          </ac:spMkLst>
        </pc:spChg>
        <pc:spChg chg="mod">
          <ac:chgData name="Chipman, Sarah" userId="5203e2dd-7614-4663-80d7-53d9a058fcd5" providerId="ADAL" clId="{2F2E2627-7209-4227-8A47-FF5DAEF0659C}" dt="2022-08-22T16:38:05.004" v="1019" actId="1076"/>
          <ac:spMkLst>
            <pc:docMk/>
            <pc:sldMk cId="3668023258" sldId="262"/>
            <ac:spMk id="7" creationId="{00000000-0000-0000-0000-000000000000}"/>
          </ac:spMkLst>
        </pc:spChg>
      </pc:sldChg>
      <pc:sldChg chg="del">
        <pc:chgData name="Chipman, Sarah" userId="5203e2dd-7614-4663-80d7-53d9a058fcd5" providerId="ADAL" clId="{2F2E2627-7209-4227-8A47-FF5DAEF0659C}" dt="2022-08-22T15:23:50.932" v="163" actId="2696"/>
        <pc:sldMkLst>
          <pc:docMk/>
          <pc:sldMk cId="1424433189" sldId="264"/>
        </pc:sldMkLst>
      </pc:sldChg>
      <pc:sldChg chg="addSp delSp modSp mod modNotesTx">
        <pc:chgData name="Chipman, Sarah" userId="5203e2dd-7614-4663-80d7-53d9a058fcd5" providerId="ADAL" clId="{2F2E2627-7209-4227-8A47-FF5DAEF0659C}" dt="2022-08-22T17:11:05.578" v="1540" actId="1076"/>
        <pc:sldMkLst>
          <pc:docMk/>
          <pc:sldMk cId="1055613949" sldId="265"/>
        </pc:sldMkLst>
        <pc:picChg chg="del">
          <ac:chgData name="Chipman, Sarah" userId="5203e2dd-7614-4663-80d7-53d9a058fcd5" providerId="ADAL" clId="{2F2E2627-7209-4227-8A47-FF5DAEF0659C}" dt="2022-08-22T17:10:25.540" v="1531" actId="21"/>
          <ac:picMkLst>
            <pc:docMk/>
            <pc:sldMk cId="1055613949" sldId="265"/>
            <ac:picMk id="2" creationId="{F78E8190-B381-43E1-B829-D5F02A6CA9F1}"/>
          </ac:picMkLst>
        </pc:picChg>
        <pc:picChg chg="add del mod">
          <ac:chgData name="Chipman, Sarah" userId="5203e2dd-7614-4663-80d7-53d9a058fcd5" providerId="ADAL" clId="{2F2E2627-7209-4227-8A47-FF5DAEF0659C}" dt="2022-08-22T17:10:32.257" v="1533" actId="21"/>
          <ac:picMkLst>
            <pc:docMk/>
            <pc:sldMk cId="1055613949" sldId="265"/>
            <ac:picMk id="5" creationId="{651291DB-2285-D043-36D8-F2EECEB22817}"/>
          </ac:picMkLst>
        </pc:picChg>
        <pc:picChg chg="add mod">
          <ac:chgData name="Chipman, Sarah" userId="5203e2dd-7614-4663-80d7-53d9a058fcd5" providerId="ADAL" clId="{2F2E2627-7209-4227-8A47-FF5DAEF0659C}" dt="2022-08-22T17:11:05.578" v="1540" actId="1076"/>
          <ac:picMkLst>
            <pc:docMk/>
            <pc:sldMk cId="1055613949" sldId="265"/>
            <ac:picMk id="7" creationId="{9977BF81-DE77-5647-FF57-558122BC4596}"/>
          </ac:picMkLst>
        </pc:picChg>
      </pc:sldChg>
      <pc:sldChg chg="addSp delSp modSp mod ord modAnim">
        <pc:chgData name="Chipman, Sarah" userId="5203e2dd-7614-4663-80d7-53d9a058fcd5" providerId="ADAL" clId="{2F2E2627-7209-4227-8A47-FF5DAEF0659C}" dt="2022-08-24T20:02:44.609" v="3136"/>
        <pc:sldMkLst>
          <pc:docMk/>
          <pc:sldMk cId="4107762877" sldId="266"/>
        </pc:sldMkLst>
        <pc:spChg chg="add del mod">
          <ac:chgData name="Chipman, Sarah" userId="5203e2dd-7614-4663-80d7-53d9a058fcd5" providerId="ADAL" clId="{2F2E2627-7209-4227-8A47-FF5DAEF0659C}" dt="2022-08-24T19:46:29.466" v="2898" actId="767"/>
          <ac:spMkLst>
            <pc:docMk/>
            <pc:sldMk cId="4107762877" sldId="266"/>
            <ac:spMk id="2" creationId="{16E8B234-98DE-3F82-1202-795F34D754CC}"/>
          </ac:spMkLst>
        </pc:spChg>
        <pc:spChg chg="add del mod">
          <ac:chgData name="Chipman, Sarah" userId="5203e2dd-7614-4663-80d7-53d9a058fcd5" providerId="ADAL" clId="{2F2E2627-7209-4227-8A47-FF5DAEF0659C}" dt="2022-08-24T19:46:31.019" v="2901"/>
          <ac:spMkLst>
            <pc:docMk/>
            <pc:sldMk cId="4107762877" sldId="266"/>
            <ac:spMk id="3" creationId="{E92F50AD-8C2D-08F0-3CDB-6FE193F6CB5C}"/>
          </ac:spMkLst>
        </pc:spChg>
        <pc:spChg chg="mod">
          <ac:chgData name="Chipman, Sarah" userId="5203e2dd-7614-4663-80d7-53d9a058fcd5" providerId="ADAL" clId="{2F2E2627-7209-4227-8A47-FF5DAEF0659C}" dt="2022-08-22T17:19:53.588" v="1630" actId="403"/>
          <ac:spMkLst>
            <pc:docMk/>
            <pc:sldMk cId="4107762877" sldId="266"/>
            <ac:spMk id="4" creationId="{E8657C0D-3D83-E4AB-D9D7-DBCFC8434804}"/>
          </ac:spMkLst>
        </pc:spChg>
        <pc:spChg chg="mod">
          <ac:chgData name="Chipman, Sarah" userId="5203e2dd-7614-4663-80d7-53d9a058fcd5" providerId="ADAL" clId="{2F2E2627-7209-4227-8A47-FF5DAEF0659C}" dt="2022-08-22T14:36:42.806" v="154" actId="115"/>
          <ac:spMkLst>
            <pc:docMk/>
            <pc:sldMk cId="4107762877" sldId="266"/>
            <ac:spMk id="5" creationId="{00000000-0000-0000-0000-000000000000}"/>
          </ac:spMkLst>
        </pc:spChg>
        <pc:spChg chg="mod">
          <ac:chgData name="Chipman, Sarah" userId="5203e2dd-7614-4663-80d7-53d9a058fcd5" providerId="ADAL" clId="{2F2E2627-7209-4227-8A47-FF5DAEF0659C}" dt="2022-08-22T19:39:48.028" v="2418" actId="20577"/>
          <ac:spMkLst>
            <pc:docMk/>
            <pc:sldMk cId="4107762877" sldId="266"/>
            <ac:spMk id="7" creationId="{7318B33B-8199-211F-4BB6-13A70CAD95A2}"/>
          </ac:spMkLst>
        </pc:spChg>
      </pc:sldChg>
      <pc:sldChg chg="modSp mod ord">
        <pc:chgData name="Chipman, Sarah" userId="5203e2dd-7614-4663-80d7-53d9a058fcd5" providerId="ADAL" clId="{2F2E2627-7209-4227-8A47-FF5DAEF0659C}" dt="2022-08-22T17:07:10.185" v="1526"/>
        <pc:sldMkLst>
          <pc:docMk/>
          <pc:sldMk cId="2454966287" sldId="267"/>
        </pc:sldMkLst>
        <pc:spChg chg="mod">
          <ac:chgData name="Chipman, Sarah" userId="5203e2dd-7614-4663-80d7-53d9a058fcd5" providerId="ADAL" clId="{2F2E2627-7209-4227-8A47-FF5DAEF0659C}" dt="2022-08-22T17:06:34.241" v="1499" actId="27636"/>
          <ac:spMkLst>
            <pc:docMk/>
            <pc:sldMk cId="2454966287" sldId="267"/>
            <ac:spMk id="4" creationId="{E8657C0D-3D83-E4AB-D9D7-DBCFC8434804}"/>
          </ac:spMkLst>
        </pc:spChg>
        <pc:spChg chg="mod">
          <ac:chgData name="Chipman, Sarah" userId="5203e2dd-7614-4663-80d7-53d9a058fcd5" providerId="ADAL" clId="{2F2E2627-7209-4227-8A47-FF5DAEF0659C}" dt="2022-08-22T17:06:47.830" v="1524" actId="20577"/>
          <ac:spMkLst>
            <pc:docMk/>
            <pc:sldMk cId="2454966287" sldId="267"/>
            <ac:spMk id="5" creationId="{00000000-0000-0000-0000-000000000000}"/>
          </ac:spMkLst>
        </pc:spChg>
      </pc:sldChg>
      <pc:sldChg chg="delSp modSp mod">
        <pc:chgData name="Chipman, Sarah" userId="5203e2dd-7614-4663-80d7-53d9a058fcd5" providerId="ADAL" clId="{2F2E2627-7209-4227-8A47-FF5DAEF0659C}" dt="2022-08-24T19:40:46.249" v="2640" actId="122"/>
        <pc:sldMkLst>
          <pc:docMk/>
          <pc:sldMk cId="1861706603" sldId="271"/>
        </pc:sldMkLst>
        <pc:spChg chg="mod">
          <ac:chgData name="Chipman, Sarah" userId="5203e2dd-7614-4663-80d7-53d9a058fcd5" providerId="ADAL" clId="{2F2E2627-7209-4227-8A47-FF5DAEF0659C}" dt="2022-08-24T19:40:46.249" v="2640" actId="122"/>
          <ac:spMkLst>
            <pc:docMk/>
            <pc:sldMk cId="1861706603" sldId="271"/>
            <ac:spMk id="17" creationId="{00000000-0000-0000-0000-000000000000}"/>
          </ac:spMkLst>
        </pc:spChg>
        <pc:spChg chg="del">
          <ac:chgData name="Chipman, Sarah" userId="5203e2dd-7614-4663-80d7-53d9a058fcd5" providerId="ADAL" clId="{2F2E2627-7209-4227-8A47-FF5DAEF0659C}" dt="2022-08-24T19:40:33.929" v="2638" actId="21"/>
          <ac:spMkLst>
            <pc:docMk/>
            <pc:sldMk cId="1861706603" sldId="271"/>
            <ac:spMk id="18" creationId="{00000000-0000-0000-0000-000000000000}"/>
          </ac:spMkLst>
        </pc:spChg>
      </pc:sldChg>
      <pc:sldChg chg="modSp del mod ord">
        <pc:chgData name="Chipman, Sarah" userId="5203e2dd-7614-4663-80d7-53d9a058fcd5" providerId="ADAL" clId="{2F2E2627-7209-4227-8A47-FF5DAEF0659C}" dt="2022-08-24T19:40:17.483" v="2637" actId="2696"/>
        <pc:sldMkLst>
          <pc:docMk/>
          <pc:sldMk cId="2090658569" sldId="273"/>
        </pc:sldMkLst>
        <pc:spChg chg="mod">
          <ac:chgData name="Chipman, Sarah" userId="5203e2dd-7614-4663-80d7-53d9a058fcd5" providerId="ADAL" clId="{2F2E2627-7209-4227-8A47-FF5DAEF0659C}" dt="2022-08-22T19:27:07.981" v="2091" actId="122"/>
          <ac:spMkLst>
            <pc:docMk/>
            <pc:sldMk cId="2090658569" sldId="273"/>
            <ac:spMk id="3" creationId="{00000000-0000-0000-0000-000000000000}"/>
          </ac:spMkLst>
        </pc:spChg>
      </pc:sldChg>
      <pc:sldChg chg="del">
        <pc:chgData name="Chipman, Sarah" userId="5203e2dd-7614-4663-80d7-53d9a058fcd5" providerId="ADAL" clId="{2F2E2627-7209-4227-8A47-FF5DAEF0659C}" dt="2022-08-22T15:23:44.695" v="162" actId="2696"/>
        <pc:sldMkLst>
          <pc:docMk/>
          <pc:sldMk cId="543759716" sldId="278"/>
        </pc:sldMkLst>
      </pc:sldChg>
      <pc:sldChg chg="modSp mod">
        <pc:chgData name="Chipman, Sarah" userId="5203e2dd-7614-4663-80d7-53d9a058fcd5" providerId="ADAL" clId="{2F2E2627-7209-4227-8A47-FF5DAEF0659C}" dt="2022-08-24T19:34:31.182" v="2554" actId="20577"/>
        <pc:sldMkLst>
          <pc:docMk/>
          <pc:sldMk cId="2529145130" sldId="279"/>
        </pc:sldMkLst>
        <pc:spChg chg="mod">
          <ac:chgData name="Chipman, Sarah" userId="5203e2dd-7614-4663-80d7-53d9a058fcd5" providerId="ADAL" clId="{2F2E2627-7209-4227-8A47-FF5DAEF0659C}" dt="2022-08-24T19:34:23.809" v="2535" actId="1076"/>
          <ac:spMkLst>
            <pc:docMk/>
            <pc:sldMk cId="2529145130" sldId="279"/>
            <ac:spMk id="2" creationId="{E983C15F-FEC4-4A43-9205-C8A571E983F8}"/>
          </ac:spMkLst>
        </pc:spChg>
        <pc:spChg chg="mod">
          <ac:chgData name="Chipman, Sarah" userId="5203e2dd-7614-4663-80d7-53d9a058fcd5" providerId="ADAL" clId="{2F2E2627-7209-4227-8A47-FF5DAEF0659C}" dt="2022-08-24T19:34:23.580" v="2534" actId="1076"/>
          <ac:spMkLst>
            <pc:docMk/>
            <pc:sldMk cId="2529145130" sldId="279"/>
            <ac:spMk id="3" creationId="{0DCF0734-CAF0-4D01-8A57-58802FD2DB0A}"/>
          </ac:spMkLst>
        </pc:spChg>
        <pc:spChg chg="mod">
          <ac:chgData name="Chipman, Sarah" userId="5203e2dd-7614-4663-80d7-53d9a058fcd5" providerId="ADAL" clId="{2F2E2627-7209-4227-8A47-FF5DAEF0659C}" dt="2022-08-24T19:29:39.445" v="2488" actId="20577"/>
          <ac:spMkLst>
            <pc:docMk/>
            <pc:sldMk cId="2529145130" sldId="279"/>
            <ac:spMk id="4" creationId="{E44580BD-8DEE-4894-B8E8-0FAC15F02DB2}"/>
          </ac:spMkLst>
        </pc:spChg>
        <pc:spChg chg="mod">
          <ac:chgData name="Chipman, Sarah" userId="5203e2dd-7614-4663-80d7-53d9a058fcd5" providerId="ADAL" clId="{2F2E2627-7209-4227-8A47-FF5DAEF0659C}" dt="2022-08-24T19:34:31.182" v="2554" actId="20577"/>
          <ac:spMkLst>
            <pc:docMk/>
            <pc:sldMk cId="2529145130" sldId="279"/>
            <ac:spMk id="11" creationId="{00000000-0000-0000-0000-000000000000}"/>
          </ac:spMkLst>
        </pc:spChg>
      </pc:sldChg>
      <pc:sldChg chg="addSp modSp mod ord">
        <pc:chgData name="Chipman, Sarah" userId="5203e2dd-7614-4663-80d7-53d9a058fcd5" providerId="ADAL" clId="{2F2E2627-7209-4227-8A47-FF5DAEF0659C}" dt="2022-08-22T19:41:25.350" v="2429" actId="20578"/>
        <pc:sldMkLst>
          <pc:docMk/>
          <pc:sldMk cId="3053085803" sldId="281"/>
        </pc:sldMkLst>
        <pc:spChg chg="add mod">
          <ac:chgData name="Chipman, Sarah" userId="5203e2dd-7614-4663-80d7-53d9a058fcd5" providerId="ADAL" clId="{2F2E2627-7209-4227-8A47-FF5DAEF0659C}" dt="2022-08-22T18:49:10.839" v="1780" actId="20577"/>
          <ac:spMkLst>
            <pc:docMk/>
            <pc:sldMk cId="3053085803" sldId="281"/>
            <ac:spMk id="2" creationId="{40856994-8273-3639-22C2-F143B3E2EE9B}"/>
          </ac:spMkLst>
        </pc:spChg>
        <pc:spChg chg="mod">
          <ac:chgData name="Chipman, Sarah" userId="5203e2dd-7614-4663-80d7-53d9a058fcd5" providerId="ADAL" clId="{2F2E2627-7209-4227-8A47-FF5DAEF0659C}" dt="2022-08-22T18:48:44.213" v="1738" actId="6549"/>
          <ac:spMkLst>
            <pc:docMk/>
            <pc:sldMk cId="3053085803" sldId="281"/>
            <ac:spMk id="3" creationId="{00000000-0000-0000-0000-000000000000}"/>
          </ac:spMkLst>
        </pc:spChg>
        <pc:spChg chg="mod">
          <ac:chgData name="Chipman, Sarah" userId="5203e2dd-7614-4663-80d7-53d9a058fcd5" providerId="ADAL" clId="{2F2E2627-7209-4227-8A47-FF5DAEF0659C}" dt="2022-08-22T19:27:00.971" v="2089" actId="122"/>
          <ac:spMkLst>
            <pc:docMk/>
            <pc:sldMk cId="3053085803" sldId="281"/>
            <ac:spMk id="6" creationId="{00000000-0000-0000-0000-000000000000}"/>
          </ac:spMkLst>
        </pc:spChg>
        <pc:spChg chg="mod">
          <ac:chgData name="Chipman, Sarah" userId="5203e2dd-7614-4663-80d7-53d9a058fcd5" providerId="ADAL" clId="{2F2E2627-7209-4227-8A47-FF5DAEF0659C}" dt="2022-08-22T18:48:16.800" v="1732" actId="21"/>
          <ac:spMkLst>
            <pc:docMk/>
            <pc:sldMk cId="3053085803" sldId="281"/>
            <ac:spMk id="10" creationId="{00000000-0000-0000-0000-000000000000}"/>
          </ac:spMkLst>
        </pc:spChg>
      </pc:sldChg>
      <pc:sldChg chg="addSp delSp modSp del mod">
        <pc:chgData name="Chipman, Sarah" userId="5203e2dd-7614-4663-80d7-53d9a058fcd5" providerId="ADAL" clId="{2F2E2627-7209-4227-8A47-FF5DAEF0659C}" dt="2022-08-22T16:37:45.348" v="1017" actId="2696"/>
        <pc:sldMkLst>
          <pc:docMk/>
          <pc:sldMk cId="1110923344" sldId="282"/>
        </pc:sldMkLst>
        <pc:spChg chg="del mod">
          <ac:chgData name="Chipman, Sarah" userId="5203e2dd-7614-4663-80d7-53d9a058fcd5" providerId="ADAL" clId="{2F2E2627-7209-4227-8A47-FF5DAEF0659C}" dt="2022-08-22T15:29:34.330" v="167" actId="21"/>
          <ac:spMkLst>
            <pc:docMk/>
            <pc:sldMk cId="1110923344" sldId="282"/>
            <ac:spMk id="2" creationId="{00000000-0000-0000-0000-000000000000}"/>
          </ac:spMkLst>
        </pc:spChg>
        <pc:spChg chg="add mod">
          <ac:chgData name="Chipman, Sarah" userId="5203e2dd-7614-4663-80d7-53d9a058fcd5" providerId="ADAL" clId="{2F2E2627-7209-4227-8A47-FF5DAEF0659C}" dt="2022-08-22T15:47:06.580" v="793" actId="6549"/>
          <ac:spMkLst>
            <pc:docMk/>
            <pc:sldMk cId="1110923344" sldId="282"/>
            <ac:spMk id="3" creationId="{A4CB90ED-89CD-DA23-742D-EA7A5FA1E109}"/>
          </ac:spMkLst>
        </pc:spChg>
        <pc:spChg chg="add mod">
          <ac:chgData name="Chipman, Sarah" userId="5203e2dd-7614-4663-80d7-53d9a058fcd5" providerId="ADAL" clId="{2F2E2627-7209-4227-8A47-FF5DAEF0659C}" dt="2022-08-22T15:30:07.313" v="190" actId="115"/>
          <ac:spMkLst>
            <pc:docMk/>
            <pc:sldMk cId="1110923344" sldId="282"/>
            <ac:spMk id="5" creationId="{51334DA5-BC2E-077A-32F5-001DE4869522}"/>
          </ac:spMkLst>
        </pc:spChg>
        <pc:spChg chg="add del mod">
          <ac:chgData name="Chipman, Sarah" userId="5203e2dd-7614-4663-80d7-53d9a058fcd5" providerId="ADAL" clId="{2F2E2627-7209-4227-8A47-FF5DAEF0659C}" dt="2022-08-22T15:30:14.257" v="192" actId="21"/>
          <ac:spMkLst>
            <pc:docMk/>
            <pc:sldMk cId="1110923344" sldId="282"/>
            <ac:spMk id="8" creationId="{C2F0BCF7-C21D-22E6-2934-D8F7F7419641}"/>
          </ac:spMkLst>
        </pc:spChg>
        <pc:picChg chg="del mod">
          <ac:chgData name="Chipman, Sarah" userId="5203e2dd-7614-4663-80d7-53d9a058fcd5" providerId="ADAL" clId="{2F2E2627-7209-4227-8A47-FF5DAEF0659C}" dt="2022-08-22T15:29:37.348" v="168" actId="21"/>
          <ac:picMkLst>
            <pc:docMk/>
            <pc:sldMk cId="1110923344" sldId="282"/>
            <ac:picMk id="6" creationId="{AD39A342-F55C-41DA-854B-3FB9CD3D21BF}"/>
          </ac:picMkLst>
        </pc:picChg>
      </pc:sldChg>
      <pc:sldChg chg="modSp mod ord modAnim modNotesTx">
        <pc:chgData name="Chipman, Sarah" userId="5203e2dd-7614-4663-80d7-53d9a058fcd5" providerId="ADAL" clId="{2F2E2627-7209-4227-8A47-FF5DAEF0659C}" dt="2022-08-24T20:02:17.210" v="3130"/>
        <pc:sldMkLst>
          <pc:docMk/>
          <pc:sldMk cId="637817515" sldId="283"/>
        </pc:sldMkLst>
        <pc:spChg chg="mod">
          <ac:chgData name="Chipman, Sarah" userId="5203e2dd-7614-4663-80d7-53d9a058fcd5" providerId="ADAL" clId="{2F2E2627-7209-4227-8A47-FF5DAEF0659C}" dt="2022-08-24T19:37:11.984" v="2636" actId="6549"/>
          <ac:spMkLst>
            <pc:docMk/>
            <pc:sldMk cId="637817515" sldId="283"/>
            <ac:spMk id="3" creationId="{00000000-0000-0000-0000-000000000000}"/>
          </ac:spMkLst>
        </pc:spChg>
        <pc:spChg chg="mod">
          <ac:chgData name="Chipman, Sarah" userId="5203e2dd-7614-4663-80d7-53d9a058fcd5" providerId="ADAL" clId="{2F2E2627-7209-4227-8A47-FF5DAEF0659C}" dt="2022-08-22T19:27:04.352" v="2090" actId="122"/>
          <ac:spMkLst>
            <pc:docMk/>
            <pc:sldMk cId="637817515" sldId="283"/>
            <ac:spMk id="4" creationId="{00000000-0000-0000-0000-000000000000}"/>
          </ac:spMkLst>
        </pc:spChg>
      </pc:sldChg>
      <pc:sldChg chg="modSp del mod">
        <pc:chgData name="Chipman, Sarah" userId="5203e2dd-7614-4663-80d7-53d9a058fcd5" providerId="ADAL" clId="{2F2E2627-7209-4227-8A47-FF5DAEF0659C}" dt="2022-08-22T18:50:52.229" v="1874" actId="2696"/>
        <pc:sldMkLst>
          <pc:docMk/>
          <pc:sldMk cId="1432296030" sldId="284"/>
        </pc:sldMkLst>
        <pc:spChg chg="mod">
          <ac:chgData name="Chipman, Sarah" userId="5203e2dd-7614-4663-80d7-53d9a058fcd5" providerId="ADAL" clId="{2F2E2627-7209-4227-8A47-FF5DAEF0659C}" dt="2022-08-22T18:50:47.595" v="1873" actId="21"/>
          <ac:spMkLst>
            <pc:docMk/>
            <pc:sldMk cId="1432296030" sldId="284"/>
            <ac:spMk id="3" creationId="{00000000-0000-0000-0000-000000000000}"/>
          </ac:spMkLst>
        </pc:spChg>
      </pc:sldChg>
      <pc:sldChg chg="del modNotesTx">
        <pc:chgData name="Chipman, Sarah" userId="5203e2dd-7614-4663-80d7-53d9a058fcd5" providerId="ADAL" clId="{2F2E2627-7209-4227-8A47-FF5DAEF0659C}" dt="2022-08-22T17:06:08.531" v="1493" actId="2696"/>
        <pc:sldMkLst>
          <pc:docMk/>
          <pc:sldMk cId="2271726494" sldId="288"/>
        </pc:sldMkLst>
      </pc:sldChg>
      <pc:sldChg chg="modSp del mod">
        <pc:chgData name="Chipman, Sarah" userId="5203e2dd-7614-4663-80d7-53d9a058fcd5" providerId="ADAL" clId="{2F2E2627-7209-4227-8A47-FF5DAEF0659C}" dt="2022-08-22T18:54:09.635" v="1991" actId="2696"/>
        <pc:sldMkLst>
          <pc:docMk/>
          <pc:sldMk cId="759391032" sldId="293"/>
        </pc:sldMkLst>
        <pc:spChg chg="mod">
          <ac:chgData name="Chipman, Sarah" userId="5203e2dd-7614-4663-80d7-53d9a058fcd5" providerId="ADAL" clId="{2F2E2627-7209-4227-8A47-FF5DAEF0659C}" dt="2022-08-22T18:51:58.527" v="1889" actId="21"/>
          <ac:spMkLst>
            <pc:docMk/>
            <pc:sldMk cId="759391032" sldId="293"/>
            <ac:spMk id="2" creationId="{00000000-0000-0000-0000-000000000000}"/>
          </ac:spMkLst>
        </pc:spChg>
      </pc:sldChg>
      <pc:sldChg chg="addSp delSp modSp mod modNotesTx">
        <pc:chgData name="Chipman, Sarah" userId="5203e2dd-7614-4663-80d7-53d9a058fcd5" providerId="ADAL" clId="{2F2E2627-7209-4227-8A47-FF5DAEF0659C}" dt="2022-08-24T19:40:53.614" v="2641" actId="1076"/>
        <pc:sldMkLst>
          <pc:docMk/>
          <pc:sldMk cId="0" sldId="299"/>
        </pc:sldMkLst>
        <pc:spChg chg="add mod">
          <ac:chgData name="Chipman, Sarah" userId="5203e2dd-7614-4663-80d7-53d9a058fcd5" providerId="ADAL" clId="{2F2E2627-7209-4227-8A47-FF5DAEF0659C}" dt="2022-08-24T19:40:53.614" v="2641" actId="1076"/>
          <ac:spMkLst>
            <pc:docMk/>
            <pc:sldMk cId="0" sldId="299"/>
            <ac:spMk id="2" creationId="{AEB22F81-9C26-0706-DAEB-A3E4EA12F26F}"/>
          </ac:spMkLst>
        </pc:spChg>
        <pc:spChg chg="add del mod">
          <ac:chgData name="Chipman, Sarah" userId="5203e2dd-7614-4663-80d7-53d9a058fcd5" providerId="ADAL" clId="{2F2E2627-7209-4227-8A47-FF5DAEF0659C}" dt="2022-08-24T19:28:15.326" v="2454" actId="478"/>
          <ac:spMkLst>
            <pc:docMk/>
            <pc:sldMk cId="0" sldId="299"/>
            <ac:spMk id="4" creationId="{AD4C3420-504D-F048-FC88-49715241DD55}"/>
          </ac:spMkLst>
        </pc:spChg>
        <pc:spChg chg="del">
          <ac:chgData name="Chipman, Sarah" userId="5203e2dd-7614-4663-80d7-53d9a058fcd5" providerId="ADAL" clId="{2F2E2627-7209-4227-8A47-FF5DAEF0659C}" dt="2022-08-24T19:26:59.761" v="2439" actId="478"/>
          <ac:spMkLst>
            <pc:docMk/>
            <pc:sldMk cId="0" sldId="299"/>
            <ac:spMk id="100" creationId="{00000000-0000-0000-0000-000000000000}"/>
          </ac:spMkLst>
        </pc:spChg>
        <pc:graphicFrameChg chg="modGraphic">
          <ac:chgData name="Chipman, Sarah" userId="5203e2dd-7614-4663-80d7-53d9a058fcd5" providerId="ADAL" clId="{2F2E2627-7209-4227-8A47-FF5DAEF0659C}" dt="2022-08-24T19:30:44.947" v="2495" actId="207"/>
          <ac:graphicFrameMkLst>
            <pc:docMk/>
            <pc:sldMk cId="0" sldId="299"/>
            <ac:graphicFrameMk id="101" creationId="{00000000-0000-0000-0000-000000000000}"/>
          </ac:graphicFrameMkLst>
        </pc:graphicFrameChg>
        <pc:graphicFrameChg chg="modGraphic">
          <ac:chgData name="Chipman, Sarah" userId="5203e2dd-7614-4663-80d7-53d9a058fcd5" providerId="ADAL" clId="{2F2E2627-7209-4227-8A47-FF5DAEF0659C}" dt="2022-08-24T19:30:49.701" v="2496" actId="207"/>
          <ac:graphicFrameMkLst>
            <pc:docMk/>
            <pc:sldMk cId="0" sldId="299"/>
            <ac:graphicFrameMk id="102" creationId="{00000000-0000-0000-0000-000000000000}"/>
          </ac:graphicFrameMkLst>
        </pc:graphicFrameChg>
        <pc:picChg chg="del">
          <ac:chgData name="Chipman, Sarah" userId="5203e2dd-7614-4663-80d7-53d9a058fcd5" providerId="ADAL" clId="{2F2E2627-7209-4227-8A47-FF5DAEF0659C}" dt="2022-08-24T19:31:02.719" v="2497" actId="478"/>
          <ac:picMkLst>
            <pc:docMk/>
            <pc:sldMk cId="0" sldId="299"/>
            <ac:picMk id="99" creationId="{00000000-0000-0000-0000-000000000000}"/>
          </ac:picMkLst>
        </pc:picChg>
      </pc:sldChg>
      <pc:sldChg chg="modSp mod">
        <pc:chgData name="Chipman, Sarah" userId="5203e2dd-7614-4663-80d7-53d9a058fcd5" providerId="ADAL" clId="{2F2E2627-7209-4227-8A47-FF5DAEF0659C}" dt="2022-08-22T14:30:36.558" v="110" actId="1076"/>
        <pc:sldMkLst>
          <pc:docMk/>
          <pc:sldMk cId="2919359466" sldId="325"/>
        </pc:sldMkLst>
        <pc:spChg chg="mod">
          <ac:chgData name="Chipman, Sarah" userId="5203e2dd-7614-4663-80d7-53d9a058fcd5" providerId="ADAL" clId="{2F2E2627-7209-4227-8A47-FF5DAEF0659C}" dt="2022-08-22T14:30:30.881" v="109" actId="20577"/>
          <ac:spMkLst>
            <pc:docMk/>
            <pc:sldMk cId="2919359466" sldId="325"/>
            <ac:spMk id="6" creationId="{00000000-0000-0000-0000-000000000000}"/>
          </ac:spMkLst>
        </pc:spChg>
        <pc:cxnChg chg="mod">
          <ac:chgData name="Chipman, Sarah" userId="5203e2dd-7614-4663-80d7-53d9a058fcd5" providerId="ADAL" clId="{2F2E2627-7209-4227-8A47-FF5DAEF0659C}" dt="2022-08-22T14:30:36.558" v="110" actId="1076"/>
          <ac:cxnSpMkLst>
            <pc:docMk/>
            <pc:sldMk cId="2919359466" sldId="325"/>
            <ac:cxnSpMk id="7" creationId="{00000000-0000-0000-0000-000000000000}"/>
          </ac:cxnSpMkLst>
        </pc:cxnChg>
      </pc:sldChg>
      <pc:sldChg chg="del">
        <pc:chgData name="Chipman, Sarah" userId="5203e2dd-7614-4663-80d7-53d9a058fcd5" providerId="ADAL" clId="{2F2E2627-7209-4227-8A47-FF5DAEF0659C}" dt="2022-08-22T15:23:40.964" v="161" actId="2696"/>
        <pc:sldMkLst>
          <pc:docMk/>
          <pc:sldMk cId="1982821696" sldId="326"/>
        </pc:sldMkLst>
      </pc:sldChg>
      <pc:sldChg chg="modSp mod ord">
        <pc:chgData name="Chipman, Sarah" userId="5203e2dd-7614-4663-80d7-53d9a058fcd5" providerId="ADAL" clId="{2F2E2627-7209-4227-8A47-FF5DAEF0659C}" dt="2022-08-22T19:42:28.548" v="2436" actId="20577"/>
        <pc:sldMkLst>
          <pc:docMk/>
          <pc:sldMk cId="2319438660" sldId="326"/>
        </pc:sldMkLst>
        <pc:spChg chg="mod">
          <ac:chgData name="Chipman, Sarah" userId="5203e2dd-7614-4663-80d7-53d9a058fcd5" providerId="ADAL" clId="{2F2E2627-7209-4227-8A47-FF5DAEF0659C}" dt="2022-08-22T19:42:28.548" v="2436" actId="20577"/>
          <ac:spMkLst>
            <pc:docMk/>
            <pc:sldMk cId="2319438660" sldId="326"/>
            <ac:spMk id="3" creationId="{00000000-0000-0000-0000-000000000000}"/>
          </ac:spMkLst>
        </pc:spChg>
      </pc:sldChg>
      <pc:sldChg chg="modSp mod ord modAnim modNotesTx">
        <pc:chgData name="Chipman, Sarah" userId="5203e2dd-7614-4663-80d7-53d9a058fcd5" providerId="ADAL" clId="{2F2E2627-7209-4227-8A47-FF5DAEF0659C}" dt="2022-08-24T20:02:12.343" v="3129"/>
        <pc:sldMkLst>
          <pc:docMk/>
          <pc:sldMk cId="864996594" sldId="332"/>
        </pc:sldMkLst>
        <pc:spChg chg="mod">
          <ac:chgData name="Chipman, Sarah" userId="5203e2dd-7614-4663-80d7-53d9a058fcd5" providerId="ADAL" clId="{2F2E2627-7209-4227-8A47-FF5DAEF0659C}" dt="2022-08-22T15:53:26.775" v="1002" actId="20577"/>
          <ac:spMkLst>
            <pc:docMk/>
            <pc:sldMk cId="864996594" sldId="332"/>
            <ac:spMk id="2" creationId="{00000000-0000-0000-0000-000000000000}"/>
          </ac:spMkLst>
        </pc:spChg>
        <pc:spChg chg="mod">
          <ac:chgData name="Chipman, Sarah" userId="5203e2dd-7614-4663-80d7-53d9a058fcd5" providerId="ADAL" clId="{2F2E2627-7209-4227-8A47-FF5DAEF0659C}" dt="2022-08-22T19:26:57.773" v="2088" actId="120"/>
          <ac:spMkLst>
            <pc:docMk/>
            <pc:sldMk cId="864996594" sldId="332"/>
            <ac:spMk id="3" creationId="{00000000-0000-0000-0000-000000000000}"/>
          </ac:spMkLst>
        </pc:spChg>
      </pc:sldChg>
      <pc:sldChg chg="addSp delSp modSp mod ord modAnim modNotesTx">
        <pc:chgData name="Chipman, Sarah" userId="5203e2dd-7614-4663-80d7-53d9a058fcd5" providerId="ADAL" clId="{2F2E2627-7209-4227-8A47-FF5DAEF0659C}" dt="2022-08-24T20:02:04.395" v="3128"/>
        <pc:sldMkLst>
          <pc:docMk/>
          <pc:sldMk cId="3143785731" sldId="373"/>
        </pc:sldMkLst>
        <pc:spChg chg="add mod">
          <ac:chgData name="Chipman, Sarah" userId="5203e2dd-7614-4663-80d7-53d9a058fcd5" providerId="ADAL" clId="{2F2E2627-7209-4227-8A47-FF5DAEF0659C}" dt="2022-08-22T15:41:58.527" v="777" actId="1076"/>
          <ac:spMkLst>
            <pc:docMk/>
            <pc:sldMk cId="3143785731" sldId="373"/>
            <ac:spMk id="2" creationId="{BDF2F1DD-79E9-245A-7C7C-28CBD98A2B34}"/>
          </ac:spMkLst>
        </pc:spChg>
        <pc:spChg chg="del">
          <ac:chgData name="Chipman, Sarah" userId="5203e2dd-7614-4663-80d7-53d9a058fcd5" providerId="ADAL" clId="{2F2E2627-7209-4227-8A47-FF5DAEF0659C}" dt="2022-08-22T15:41:17.574" v="697" actId="21"/>
          <ac:spMkLst>
            <pc:docMk/>
            <pc:sldMk cId="3143785731" sldId="373"/>
            <ac:spMk id="16" creationId="{00000000-0000-0000-0000-000000000000}"/>
          </ac:spMkLst>
        </pc:spChg>
      </pc:sldChg>
      <pc:sldChg chg="addSp modSp mod">
        <pc:chgData name="Chipman, Sarah" userId="5203e2dd-7614-4663-80d7-53d9a058fcd5" providerId="ADAL" clId="{2F2E2627-7209-4227-8A47-FF5DAEF0659C}" dt="2022-08-22T17:17:12.276" v="1627" actId="115"/>
        <pc:sldMkLst>
          <pc:docMk/>
          <pc:sldMk cId="2814648820" sldId="374"/>
        </pc:sldMkLst>
        <pc:spChg chg="add mod">
          <ac:chgData name="Chipman, Sarah" userId="5203e2dd-7614-4663-80d7-53d9a058fcd5" providerId="ADAL" clId="{2F2E2627-7209-4227-8A47-FF5DAEF0659C}" dt="2022-08-22T17:17:12.276" v="1627" actId="115"/>
          <ac:spMkLst>
            <pc:docMk/>
            <pc:sldMk cId="2814648820" sldId="374"/>
            <ac:spMk id="2" creationId="{7B9F3786-E759-1925-5885-9002BC2ABB69}"/>
          </ac:spMkLst>
        </pc:spChg>
        <pc:picChg chg="mod">
          <ac:chgData name="Chipman, Sarah" userId="5203e2dd-7614-4663-80d7-53d9a058fcd5" providerId="ADAL" clId="{2F2E2627-7209-4227-8A47-FF5DAEF0659C}" dt="2022-08-22T17:16:30.326" v="1591" actId="1076"/>
          <ac:picMkLst>
            <pc:docMk/>
            <pc:sldMk cId="2814648820" sldId="374"/>
            <ac:picMk id="5" creationId="{8C8B93B4-48D4-2770-71FC-3F624322374E}"/>
          </ac:picMkLst>
        </pc:picChg>
      </pc:sldChg>
      <pc:sldChg chg="modSp del mod">
        <pc:chgData name="Chipman, Sarah" userId="5203e2dd-7614-4663-80d7-53d9a058fcd5" providerId="ADAL" clId="{2F2E2627-7209-4227-8A47-FF5DAEF0659C}" dt="2022-08-22T14:34:22.206" v="134" actId="2696"/>
        <pc:sldMkLst>
          <pc:docMk/>
          <pc:sldMk cId="3202626790" sldId="374"/>
        </pc:sldMkLst>
        <pc:spChg chg="mod">
          <ac:chgData name="Chipman, Sarah" userId="5203e2dd-7614-4663-80d7-53d9a058fcd5" providerId="ADAL" clId="{2F2E2627-7209-4227-8A47-FF5DAEF0659C}" dt="2022-08-22T14:33:29.013" v="122" actId="21"/>
          <ac:spMkLst>
            <pc:docMk/>
            <pc:sldMk cId="3202626790" sldId="374"/>
            <ac:spMk id="7" creationId="{8F51D753-0208-4407-B3B4-9B7422121EF5}"/>
          </ac:spMkLst>
        </pc:spChg>
      </pc:sldChg>
      <pc:sldChg chg="modSp mod ord">
        <pc:chgData name="Chipman, Sarah" userId="5203e2dd-7614-4663-80d7-53d9a058fcd5" providerId="ADAL" clId="{2F2E2627-7209-4227-8A47-FF5DAEF0659C}" dt="2022-08-24T19:44:08.967" v="2894"/>
        <pc:sldMkLst>
          <pc:docMk/>
          <pc:sldMk cId="496894421" sldId="375"/>
        </pc:sldMkLst>
        <pc:spChg chg="mod">
          <ac:chgData name="Chipman, Sarah" userId="5203e2dd-7614-4663-80d7-53d9a058fcd5" providerId="ADAL" clId="{2F2E2627-7209-4227-8A47-FF5DAEF0659C}" dt="2022-08-22T16:51:45.314" v="1344" actId="20577"/>
          <ac:spMkLst>
            <pc:docMk/>
            <pc:sldMk cId="496894421" sldId="375"/>
            <ac:spMk id="4" creationId="{4099ED3D-D9DE-44AC-A69E-C0CDE55F2EBB}"/>
          </ac:spMkLst>
        </pc:spChg>
      </pc:sldChg>
      <pc:sldChg chg="modSp mod ord">
        <pc:chgData name="Chipman, Sarah" userId="5203e2dd-7614-4663-80d7-53d9a058fcd5" providerId="ADAL" clId="{2F2E2627-7209-4227-8A47-FF5DAEF0659C}" dt="2022-08-24T19:58:32.676" v="3115" actId="20577"/>
        <pc:sldMkLst>
          <pc:docMk/>
          <pc:sldMk cId="2637282305" sldId="376"/>
        </pc:sldMkLst>
        <pc:spChg chg="mod">
          <ac:chgData name="Chipman, Sarah" userId="5203e2dd-7614-4663-80d7-53d9a058fcd5" providerId="ADAL" clId="{2F2E2627-7209-4227-8A47-FF5DAEF0659C}" dt="2022-08-24T19:58:32.676" v="3115" actId="20577"/>
          <ac:spMkLst>
            <pc:docMk/>
            <pc:sldMk cId="2637282305" sldId="376"/>
            <ac:spMk id="4" creationId="{4099ED3D-D9DE-44AC-A69E-C0CDE55F2EBB}"/>
          </ac:spMkLst>
        </pc:spChg>
      </pc:sldChg>
      <pc:sldChg chg="addSp delSp modSp mod">
        <pc:chgData name="Chipman, Sarah" userId="5203e2dd-7614-4663-80d7-53d9a058fcd5" providerId="ADAL" clId="{2F2E2627-7209-4227-8A47-FF5DAEF0659C}" dt="2022-08-24T19:31:10.467" v="2499" actId="478"/>
        <pc:sldMkLst>
          <pc:docMk/>
          <pc:sldMk cId="2058788894" sldId="377"/>
        </pc:sldMkLst>
        <pc:spChg chg="del">
          <ac:chgData name="Chipman, Sarah" userId="5203e2dd-7614-4663-80d7-53d9a058fcd5" providerId="ADAL" clId="{2F2E2627-7209-4227-8A47-FF5DAEF0659C}" dt="2022-08-24T19:27:55.870" v="2452" actId="478"/>
          <ac:spMkLst>
            <pc:docMk/>
            <pc:sldMk cId="2058788894" sldId="377"/>
            <ac:spMk id="2" creationId="{45F7FA4E-9105-46FD-8D36-65B40F1A1FB4}"/>
          </ac:spMkLst>
        </pc:spChg>
        <pc:spChg chg="add del mod">
          <ac:chgData name="Chipman, Sarah" userId="5203e2dd-7614-4663-80d7-53d9a058fcd5" providerId="ADAL" clId="{2F2E2627-7209-4227-8A47-FF5DAEF0659C}" dt="2022-08-24T19:27:48.463" v="2451" actId="478"/>
          <ac:spMkLst>
            <pc:docMk/>
            <pc:sldMk cId="2058788894" sldId="377"/>
            <ac:spMk id="5" creationId="{BD60D0CA-0115-408C-B633-6C309D2D21D9}"/>
          </ac:spMkLst>
        </pc:spChg>
        <pc:spChg chg="mod">
          <ac:chgData name="Chipman, Sarah" userId="5203e2dd-7614-4663-80d7-53d9a058fcd5" providerId="ADAL" clId="{2F2E2627-7209-4227-8A47-FF5DAEF0659C}" dt="2022-08-24T19:27:40.211" v="2448" actId="115"/>
          <ac:spMkLst>
            <pc:docMk/>
            <pc:sldMk cId="2058788894" sldId="377"/>
            <ac:spMk id="7" creationId="{3D318BC2-A70B-4169-8046-37EF69CB6D2C}"/>
          </ac:spMkLst>
        </pc:spChg>
        <pc:spChg chg="mod">
          <ac:chgData name="Chipman, Sarah" userId="5203e2dd-7614-4663-80d7-53d9a058fcd5" providerId="ADAL" clId="{2F2E2627-7209-4227-8A47-FF5DAEF0659C}" dt="2022-08-24T19:27:42.019" v="2449" actId="115"/>
          <ac:spMkLst>
            <pc:docMk/>
            <pc:sldMk cId="2058788894" sldId="377"/>
            <ac:spMk id="8" creationId="{D1F46ADA-30D3-4D61-9CB4-C42B8B66B79D}"/>
          </ac:spMkLst>
        </pc:spChg>
        <pc:spChg chg="add del mod">
          <ac:chgData name="Chipman, Sarah" userId="5203e2dd-7614-4663-80d7-53d9a058fcd5" providerId="ADAL" clId="{2F2E2627-7209-4227-8A47-FF5DAEF0659C}" dt="2022-08-24T19:27:58.138" v="2453"/>
          <ac:spMkLst>
            <pc:docMk/>
            <pc:sldMk cId="2058788894" sldId="377"/>
            <ac:spMk id="10" creationId="{1FAA4D2F-6E99-4E85-4428-A7CBDF567ED0}"/>
          </ac:spMkLst>
        </pc:spChg>
        <pc:spChg chg="add mod">
          <ac:chgData name="Chipman, Sarah" userId="5203e2dd-7614-4663-80d7-53d9a058fcd5" providerId="ADAL" clId="{2F2E2627-7209-4227-8A47-FF5DAEF0659C}" dt="2022-08-24T19:27:58.138" v="2453"/>
          <ac:spMkLst>
            <pc:docMk/>
            <pc:sldMk cId="2058788894" sldId="377"/>
            <ac:spMk id="11" creationId="{1524C3F9-0119-53EE-FDE8-9347BE5AB2E1}"/>
          </ac:spMkLst>
        </pc:spChg>
        <pc:picChg chg="del">
          <ac:chgData name="Chipman, Sarah" userId="5203e2dd-7614-4663-80d7-53d9a058fcd5" providerId="ADAL" clId="{2F2E2627-7209-4227-8A47-FF5DAEF0659C}" dt="2022-08-24T19:31:10.467" v="2499" actId="478"/>
          <ac:picMkLst>
            <pc:docMk/>
            <pc:sldMk cId="2058788894" sldId="377"/>
            <ac:picMk id="6" creationId="{83469B6F-1C73-48CD-880F-7AEE152DA5E4}"/>
          </ac:picMkLst>
        </pc:picChg>
      </pc:sldChg>
      <pc:sldChg chg="modNotesTx">
        <pc:chgData name="Chipman, Sarah" userId="5203e2dd-7614-4663-80d7-53d9a058fcd5" providerId="ADAL" clId="{2F2E2627-7209-4227-8A47-FF5DAEF0659C}" dt="2022-08-22T17:03:27.946" v="1486" actId="6549"/>
        <pc:sldMkLst>
          <pc:docMk/>
          <pc:sldMk cId="1347315352" sldId="879"/>
        </pc:sldMkLst>
      </pc:sldChg>
      <pc:sldChg chg="modNotesTx">
        <pc:chgData name="Chipman, Sarah" userId="5203e2dd-7614-4663-80d7-53d9a058fcd5" providerId="ADAL" clId="{2F2E2627-7209-4227-8A47-FF5DAEF0659C}" dt="2022-08-22T17:03:37.421" v="1488" actId="5793"/>
        <pc:sldMkLst>
          <pc:docMk/>
          <pc:sldMk cId="3106372191" sldId="880"/>
        </pc:sldMkLst>
      </pc:sldChg>
      <pc:sldChg chg="del modNotesTx">
        <pc:chgData name="Chipman, Sarah" userId="5203e2dd-7614-4663-80d7-53d9a058fcd5" providerId="ADAL" clId="{2F2E2627-7209-4227-8A47-FF5DAEF0659C}" dt="2022-08-24T19:25:51.518" v="2437" actId="2696"/>
        <pc:sldMkLst>
          <pc:docMk/>
          <pc:sldMk cId="2172139428" sldId="881"/>
        </pc:sldMkLst>
      </pc:sldChg>
      <pc:sldChg chg="addSp delSp modSp mod modNotesTx">
        <pc:chgData name="Chipman, Sarah" userId="5203e2dd-7614-4663-80d7-53d9a058fcd5" providerId="ADAL" clId="{2F2E2627-7209-4227-8A47-FF5DAEF0659C}" dt="2022-08-22T17:22:11.503" v="1670" actId="20577"/>
        <pc:sldMkLst>
          <pc:docMk/>
          <pc:sldMk cId="1237994161" sldId="941"/>
        </pc:sldMkLst>
        <pc:spChg chg="mod">
          <ac:chgData name="Chipman, Sarah" userId="5203e2dd-7614-4663-80d7-53d9a058fcd5" providerId="ADAL" clId="{2F2E2627-7209-4227-8A47-FF5DAEF0659C}" dt="2022-08-22T17:22:11.503" v="1670" actId="20577"/>
          <ac:spMkLst>
            <pc:docMk/>
            <pc:sldMk cId="1237994161" sldId="941"/>
            <ac:spMk id="12" creationId="{C2DEA485-045C-984D-9E9E-A3ED9A56C713}"/>
          </ac:spMkLst>
        </pc:spChg>
        <pc:picChg chg="add mod">
          <ac:chgData name="Chipman, Sarah" userId="5203e2dd-7614-4663-80d7-53d9a058fcd5" providerId="ADAL" clId="{2F2E2627-7209-4227-8A47-FF5DAEF0659C}" dt="2022-08-22T17:09:07.261" v="1530" actId="14100"/>
          <ac:picMkLst>
            <pc:docMk/>
            <pc:sldMk cId="1237994161" sldId="941"/>
            <ac:picMk id="5" creationId="{B2E64B4F-CCFA-0CB9-626C-C4FB292D1286}"/>
          </ac:picMkLst>
        </pc:picChg>
        <pc:picChg chg="del">
          <ac:chgData name="Chipman, Sarah" userId="5203e2dd-7614-4663-80d7-53d9a058fcd5" providerId="ADAL" clId="{2F2E2627-7209-4227-8A47-FF5DAEF0659C}" dt="2022-08-22T17:08:52.668" v="1527" actId="478"/>
          <ac:picMkLst>
            <pc:docMk/>
            <pc:sldMk cId="1237994161" sldId="941"/>
            <ac:picMk id="9" creationId="{EC3914D4-C875-EB48-A9E9-D878573EA16F}"/>
          </ac:picMkLst>
        </pc:picChg>
      </pc:sldChg>
      <pc:sldChg chg="del">
        <pc:chgData name="Chipman, Sarah" userId="5203e2dd-7614-4663-80d7-53d9a058fcd5" providerId="ADAL" clId="{2F2E2627-7209-4227-8A47-FF5DAEF0659C}" dt="2022-08-22T15:54:06.244" v="1003" actId="2696"/>
        <pc:sldMkLst>
          <pc:docMk/>
          <pc:sldMk cId="2422120807" sldId="942"/>
        </pc:sldMkLst>
      </pc:sldChg>
      <pc:sldChg chg="del">
        <pc:chgData name="Chipman, Sarah" userId="5203e2dd-7614-4663-80d7-53d9a058fcd5" providerId="ADAL" clId="{2F2E2627-7209-4227-8A47-FF5DAEF0659C}" dt="2022-08-22T15:46:03.888" v="781" actId="2696"/>
        <pc:sldMkLst>
          <pc:docMk/>
          <pc:sldMk cId="83328709" sldId="945"/>
        </pc:sldMkLst>
      </pc:sldChg>
      <pc:sldChg chg="modSp del mod">
        <pc:chgData name="Chipman, Sarah" userId="5203e2dd-7614-4663-80d7-53d9a058fcd5" providerId="ADAL" clId="{2F2E2627-7209-4227-8A47-FF5DAEF0659C}" dt="2022-08-22T15:28:56.116" v="165" actId="2696"/>
        <pc:sldMkLst>
          <pc:docMk/>
          <pc:sldMk cId="203421528" sldId="946"/>
        </pc:sldMkLst>
        <pc:spChg chg="mod">
          <ac:chgData name="Chipman, Sarah" userId="5203e2dd-7614-4663-80d7-53d9a058fcd5" providerId="ADAL" clId="{2F2E2627-7209-4227-8A47-FF5DAEF0659C}" dt="2022-08-22T14:35:29.493" v="150" actId="255"/>
          <ac:spMkLst>
            <pc:docMk/>
            <pc:sldMk cId="203421528" sldId="946"/>
            <ac:spMk id="2" creationId="{00000000-0000-0000-0000-000000000000}"/>
          </ac:spMkLst>
        </pc:spChg>
      </pc:sldChg>
      <pc:sldChg chg="modSp add mod modTransition">
        <pc:chgData name="Chipman, Sarah" userId="5203e2dd-7614-4663-80d7-53d9a058fcd5" providerId="ADAL" clId="{2F2E2627-7209-4227-8A47-FF5DAEF0659C}" dt="2022-08-24T20:01:55.461" v="3127"/>
        <pc:sldMkLst>
          <pc:docMk/>
          <pc:sldMk cId="2402690432" sldId="946"/>
        </pc:sldMkLst>
        <pc:spChg chg="mod">
          <ac:chgData name="Chipman, Sarah" userId="5203e2dd-7614-4663-80d7-53d9a058fcd5" providerId="ADAL" clId="{2F2E2627-7209-4227-8A47-FF5DAEF0659C}" dt="2022-08-22T17:19:24.268" v="1629" actId="1076"/>
          <ac:spMkLst>
            <pc:docMk/>
            <pc:sldMk cId="2402690432" sldId="946"/>
            <ac:spMk id="2" creationId="{00000000-0000-0000-0000-000000000000}"/>
          </ac:spMkLst>
        </pc:spChg>
      </pc:sldChg>
      <pc:sldChg chg="modSp add del mod ord">
        <pc:chgData name="Chipman, Sarah" userId="5203e2dd-7614-4663-80d7-53d9a058fcd5" providerId="ADAL" clId="{2F2E2627-7209-4227-8A47-FF5DAEF0659C}" dt="2022-08-22T17:14:16.519" v="1586" actId="2696"/>
        <pc:sldMkLst>
          <pc:docMk/>
          <pc:sldMk cId="381049170" sldId="947"/>
        </pc:sldMkLst>
        <pc:spChg chg="mod">
          <ac:chgData name="Chipman, Sarah" userId="5203e2dd-7614-4663-80d7-53d9a058fcd5" providerId="ADAL" clId="{2F2E2627-7209-4227-8A47-FF5DAEF0659C}" dt="2022-08-22T15:57:16.031" v="1011" actId="20577"/>
          <ac:spMkLst>
            <pc:docMk/>
            <pc:sldMk cId="381049170" sldId="947"/>
            <ac:spMk id="2" creationId="{286A41D2-5B9C-44E2-91F1-12E908B6D27E}"/>
          </ac:spMkLst>
        </pc:spChg>
        <pc:spChg chg="mod">
          <ac:chgData name="Chipman, Sarah" userId="5203e2dd-7614-4663-80d7-53d9a058fcd5" providerId="ADAL" clId="{2F2E2627-7209-4227-8A47-FF5DAEF0659C}" dt="2022-08-22T17:12:53.016" v="1585" actId="20577"/>
          <ac:spMkLst>
            <pc:docMk/>
            <pc:sldMk cId="381049170" sldId="947"/>
            <ac:spMk id="4" creationId="{4099ED3D-D9DE-44AC-A69E-C0CDE55F2EBB}"/>
          </ac:spMkLst>
        </pc:spChg>
      </pc:sldChg>
      <pc:sldChg chg="modSp del mod">
        <pc:chgData name="Chipman, Sarah" userId="5203e2dd-7614-4663-80d7-53d9a058fcd5" providerId="ADAL" clId="{2F2E2627-7209-4227-8A47-FF5DAEF0659C}" dt="2022-08-22T17:16:14.610" v="1590" actId="2696"/>
        <pc:sldMkLst>
          <pc:docMk/>
          <pc:sldMk cId="707777566" sldId="947"/>
        </pc:sldMkLst>
        <pc:spChg chg="mod">
          <ac:chgData name="Chipman, Sarah" userId="5203e2dd-7614-4663-80d7-53d9a058fcd5" providerId="ADAL" clId="{2F2E2627-7209-4227-8A47-FF5DAEF0659C}" dt="2022-08-22T17:15:34.328" v="1589" actId="1076"/>
          <ac:spMkLst>
            <pc:docMk/>
            <pc:sldMk cId="707777566" sldId="947"/>
            <ac:spMk id="4" creationId="{E8657C0D-3D83-E4AB-D9D7-DBCFC8434804}"/>
          </ac:spMkLst>
        </pc:spChg>
        <pc:spChg chg="mod">
          <ac:chgData name="Chipman, Sarah" userId="5203e2dd-7614-4663-80d7-53d9a058fcd5" providerId="ADAL" clId="{2F2E2627-7209-4227-8A47-FF5DAEF0659C}" dt="2022-08-22T17:15:21.026" v="1588" actId="115"/>
          <ac:spMkLst>
            <pc:docMk/>
            <pc:sldMk cId="707777566" sldId="947"/>
            <ac:spMk id="5" creationId="{00000000-0000-0000-0000-000000000000}"/>
          </ac:spMkLst>
        </pc:spChg>
      </pc:sldChg>
      <pc:sldChg chg="modSp mod">
        <pc:chgData name="Chipman, Sarah" userId="5203e2dd-7614-4663-80d7-53d9a058fcd5" providerId="ADAL" clId="{2F2E2627-7209-4227-8A47-FF5DAEF0659C}" dt="2022-08-22T18:55:39.787" v="2009" actId="27636"/>
        <pc:sldMkLst>
          <pc:docMk/>
          <pc:sldMk cId="4161754319" sldId="947"/>
        </pc:sldMkLst>
        <pc:spChg chg="mod">
          <ac:chgData name="Chipman, Sarah" userId="5203e2dd-7614-4663-80d7-53d9a058fcd5" providerId="ADAL" clId="{2F2E2627-7209-4227-8A47-FF5DAEF0659C}" dt="2022-08-22T18:55:39.787" v="2009" actId="27636"/>
          <ac:spMkLst>
            <pc:docMk/>
            <pc:sldMk cId="4161754319" sldId="947"/>
            <ac:spMk id="4" creationId="{E8657C0D-3D83-E4AB-D9D7-DBCFC8434804}"/>
          </ac:spMkLst>
        </pc:spChg>
        <pc:spChg chg="mod">
          <ac:chgData name="Chipman, Sarah" userId="5203e2dd-7614-4663-80d7-53d9a058fcd5" providerId="ADAL" clId="{2F2E2627-7209-4227-8A47-FF5DAEF0659C}" dt="2022-08-22T18:55:34.654" v="2007" actId="20577"/>
          <ac:spMkLst>
            <pc:docMk/>
            <pc:sldMk cId="4161754319" sldId="947"/>
            <ac:spMk id="5" creationId="{00000000-0000-0000-0000-000000000000}"/>
          </ac:spMkLst>
        </pc:spChg>
      </pc:sldChg>
      <pc:sldChg chg="addSp delSp modSp add mod ord modAnim">
        <pc:chgData name="Chipman, Sarah" userId="5203e2dd-7614-4663-80d7-53d9a058fcd5" providerId="ADAL" clId="{2F2E2627-7209-4227-8A47-FF5DAEF0659C}" dt="2022-08-24T20:02:51.159" v="3137"/>
        <pc:sldMkLst>
          <pc:docMk/>
          <pc:sldMk cId="2332441622" sldId="948"/>
        </pc:sldMkLst>
        <pc:spChg chg="add mod">
          <ac:chgData name="Chipman, Sarah" userId="5203e2dd-7614-4663-80d7-53d9a058fcd5" providerId="ADAL" clId="{2F2E2627-7209-4227-8A47-FF5DAEF0659C}" dt="2022-08-24T19:43:24.108" v="2888" actId="20577"/>
          <ac:spMkLst>
            <pc:docMk/>
            <pc:sldMk cId="2332441622" sldId="948"/>
            <ac:spMk id="2" creationId="{E746D15F-A9DE-8E65-CAEA-0E44FC0F6DE5}"/>
          </ac:spMkLst>
        </pc:spChg>
        <pc:spChg chg="del">
          <ac:chgData name="Chipman, Sarah" userId="5203e2dd-7614-4663-80d7-53d9a058fcd5" providerId="ADAL" clId="{2F2E2627-7209-4227-8A47-FF5DAEF0659C}" dt="2022-08-22T19:39:56.444" v="2419" actId="21"/>
          <ac:spMkLst>
            <pc:docMk/>
            <pc:sldMk cId="2332441622" sldId="948"/>
            <ac:spMk id="4" creationId="{E8657C0D-3D83-E4AB-D9D7-DBCFC8434804}"/>
          </ac:spMkLst>
        </pc:spChg>
        <pc:spChg chg="mod">
          <ac:chgData name="Chipman, Sarah" userId="5203e2dd-7614-4663-80d7-53d9a058fcd5" providerId="ADAL" clId="{2F2E2627-7209-4227-8A47-FF5DAEF0659C}" dt="2022-08-24T19:42:29.744" v="2752" actId="14100"/>
          <ac:spMkLst>
            <pc:docMk/>
            <pc:sldMk cId="2332441622" sldId="948"/>
            <ac:spMk id="7" creationId="{7318B33B-8199-211F-4BB6-13A70CAD95A2}"/>
          </ac:spMkLst>
        </pc:spChg>
      </pc:sldChg>
      <pc:sldChg chg="del">
        <pc:chgData name="Chipman, Sarah" userId="5203e2dd-7614-4663-80d7-53d9a058fcd5" providerId="ADAL" clId="{2F2E2627-7209-4227-8A47-FF5DAEF0659C}" dt="2022-08-22T18:55:21.215" v="1994" actId="2696"/>
        <pc:sldMkLst>
          <pc:docMk/>
          <pc:sldMk cId="3048450714" sldId="948"/>
        </pc:sldMkLst>
      </pc:sldChg>
      <pc:sldChg chg="addSp delSp modSp mod">
        <pc:chgData name="Chipman, Sarah" userId="5203e2dd-7614-4663-80d7-53d9a058fcd5" providerId="ADAL" clId="{2F2E2627-7209-4227-8A47-FF5DAEF0659C}" dt="2022-08-24T19:31:06.842" v="2498" actId="478"/>
        <pc:sldMkLst>
          <pc:docMk/>
          <pc:sldMk cId="2081915350" sldId="949"/>
        </pc:sldMkLst>
        <pc:spChg chg="del mod">
          <ac:chgData name="Chipman, Sarah" userId="5203e2dd-7614-4663-80d7-53d9a058fcd5" providerId="ADAL" clId="{2F2E2627-7209-4227-8A47-FF5DAEF0659C}" dt="2022-08-24T19:27:23.351" v="2444" actId="478"/>
          <ac:spMkLst>
            <pc:docMk/>
            <pc:sldMk cId="2081915350" sldId="949"/>
            <ac:spMk id="2" creationId="{45F7FA4E-9105-46FD-8D36-65B40F1A1FB4}"/>
          </ac:spMkLst>
        </pc:spChg>
        <pc:spChg chg="mod">
          <ac:chgData name="Chipman, Sarah" userId="5203e2dd-7614-4663-80d7-53d9a058fcd5" providerId="ADAL" clId="{2F2E2627-7209-4227-8A47-FF5DAEF0659C}" dt="2022-08-24T19:27:32.115" v="2446" actId="115"/>
          <ac:spMkLst>
            <pc:docMk/>
            <pc:sldMk cId="2081915350" sldId="949"/>
            <ac:spMk id="7" creationId="{3D318BC2-A70B-4169-8046-37EF69CB6D2C}"/>
          </ac:spMkLst>
        </pc:spChg>
        <pc:spChg chg="mod">
          <ac:chgData name="Chipman, Sarah" userId="5203e2dd-7614-4663-80d7-53d9a058fcd5" providerId="ADAL" clId="{2F2E2627-7209-4227-8A47-FF5DAEF0659C}" dt="2022-08-24T19:27:34.068" v="2447" actId="115"/>
          <ac:spMkLst>
            <pc:docMk/>
            <pc:sldMk cId="2081915350" sldId="949"/>
            <ac:spMk id="8" creationId="{D1F46ADA-30D3-4D61-9CB4-C42B8B66B79D}"/>
          </ac:spMkLst>
        </pc:spChg>
        <pc:spChg chg="add del mod">
          <ac:chgData name="Chipman, Sarah" userId="5203e2dd-7614-4663-80d7-53d9a058fcd5" providerId="ADAL" clId="{2F2E2627-7209-4227-8A47-FF5DAEF0659C}" dt="2022-08-24T19:27:25.571" v="2445"/>
          <ac:spMkLst>
            <pc:docMk/>
            <pc:sldMk cId="2081915350" sldId="949"/>
            <ac:spMk id="9" creationId="{19CFDBCC-C902-D703-271D-EFD14B582FD5}"/>
          </ac:spMkLst>
        </pc:spChg>
        <pc:spChg chg="add mod">
          <ac:chgData name="Chipman, Sarah" userId="5203e2dd-7614-4663-80d7-53d9a058fcd5" providerId="ADAL" clId="{2F2E2627-7209-4227-8A47-FF5DAEF0659C}" dt="2022-08-24T19:27:25.571" v="2445"/>
          <ac:spMkLst>
            <pc:docMk/>
            <pc:sldMk cId="2081915350" sldId="949"/>
            <ac:spMk id="10" creationId="{8F16FB89-C36B-3FD5-798E-F67C6A66246C}"/>
          </ac:spMkLst>
        </pc:spChg>
        <pc:picChg chg="del">
          <ac:chgData name="Chipman, Sarah" userId="5203e2dd-7614-4663-80d7-53d9a058fcd5" providerId="ADAL" clId="{2F2E2627-7209-4227-8A47-FF5DAEF0659C}" dt="2022-08-24T19:31:06.842" v="2498" actId="478"/>
          <ac:picMkLst>
            <pc:docMk/>
            <pc:sldMk cId="2081915350" sldId="949"/>
            <ac:picMk id="6" creationId="{83469B6F-1C73-48CD-880F-7AEE152DA5E4}"/>
          </ac:picMkLst>
        </pc:picChg>
      </pc:sldChg>
      <pc:sldChg chg="addSp modSp mod ord">
        <pc:chgData name="Chipman, Sarah" userId="5203e2dd-7614-4663-80d7-53d9a058fcd5" providerId="ADAL" clId="{2F2E2627-7209-4227-8A47-FF5DAEF0659C}" dt="2022-08-24T20:01:27.268" v="3126" actId="403"/>
        <pc:sldMkLst>
          <pc:docMk/>
          <pc:sldMk cId="137323363" sldId="950"/>
        </pc:sldMkLst>
        <pc:spChg chg="add mod">
          <ac:chgData name="Chipman, Sarah" userId="5203e2dd-7614-4663-80d7-53d9a058fcd5" providerId="ADAL" clId="{2F2E2627-7209-4227-8A47-FF5DAEF0659C}" dt="2022-08-24T20:01:27.268" v="3126" actId="403"/>
          <ac:spMkLst>
            <pc:docMk/>
            <pc:sldMk cId="137323363" sldId="950"/>
            <ac:spMk id="2" creationId="{4C12AA9B-790F-98D3-FED1-4D3B2A7B8F5F}"/>
          </ac:spMkLst>
        </pc:spChg>
        <pc:spChg chg="mod">
          <ac:chgData name="Chipman, Sarah" userId="5203e2dd-7614-4663-80d7-53d9a058fcd5" providerId="ADAL" clId="{2F2E2627-7209-4227-8A47-FF5DAEF0659C}" dt="2022-08-24T20:01:22.529" v="3123" actId="403"/>
          <ac:spMkLst>
            <pc:docMk/>
            <pc:sldMk cId="137323363" sldId="950"/>
            <ac:spMk id="9" creationId="{00000000-0000-0000-0000-000000000000}"/>
          </ac:spMkLst>
        </pc:spChg>
      </pc:sldChg>
      <pc:sldMasterChg chg="delSldLayout">
        <pc:chgData name="Chipman, Sarah" userId="5203e2dd-7614-4663-80d7-53d9a058fcd5" providerId="ADAL" clId="{2F2E2627-7209-4227-8A47-FF5DAEF0659C}" dt="2022-08-22T15:23:44.695" v="162" actId="2696"/>
        <pc:sldMasterMkLst>
          <pc:docMk/>
          <pc:sldMasterMk cId="3320189272" sldId="2147483672"/>
        </pc:sldMasterMkLst>
        <pc:sldLayoutChg chg="del">
          <pc:chgData name="Chipman, Sarah" userId="5203e2dd-7614-4663-80d7-53d9a058fcd5" providerId="ADAL" clId="{2F2E2627-7209-4227-8A47-FF5DAEF0659C}" dt="2022-08-22T15:23:44.695" v="162" actId="2696"/>
          <pc:sldLayoutMkLst>
            <pc:docMk/>
            <pc:sldMasterMk cId="3320189272" sldId="2147483672"/>
            <pc:sldLayoutMk cId="2985542011" sldId="2147483685"/>
          </pc:sldLayoutMkLst>
        </pc:sldLayoutChg>
      </pc:sldMaster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C0423C4-097D-413D-A29F-6B03D27257DB}"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526831C3-1B41-437C-9679-9F6FECD2F0AD}" type="pres">
      <dgm:prSet presAssocID="{BC0423C4-097D-413D-A29F-6B03D27257DB}" presName="linear" presStyleCnt="0">
        <dgm:presLayoutVars>
          <dgm:animLvl val="lvl"/>
          <dgm:resizeHandles val="exact"/>
        </dgm:presLayoutVars>
      </dgm:prSet>
      <dgm:spPr/>
    </dgm:pt>
  </dgm:ptLst>
  <dgm:cxnLst>
    <dgm:cxn modelId="{E2960D9F-124B-4BD8-BD55-AFA7B040881D}" type="presOf" srcId="{BC0423C4-097D-413D-A29F-6B03D27257DB}" destId="{526831C3-1B41-437C-9679-9F6FECD2F0AD}"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FD2F036-694E-4E18-97C7-79C9FFAFF245}"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7F01CD96-FA41-4E55-95D9-1DD6CB73CCA6}">
      <dgm:prSet/>
      <dgm:spPr/>
      <dgm:t>
        <a:bodyPr/>
        <a:lstStyle/>
        <a:p>
          <a:pPr rtl="0"/>
          <a:r>
            <a:rPr lang="en-US" dirty="0"/>
            <a:t>Retaliation means any adverse action taken against a person for making a good faith report of Prohibited Conduct or participating in any proceeding under the Policy Against Discrimination, Harassment, and Related Interpersonal Violence </a:t>
          </a:r>
        </a:p>
      </dgm:t>
    </dgm:pt>
    <dgm:pt modelId="{D3DBD685-AA56-4D85-8A1C-76E3B07B07E1}" type="parTrans" cxnId="{E42BC7BB-3D73-46EE-B180-DA0846A6A377}">
      <dgm:prSet/>
      <dgm:spPr/>
      <dgm:t>
        <a:bodyPr/>
        <a:lstStyle/>
        <a:p>
          <a:endParaRPr lang="en-US"/>
        </a:p>
      </dgm:t>
    </dgm:pt>
    <dgm:pt modelId="{5AE6E091-2B33-4B25-B311-2AFE745C4CCD}" type="sibTrans" cxnId="{E42BC7BB-3D73-46EE-B180-DA0846A6A377}">
      <dgm:prSet/>
      <dgm:spPr/>
      <dgm:t>
        <a:bodyPr/>
        <a:lstStyle/>
        <a:p>
          <a:endParaRPr lang="en-US"/>
        </a:p>
      </dgm:t>
    </dgm:pt>
    <dgm:pt modelId="{3B16D6B4-44BE-4F76-837F-C7EDFC23FDB0}">
      <dgm:prSet/>
      <dgm:spPr/>
      <dgm:t>
        <a:bodyPr/>
        <a:lstStyle/>
        <a:p>
          <a:pPr rtl="0"/>
          <a:r>
            <a:rPr lang="en-US" dirty="0"/>
            <a:t>Retaliation includes threatening, intimidating, harassing, coercing or any other conduct that would discourage a reasonable person from engaging in activity protected under The Policy.</a:t>
          </a:r>
        </a:p>
      </dgm:t>
    </dgm:pt>
    <dgm:pt modelId="{1A51E42B-A80B-4BDA-B993-C86402A00BAF}" type="parTrans" cxnId="{426D27BF-E116-4D99-A8E7-AC49F9F3ABE5}">
      <dgm:prSet/>
      <dgm:spPr/>
      <dgm:t>
        <a:bodyPr/>
        <a:lstStyle/>
        <a:p>
          <a:endParaRPr lang="en-US"/>
        </a:p>
      </dgm:t>
    </dgm:pt>
    <dgm:pt modelId="{53DE72C7-2970-47DA-B958-B271EE491488}" type="sibTrans" cxnId="{426D27BF-E116-4D99-A8E7-AC49F9F3ABE5}">
      <dgm:prSet/>
      <dgm:spPr/>
      <dgm:t>
        <a:bodyPr/>
        <a:lstStyle/>
        <a:p>
          <a:endParaRPr lang="en-US"/>
        </a:p>
      </dgm:t>
    </dgm:pt>
    <dgm:pt modelId="{D835DD0B-3747-4ECA-8916-B3A19DE08585}">
      <dgm:prSet/>
      <dgm:spPr/>
      <dgm:t>
        <a:bodyPr/>
        <a:lstStyle/>
        <a:p>
          <a:pPr rtl="0"/>
          <a:r>
            <a:rPr lang="en-US" dirty="0"/>
            <a:t>Retaliation may be present even where there is a finding of “no responsibility” on the allegations of Prohibited Conduct</a:t>
          </a:r>
        </a:p>
      </dgm:t>
    </dgm:pt>
    <dgm:pt modelId="{8F056268-9404-4E66-A021-A45BFA3C2932}" type="parTrans" cxnId="{639C2870-0440-41C2-8439-18C8720394E1}">
      <dgm:prSet/>
      <dgm:spPr/>
      <dgm:t>
        <a:bodyPr/>
        <a:lstStyle/>
        <a:p>
          <a:endParaRPr lang="en-US"/>
        </a:p>
      </dgm:t>
    </dgm:pt>
    <dgm:pt modelId="{AD17E9CB-94B0-4879-9A2B-0A10206B0305}" type="sibTrans" cxnId="{639C2870-0440-41C2-8439-18C8720394E1}">
      <dgm:prSet/>
      <dgm:spPr/>
      <dgm:t>
        <a:bodyPr/>
        <a:lstStyle/>
        <a:p>
          <a:endParaRPr lang="en-US"/>
        </a:p>
      </dgm:t>
    </dgm:pt>
    <dgm:pt modelId="{C1D5AFB6-6538-4931-9F56-EAA250FE788F}" type="pres">
      <dgm:prSet presAssocID="{6FD2F036-694E-4E18-97C7-79C9FFAFF245}" presName="vert0" presStyleCnt="0">
        <dgm:presLayoutVars>
          <dgm:dir/>
          <dgm:animOne val="branch"/>
          <dgm:animLvl val="lvl"/>
        </dgm:presLayoutVars>
      </dgm:prSet>
      <dgm:spPr/>
    </dgm:pt>
    <dgm:pt modelId="{23B1107A-6E25-4059-941A-1E9318F600A6}" type="pres">
      <dgm:prSet presAssocID="{7F01CD96-FA41-4E55-95D9-1DD6CB73CCA6}" presName="thickLine" presStyleLbl="alignNode1" presStyleIdx="0" presStyleCnt="3"/>
      <dgm:spPr/>
    </dgm:pt>
    <dgm:pt modelId="{F76BEFFB-AF10-4C53-B50A-FFA199371972}" type="pres">
      <dgm:prSet presAssocID="{7F01CD96-FA41-4E55-95D9-1DD6CB73CCA6}" presName="horz1" presStyleCnt="0"/>
      <dgm:spPr/>
    </dgm:pt>
    <dgm:pt modelId="{87988926-2AB5-45F7-A11B-6A18B46E48DF}" type="pres">
      <dgm:prSet presAssocID="{7F01CD96-FA41-4E55-95D9-1DD6CB73CCA6}" presName="tx1" presStyleLbl="revTx" presStyleIdx="0" presStyleCnt="3"/>
      <dgm:spPr/>
    </dgm:pt>
    <dgm:pt modelId="{837D0518-5076-4A7D-A1D8-7D9A763809D1}" type="pres">
      <dgm:prSet presAssocID="{7F01CD96-FA41-4E55-95D9-1DD6CB73CCA6}" presName="vert1" presStyleCnt="0"/>
      <dgm:spPr/>
    </dgm:pt>
    <dgm:pt modelId="{1B9AA8F4-5746-428F-9370-60E9E5C7A525}" type="pres">
      <dgm:prSet presAssocID="{3B16D6B4-44BE-4F76-837F-C7EDFC23FDB0}" presName="thickLine" presStyleLbl="alignNode1" presStyleIdx="1" presStyleCnt="3"/>
      <dgm:spPr/>
    </dgm:pt>
    <dgm:pt modelId="{76944DCC-0435-41CA-9F1B-668638CAAC57}" type="pres">
      <dgm:prSet presAssocID="{3B16D6B4-44BE-4F76-837F-C7EDFC23FDB0}" presName="horz1" presStyleCnt="0"/>
      <dgm:spPr/>
    </dgm:pt>
    <dgm:pt modelId="{AC6B0FDD-5006-4602-8CB9-B50AFA0FD6DC}" type="pres">
      <dgm:prSet presAssocID="{3B16D6B4-44BE-4F76-837F-C7EDFC23FDB0}" presName="tx1" presStyleLbl="revTx" presStyleIdx="1" presStyleCnt="3"/>
      <dgm:spPr/>
    </dgm:pt>
    <dgm:pt modelId="{657F22A9-4B82-433A-98DE-9CE71165A739}" type="pres">
      <dgm:prSet presAssocID="{3B16D6B4-44BE-4F76-837F-C7EDFC23FDB0}" presName="vert1" presStyleCnt="0"/>
      <dgm:spPr/>
    </dgm:pt>
    <dgm:pt modelId="{65F5D12C-541C-47E8-934D-ED5C82AD46B4}" type="pres">
      <dgm:prSet presAssocID="{D835DD0B-3747-4ECA-8916-B3A19DE08585}" presName="thickLine" presStyleLbl="alignNode1" presStyleIdx="2" presStyleCnt="3"/>
      <dgm:spPr/>
    </dgm:pt>
    <dgm:pt modelId="{6160FA99-9A6D-4BE0-B9EC-CA743BABDE52}" type="pres">
      <dgm:prSet presAssocID="{D835DD0B-3747-4ECA-8916-B3A19DE08585}" presName="horz1" presStyleCnt="0"/>
      <dgm:spPr/>
    </dgm:pt>
    <dgm:pt modelId="{C759BEFF-3A0D-4EB6-A32D-236E08B4E204}" type="pres">
      <dgm:prSet presAssocID="{D835DD0B-3747-4ECA-8916-B3A19DE08585}" presName="tx1" presStyleLbl="revTx" presStyleIdx="2" presStyleCnt="3"/>
      <dgm:spPr/>
    </dgm:pt>
    <dgm:pt modelId="{34D3CF52-1032-40AA-BE36-04F2C239A983}" type="pres">
      <dgm:prSet presAssocID="{D835DD0B-3747-4ECA-8916-B3A19DE08585}" presName="vert1" presStyleCnt="0"/>
      <dgm:spPr/>
    </dgm:pt>
  </dgm:ptLst>
  <dgm:cxnLst>
    <dgm:cxn modelId="{83CF911B-A239-E44F-93B0-1E1BA5403558}" type="presOf" srcId="{6FD2F036-694E-4E18-97C7-79C9FFAFF245}" destId="{C1D5AFB6-6538-4931-9F56-EAA250FE788F}" srcOrd="0" destOrd="0" presId="urn:microsoft.com/office/officeart/2008/layout/LinedList"/>
    <dgm:cxn modelId="{042BEB31-9B78-BA4F-9760-2BF5A9806121}" type="presOf" srcId="{D835DD0B-3747-4ECA-8916-B3A19DE08585}" destId="{C759BEFF-3A0D-4EB6-A32D-236E08B4E204}" srcOrd="0" destOrd="0" presId="urn:microsoft.com/office/officeart/2008/layout/LinedList"/>
    <dgm:cxn modelId="{E7071370-80D1-2F43-AB38-0279E6F02375}" type="presOf" srcId="{3B16D6B4-44BE-4F76-837F-C7EDFC23FDB0}" destId="{AC6B0FDD-5006-4602-8CB9-B50AFA0FD6DC}" srcOrd="0" destOrd="0" presId="urn:microsoft.com/office/officeart/2008/layout/LinedList"/>
    <dgm:cxn modelId="{639C2870-0440-41C2-8439-18C8720394E1}" srcId="{6FD2F036-694E-4E18-97C7-79C9FFAFF245}" destId="{D835DD0B-3747-4ECA-8916-B3A19DE08585}" srcOrd="2" destOrd="0" parTransId="{8F056268-9404-4E66-A021-A45BFA3C2932}" sibTransId="{AD17E9CB-94B0-4879-9A2B-0A10206B0305}"/>
    <dgm:cxn modelId="{D19B5C59-77D1-0B40-8AA5-D01A2C971E21}" type="presOf" srcId="{7F01CD96-FA41-4E55-95D9-1DD6CB73CCA6}" destId="{87988926-2AB5-45F7-A11B-6A18B46E48DF}" srcOrd="0" destOrd="0" presId="urn:microsoft.com/office/officeart/2008/layout/LinedList"/>
    <dgm:cxn modelId="{E42BC7BB-3D73-46EE-B180-DA0846A6A377}" srcId="{6FD2F036-694E-4E18-97C7-79C9FFAFF245}" destId="{7F01CD96-FA41-4E55-95D9-1DD6CB73CCA6}" srcOrd="0" destOrd="0" parTransId="{D3DBD685-AA56-4D85-8A1C-76E3B07B07E1}" sibTransId="{5AE6E091-2B33-4B25-B311-2AFE745C4CCD}"/>
    <dgm:cxn modelId="{426D27BF-E116-4D99-A8E7-AC49F9F3ABE5}" srcId="{6FD2F036-694E-4E18-97C7-79C9FFAFF245}" destId="{3B16D6B4-44BE-4F76-837F-C7EDFC23FDB0}" srcOrd="1" destOrd="0" parTransId="{1A51E42B-A80B-4BDA-B993-C86402A00BAF}" sibTransId="{53DE72C7-2970-47DA-B958-B271EE491488}"/>
    <dgm:cxn modelId="{E2E3A5D5-6B80-CA47-9AF1-09135EB08C06}" type="presParOf" srcId="{C1D5AFB6-6538-4931-9F56-EAA250FE788F}" destId="{23B1107A-6E25-4059-941A-1E9318F600A6}" srcOrd="0" destOrd="0" presId="urn:microsoft.com/office/officeart/2008/layout/LinedList"/>
    <dgm:cxn modelId="{6AC7E170-1F07-9945-B5DF-C33038D5876E}" type="presParOf" srcId="{C1D5AFB6-6538-4931-9F56-EAA250FE788F}" destId="{F76BEFFB-AF10-4C53-B50A-FFA199371972}" srcOrd="1" destOrd="0" presId="urn:microsoft.com/office/officeart/2008/layout/LinedList"/>
    <dgm:cxn modelId="{3C734AA2-4D3D-854A-9F96-8E5288BD3DE8}" type="presParOf" srcId="{F76BEFFB-AF10-4C53-B50A-FFA199371972}" destId="{87988926-2AB5-45F7-A11B-6A18B46E48DF}" srcOrd="0" destOrd="0" presId="urn:microsoft.com/office/officeart/2008/layout/LinedList"/>
    <dgm:cxn modelId="{FBE8935C-62E4-F04B-9F5E-AF7C51416AAF}" type="presParOf" srcId="{F76BEFFB-AF10-4C53-B50A-FFA199371972}" destId="{837D0518-5076-4A7D-A1D8-7D9A763809D1}" srcOrd="1" destOrd="0" presId="urn:microsoft.com/office/officeart/2008/layout/LinedList"/>
    <dgm:cxn modelId="{C877C592-052B-D041-A5FE-444F7CF6D949}" type="presParOf" srcId="{C1D5AFB6-6538-4931-9F56-EAA250FE788F}" destId="{1B9AA8F4-5746-428F-9370-60E9E5C7A525}" srcOrd="2" destOrd="0" presId="urn:microsoft.com/office/officeart/2008/layout/LinedList"/>
    <dgm:cxn modelId="{55F9A0CC-8BC4-4E4A-898C-2933BE9CD4E8}" type="presParOf" srcId="{C1D5AFB6-6538-4931-9F56-EAA250FE788F}" destId="{76944DCC-0435-41CA-9F1B-668638CAAC57}" srcOrd="3" destOrd="0" presId="urn:microsoft.com/office/officeart/2008/layout/LinedList"/>
    <dgm:cxn modelId="{737BCA6B-BE93-E042-B078-C41BAC21A2EE}" type="presParOf" srcId="{76944DCC-0435-41CA-9F1B-668638CAAC57}" destId="{AC6B0FDD-5006-4602-8CB9-B50AFA0FD6DC}" srcOrd="0" destOrd="0" presId="urn:microsoft.com/office/officeart/2008/layout/LinedList"/>
    <dgm:cxn modelId="{E9D5A319-5000-7745-AE00-A5BBC44586CD}" type="presParOf" srcId="{76944DCC-0435-41CA-9F1B-668638CAAC57}" destId="{657F22A9-4B82-433A-98DE-9CE71165A739}" srcOrd="1" destOrd="0" presId="urn:microsoft.com/office/officeart/2008/layout/LinedList"/>
    <dgm:cxn modelId="{3FE09A49-3DF6-D449-80E7-7C5193A37360}" type="presParOf" srcId="{C1D5AFB6-6538-4931-9F56-EAA250FE788F}" destId="{65F5D12C-541C-47E8-934D-ED5C82AD46B4}" srcOrd="4" destOrd="0" presId="urn:microsoft.com/office/officeart/2008/layout/LinedList"/>
    <dgm:cxn modelId="{4AC2C2EA-27CC-D644-ADE1-E3F7190F1A68}" type="presParOf" srcId="{C1D5AFB6-6538-4931-9F56-EAA250FE788F}" destId="{6160FA99-9A6D-4BE0-B9EC-CA743BABDE52}" srcOrd="5" destOrd="0" presId="urn:microsoft.com/office/officeart/2008/layout/LinedList"/>
    <dgm:cxn modelId="{7F72FB1A-176C-2A4C-9008-6CF6E754B5DE}" type="presParOf" srcId="{6160FA99-9A6D-4BE0-B9EC-CA743BABDE52}" destId="{C759BEFF-3A0D-4EB6-A32D-236E08B4E204}" srcOrd="0" destOrd="0" presId="urn:microsoft.com/office/officeart/2008/layout/LinedList"/>
    <dgm:cxn modelId="{F54397E5-17E4-7244-90EA-DF99E549154A}" type="presParOf" srcId="{6160FA99-9A6D-4BE0-B9EC-CA743BABDE52}" destId="{34D3CF52-1032-40AA-BE36-04F2C239A983}"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B1107A-6E25-4059-941A-1E9318F600A6}">
      <dsp:nvSpPr>
        <dsp:cNvPr id="0" name=""/>
        <dsp:cNvSpPr/>
      </dsp:nvSpPr>
      <dsp:spPr>
        <a:xfrm>
          <a:off x="0" y="2452"/>
          <a:ext cx="11447786"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7988926-2AB5-45F7-A11B-6A18B46E48DF}">
      <dsp:nvSpPr>
        <dsp:cNvPr id="0" name=""/>
        <dsp:cNvSpPr/>
      </dsp:nvSpPr>
      <dsp:spPr>
        <a:xfrm>
          <a:off x="0" y="2452"/>
          <a:ext cx="11447786" cy="16723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rtl="0">
            <a:lnSpc>
              <a:spcPct val="90000"/>
            </a:lnSpc>
            <a:spcBef>
              <a:spcPct val="0"/>
            </a:spcBef>
            <a:spcAft>
              <a:spcPct val="35000"/>
            </a:spcAft>
            <a:buNone/>
          </a:pPr>
          <a:r>
            <a:rPr lang="en-US" sz="2700" kern="1200" dirty="0"/>
            <a:t>Retaliation means any adverse action taken against a person for making a good faith report of Prohibited Conduct or participating in any proceeding under the Policy Against Discrimination, Harassment, and Related Interpersonal Violence </a:t>
          </a:r>
        </a:p>
      </dsp:txBody>
      <dsp:txXfrm>
        <a:off x="0" y="2452"/>
        <a:ext cx="11447786" cy="1672374"/>
      </dsp:txXfrm>
    </dsp:sp>
    <dsp:sp modelId="{1B9AA8F4-5746-428F-9370-60E9E5C7A525}">
      <dsp:nvSpPr>
        <dsp:cNvPr id="0" name=""/>
        <dsp:cNvSpPr/>
      </dsp:nvSpPr>
      <dsp:spPr>
        <a:xfrm>
          <a:off x="0" y="1674827"/>
          <a:ext cx="11447786"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C6B0FDD-5006-4602-8CB9-B50AFA0FD6DC}">
      <dsp:nvSpPr>
        <dsp:cNvPr id="0" name=""/>
        <dsp:cNvSpPr/>
      </dsp:nvSpPr>
      <dsp:spPr>
        <a:xfrm>
          <a:off x="0" y="1674827"/>
          <a:ext cx="11447786" cy="16723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rtl="0">
            <a:lnSpc>
              <a:spcPct val="90000"/>
            </a:lnSpc>
            <a:spcBef>
              <a:spcPct val="0"/>
            </a:spcBef>
            <a:spcAft>
              <a:spcPct val="35000"/>
            </a:spcAft>
            <a:buNone/>
          </a:pPr>
          <a:r>
            <a:rPr lang="en-US" sz="2700" kern="1200" dirty="0"/>
            <a:t>Retaliation includes threatening, intimidating, harassing, coercing or any other conduct that would discourage a reasonable person from engaging in activity protected under The Policy.</a:t>
          </a:r>
        </a:p>
      </dsp:txBody>
      <dsp:txXfrm>
        <a:off x="0" y="1674827"/>
        <a:ext cx="11447786" cy="1672374"/>
      </dsp:txXfrm>
    </dsp:sp>
    <dsp:sp modelId="{65F5D12C-541C-47E8-934D-ED5C82AD46B4}">
      <dsp:nvSpPr>
        <dsp:cNvPr id="0" name=""/>
        <dsp:cNvSpPr/>
      </dsp:nvSpPr>
      <dsp:spPr>
        <a:xfrm>
          <a:off x="0" y="3347201"/>
          <a:ext cx="11447786"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759BEFF-3A0D-4EB6-A32D-236E08B4E204}">
      <dsp:nvSpPr>
        <dsp:cNvPr id="0" name=""/>
        <dsp:cNvSpPr/>
      </dsp:nvSpPr>
      <dsp:spPr>
        <a:xfrm>
          <a:off x="0" y="3347201"/>
          <a:ext cx="11447786" cy="16723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rtl="0">
            <a:lnSpc>
              <a:spcPct val="90000"/>
            </a:lnSpc>
            <a:spcBef>
              <a:spcPct val="0"/>
            </a:spcBef>
            <a:spcAft>
              <a:spcPct val="35000"/>
            </a:spcAft>
            <a:buNone/>
          </a:pPr>
          <a:r>
            <a:rPr lang="en-US" sz="2700" kern="1200" dirty="0"/>
            <a:t>Retaliation may be present even where there is a finding of “no responsibility” on the allegations of Prohibited Conduct</a:t>
          </a:r>
        </a:p>
      </dsp:txBody>
      <dsp:txXfrm>
        <a:off x="0" y="3347201"/>
        <a:ext cx="11447786" cy="1672374"/>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6EA88932-F1B1-46C1-96BA-3083E2D6ACA4}" type="datetimeFigureOut">
              <a:rPr lang="en-US" smtClean="0"/>
              <a:t>8/24/2022</a:t>
            </a:fld>
            <a:endParaRPr lang="en-US"/>
          </a:p>
        </p:txBody>
      </p:sp>
      <p:sp>
        <p:nvSpPr>
          <p:cNvPr id="4" name="Footer Placeholder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2109E055-4C03-4DFC-A7C4-E6A2C07AF2FD}" type="slidenum">
              <a:rPr lang="en-US" smtClean="0"/>
              <a:t>‹#›</a:t>
            </a:fld>
            <a:endParaRPr lang="en-US"/>
          </a:p>
        </p:txBody>
      </p:sp>
    </p:spTree>
    <p:extLst>
      <p:ext uri="{BB962C8B-B14F-4D97-AF65-F5344CB8AC3E}">
        <p14:creationId xmlns:p14="http://schemas.microsoft.com/office/powerpoint/2010/main" val="297029335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39AD4F73-73FB-4F52-845F-8C787CB3B6EC}" type="datetimeFigureOut">
              <a:rPr lang="en-US" smtClean="0"/>
              <a:t>8/24/2022</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2C6B2996-6131-454E-BFCA-DC5D35AD4DFD}" type="slidenum">
              <a:rPr lang="en-US" smtClean="0"/>
              <a:t>‹#›</a:t>
            </a:fld>
            <a:endParaRPr lang="en-US"/>
          </a:p>
        </p:txBody>
      </p:sp>
    </p:spTree>
    <p:extLst>
      <p:ext uri="{BB962C8B-B14F-4D97-AF65-F5344CB8AC3E}">
        <p14:creationId xmlns:p14="http://schemas.microsoft.com/office/powerpoint/2010/main" val="6945238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423EAE6-9E26-4BAD-BBBD-BB3CD652C61D}" type="slidenum">
              <a:rPr lang="en-US" smtClean="0"/>
              <a:t>1</a:t>
            </a:fld>
            <a:endParaRPr lang="en-US"/>
          </a:p>
        </p:txBody>
      </p:sp>
    </p:spTree>
    <p:extLst>
      <p:ext uri="{BB962C8B-B14F-4D97-AF65-F5344CB8AC3E}">
        <p14:creationId xmlns:p14="http://schemas.microsoft.com/office/powerpoint/2010/main" val="33376432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1D1554E7-6661-4E6E-B7D7-4B005A4BB44E}"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266501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1554E7-6661-4E6E-B7D7-4B005A4BB4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174224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1D1554E7-6661-4E6E-B7D7-4B005A4BB44E}"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102119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C6B2996-6131-454E-BFCA-DC5D35AD4DFD}" type="slidenum">
              <a:rPr lang="en-US" smtClean="0"/>
              <a:t>18</a:t>
            </a:fld>
            <a:endParaRPr lang="en-US"/>
          </a:p>
        </p:txBody>
      </p:sp>
    </p:spTree>
    <p:extLst>
      <p:ext uri="{BB962C8B-B14F-4D97-AF65-F5344CB8AC3E}">
        <p14:creationId xmlns:p14="http://schemas.microsoft.com/office/powerpoint/2010/main" val="1742198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C6B2996-6131-454E-BFCA-DC5D35AD4DFD}" type="slidenum">
              <a:rPr lang="en-US" smtClean="0"/>
              <a:t>19</a:t>
            </a:fld>
            <a:endParaRPr lang="en-US"/>
          </a:p>
        </p:txBody>
      </p:sp>
    </p:spTree>
    <p:extLst>
      <p:ext uri="{BB962C8B-B14F-4D97-AF65-F5344CB8AC3E}">
        <p14:creationId xmlns:p14="http://schemas.microsoft.com/office/powerpoint/2010/main" val="34789887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endParaRPr lang="en-US" baseline="0" dirty="0"/>
          </a:p>
        </p:txBody>
      </p:sp>
      <p:sp>
        <p:nvSpPr>
          <p:cNvPr id="4" name="Slide Number Placeholder 3"/>
          <p:cNvSpPr>
            <a:spLocks noGrp="1"/>
          </p:cNvSpPr>
          <p:nvPr>
            <p:ph type="sldNum" sz="quarter" idx="10"/>
          </p:nvPr>
        </p:nvSpPr>
        <p:spPr/>
        <p:txBody>
          <a:bodyPr/>
          <a:lstStyle/>
          <a:p>
            <a:pPr defTabSz="949478">
              <a:defRPr/>
            </a:pPr>
            <a:fld id="{1D1554E7-6661-4E6E-B7D7-4B005A4BB44E}" type="slidenum">
              <a:rPr lang="en-US">
                <a:solidFill>
                  <a:prstClr val="black"/>
                </a:solidFill>
                <a:latin typeface="Calibri" panose="020F0502020204030204"/>
              </a:rPr>
              <a:pPr defTabSz="949478">
                <a:defRPr/>
              </a:pPr>
              <a:t>21</a:t>
            </a:fld>
            <a:endParaRPr lang="en-US">
              <a:solidFill>
                <a:prstClr val="black"/>
              </a:solidFill>
              <a:latin typeface="Calibri" panose="020F0502020204030204"/>
            </a:endParaRPr>
          </a:p>
        </p:txBody>
      </p:sp>
    </p:spTree>
    <p:extLst>
      <p:ext uri="{BB962C8B-B14F-4D97-AF65-F5344CB8AC3E}">
        <p14:creationId xmlns:p14="http://schemas.microsoft.com/office/powerpoint/2010/main" val="28778760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49478">
              <a:defRPr/>
            </a:pPr>
            <a:fld id="{1D1554E7-6661-4E6E-B7D7-4B005A4BB44E}" type="slidenum">
              <a:rPr lang="en-US">
                <a:solidFill>
                  <a:prstClr val="black"/>
                </a:solidFill>
                <a:latin typeface="Calibri" panose="020F0502020204030204"/>
              </a:rPr>
              <a:pPr defTabSz="949478">
                <a:defRPr/>
              </a:pPr>
              <a:t>22</a:t>
            </a:fld>
            <a:endParaRPr lang="en-US">
              <a:solidFill>
                <a:prstClr val="black"/>
              </a:solidFill>
              <a:latin typeface="Calibri" panose="020F0502020204030204"/>
            </a:endParaRPr>
          </a:p>
        </p:txBody>
      </p:sp>
    </p:spTree>
    <p:extLst>
      <p:ext uri="{BB962C8B-B14F-4D97-AF65-F5344CB8AC3E}">
        <p14:creationId xmlns:p14="http://schemas.microsoft.com/office/powerpoint/2010/main" val="13412329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557460D-EE86-4F2C-A8A6-71B1C3A832C2}" type="slidenum">
              <a:rPr lang="en-US" smtClean="0"/>
              <a:t>24</a:t>
            </a:fld>
            <a:endParaRPr lang="en-US"/>
          </a:p>
        </p:txBody>
      </p:sp>
    </p:spTree>
    <p:extLst>
      <p:ext uri="{BB962C8B-B14F-4D97-AF65-F5344CB8AC3E}">
        <p14:creationId xmlns:p14="http://schemas.microsoft.com/office/powerpoint/2010/main" val="266729377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C544BDC-E3BA-4E4D-82BE-41B77270CF16}" type="slidenum">
              <a:rPr lang="en-US" smtClean="0"/>
              <a:t>25</a:t>
            </a:fld>
            <a:endParaRPr lang="en-US"/>
          </a:p>
        </p:txBody>
      </p:sp>
    </p:spTree>
    <p:extLst>
      <p:ext uri="{BB962C8B-B14F-4D97-AF65-F5344CB8AC3E}">
        <p14:creationId xmlns:p14="http://schemas.microsoft.com/office/powerpoint/2010/main" val="21767487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423EAE6-9E26-4BAD-BBBD-BB3CD652C61D}" type="slidenum">
              <a:rPr lang="en-US" smtClean="0"/>
              <a:t>26</a:t>
            </a:fld>
            <a:endParaRPr lang="en-US"/>
          </a:p>
        </p:txBody>
      </p:sp>
    </p:spTree>
    <p:extLst>
      <p:ext uri="{BB962C8B-B14F-4D97-AF65-F5344CB8AC3E}">
        <p14:creationId xmlns:p14="http://schemas.microsoft.com/office/powerpoint/2010/main" val="13653712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70952">
              <a:defRPr/>
            </a:pPr>
            <a:endParaRPr lang="en-US" b="0" baseline="0" dirty="0"/>
          </a:p>
        </p:txBody>
      </p:sp>
      <p:sp>
        <p:nvSpPr>
          <p:cNvPr id="4" name="Date Placeholder 3"/>
          <p:cNvSpPr>
            <a:spLocks noGrp="1"/>
          </p:cNvSpPr>
          <p:nvPr>
            <p:ph type="dt" idx="10"/>
          </p:nvPr>
        </p:nvSpPr>
        <p:spPr/>
        <p:txBody>
          <a:bodyPr/>
          <a:lstStyle/>
          <a:p>
            <a:r>
              <a:rPr lang="en-US">
                <a:solidFill>
                  <a:prstClr val="black"/>
                </a:solidFill>
              </a:rPr>
              <a:t>03/31/2015</a:t>
            </a:r>
          </a:p>
        </p:txBody>
      </p:sp>
      <p:sp>
        <p:nvSpPr>
          <p:cNvPr id="5" name="Slide Number Placeholder 4"/>
          <p:cNvSpPr>
            <a:spLocks noGrp="1"/>
          </p:cNvSpPr>
          <p:nvPr>
            <p:ph type="sldNum" sz="quarter" idx="11"/>
          </p:nvPr>
        </p:nvSpPr>
        <p:spPr/>
        <p:txBody>
          <a:bodyPr/>
          <a:lstStyle/>
          <a:p>
            <a:fld id="{8E275561-D10F-0742-8C1E-F18CC2363BB7}" type="slidenum">
              <a:rPr lang="en-US" smtClean="0">
                <a:solidFill>
                  <a:prstClr val="black"/>
                </a:solidFill>
              </a:rPr>
              <a:pPr/>
              <a:t>2</a:t>
            </a:fld>
            <a:endParaRPr lang="en-US">
              <a:solidFill>
                <a:prstClr val="black"/>
              </a:solidFill>
            </a:endParaRPr>
          </a:p>
        </p:txBody>
      </p:sp>
    </p:spTree>
    <p:extLst>
      <p:ext uri="{BB962C8B-B14F-4D97-AF65-F5344CB8AC3E}">
        <p14:creationId xmlns:p14="http://schemas.microsoft.com/office/powerpoint/2010/main" val="39272379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a:buClr>
                <a:schemeClr val="accent6">
                  <a:lumMod val="75000"/>
                </a:schemeClr>
              </a:buClr>
              <a:buFont typeface="Wingdings" panose="05000000000000000000" pitchFamily="2" charset="2"/>
              <a:buNone/>
            </a:pPr>
            <a:endParaRPr lang="en-US" dirty="0"/>
          </a:p>
        </p:txBody>
      </p:sp>
      <p:sp>
        <p:nvSpPr>
          <p:cNvPr id="4" name="Slide Number Placeholder 3"/>
          <p:cNvSpPr>
            <a:spLocks noGrp="1"/>
          </p:cNvSpPr>
          <p:nvPr>
            <p:ph type="sldNum" sz="quarter" idx="10"/>
          </p:nvPr>
        </p:nvSpPr>
        <p:spPr/>
        <p:txBody>
          <a:bodyPr/>
          <a:lstStyle/>
          <a:p>
            <a:fld id="{EC544BDC-E3BA-4E4D-82BE-41B77270CF16}" type="slidenum">
              <a:rPr lang="en-US" smtClean="0"/>
              <a:t>4</a:t>
            </a:fld>
            <a:endParaRPr lang="en-US"/>
          </a:p>
        </p:txBody>
      </p:sp>
    </p:spTree>
    <p:extLst>
      <p:ext uri="{BB962C8B-B14F-4D97-AF65-F5344CB8AC3E}">
        <p14:creationId xmlns:p14="http://schemas.microsoft.com/office/powerpoint/2010/main" val="16925477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1691EA6-E90C-421F-9985-67B40A4F69A8}" type="slidenum">
              <a:rPr lang="en-US" smtClean="0">
                <a:solidFill>
                  <a:prstClr val="black"/>
                </a:solidFill>
              </a:rPr>
              <a:pPr/>
              <a:t>5</a:t>
            </a:fld>
            <a:endParaRPr lang="en-US">
              <a:solidFill>
                <a:prstClr val="black"/>
              </a:solidFill>
            </a:endParaRPr>
          </a:p>
        </p:txBody>
      </p:sp>
    </p:spTree>
    <p:extLst>
      <p:ext uri="{BB962C8B-B14F-4D97-AF65-F5344CB8AC3E}">
        <p14:creationId xmlns:p14="http://schemas.microsoft.com/office/powerpoint/2010/main" val="5945931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1691EA6-E90C-421F-9985-67B40A4F69A8}" type="slidenum">
              <a:rPr lang="en-US" smtClean="0">
                <a:solidFill>
                  <a:prstClr val="black"/>
                </a:solidFill>
              </a:rPr>
              <a:pPr/>
              <a:t>6</a:t>
            </a:fld>
            <a:endParaRPr lang="en-US">
              <a:solidFill>
                <a:prstClr val="black"/>
              </a:solidFill>
            </a:endParaRPr>
          </a:p>
        </p:txBody>
      </p:sp>
    </p:spTree>
    <p:extLst>
      <p:ext uri="{BB962C8B-B14F-4D97-AF65-F5344CB8AC3E}">
        <p14:creationId xmlns:p14="http://schemas.microsoft.com/office/powerpoint/2010/main" val="25147763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1691EA6-E90C-421F-9985-67B40A4F69A8}" type="slidenum">
              <a:rPr lang="en-US" smtClean="0">
                <a:solidFill>
                  <a:prstClr val="black"/>
                </a:solidFill>
              </a:rPr>
              <a:pPr/>
              <a:t>7</a:t>
            </a:fld>
            <a:endParaRPr lang="en-US">
              <a:solidFill>
                <a:prstClr val="black"/>
              </a:solidFill>
            </a:endParaRPr>
          </a:p>
        </p:txBody>
      </p:sp>
    </p:spTree>
    <p:extLst>
      <p:ext uri="{BB962C8B-B14F-4D97-AF65-F5344CB8AC3E}">
        <p14:creationId xmlns:p14="http://schemas.microsoft.com/office/powerpoint/2010/main" val="9505385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ga38b543067_0_2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 name="Google Shape;97;ga38b543067_0_2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Font typeface="Arial" panose="020B0604020202020204" pitchFamily="34" charset="0"/>
              <a:buNone/>
            </a:pPr>
            <a:endParaRPr sz="800" dirty="0">
              <a:latin typeface="Calibri" panose="020F0502020204030204" pitchFamily="34" charset="0"/>
              <a:ea typeface="Ubuntu"/>
              <a:cs typeface="Calibri" panose="020F0502020204030204" pitchFamily="34" charset="0"/>
              <a:sym typeface="Ubuntu"/>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49478">
              <a:defRPr/>
            </a:pPr>
            <a:fld id="{1D1554E7-6661-4E6E-B7D7-4B005A4BB44E}" type="slidenum">
              <a:rPr lang="en-US">
                <a:solidFill>
                  <a:prstClr val="black"/>
                </a:solidFill>
                <a:latin typeface="Calibri" panose="020F0502020204030204"/>
              </a:rPr>
              <a:pPr defTabSz="949478">
                <a:defRPr/>
              </a:pPr>
              <a:t>11</a:t>
            </a:fld>
            <a:endParaRPr lang="en-US">
              <a:solidFill>
                <a:prstClr val="black"/>
              </a:solidFill>
              <a:latin typeface="Calibri" panose="020F0502020204030204"/>
            </a:endParaRPr>
          </a:p>
        </p:txBody>
      </p:sp>
    </p:spTree>
    <p:extLst>
      <p:ext uri="{BB962C8B-B14F-4D97-AF65-F5344CB8AC3E}">
        <p14:creationId xmlns:p14="http://schemas.microsoft.com/office/powerpoint/2010/main" val="8661398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1D1554E7-6661-4E6E-B7D7-4B005A4BB44E}"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423413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82AFDE4-079E-4EFE-A2D3-2FC43111A9F2}" type="datetimeFigureOut">
              <a:rPr lang="en-US" smtClean="0"/>
              <a:t>8/24/2022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067DBD-8B63-49C1-AF71-C259337F963B}" type="slidenum">
              <a:rPr lang="en-US" smtClean="0"/>
              <a:t>‹#›</a:t>
            </a:fld>
            <a:endParaRPr lang="en-US"/>
          </a:p>
        </p:txBody>
      </p:sp>
    </p:spTree>
    <p:extLst>
      <p:ext uri="{BB962C8B-B14F-4D97-AF65-F5344CB8AC3E}">
        <p14:creationId xmlns:p14="http://schemas.microsoft.com/office/powerpoint/2010/main" val="25029853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82AFDE4-079E-4EFE-A2D3-2FC43111A9F2}" type="datetimeFigureOut">
              <a:rPr lang="en-US" smtClean="0"/>
              <a:t>8/24/2022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067DBD-8B63-49C1-AF71-C259337F963B}" type="slidenum">
              <a:rPr lang="en-US" smtClean="0"/>
              <a:t>‹#›</a:t>
            </a:fld>
            <a:endParaRPr lang="en-US"/>
          </a:p>
        </p:txBody>
      </p:sp>
    </p:spTree>
    <p:extLst>
      <p:ext uri="{BB962C8B-B14F-4D97-AF65-F5344CB8AC3E}">
        <p14:creationId xmlns:p14="http://schemas.microsoft.com/office/powerpoint/2010/main" val="42394531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82AFDE4-079E-4EFE-A2D3-2FC43111A9F2}" type="datetimeFigureOut">
              <a:rPr lang="en-US" smtClean="0"/>
              <a:t>8/24/2022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067DBD-8B63-49C1-AF71-C259337F963B}" type="slidenum">
              <a:rPr lang="en-US" smtClean="0"/>
              <a:t>‹#›</a:t>
            </a:fld>
            <a:endParaRPr lang="en-US"/>
          </a:p>
        </p:txBody>
      </p:sp>
    </p:spTree>
    <p:extLst>
      <p:ext uri="{BB962C8B-B14F-4D97-AF65-F5344CB8AC3E}">
        <p14:creationId xmlns:p14="http://schemas.microsoft.com/office/powerpoint/2010/main" val="21424728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5E83C871-469B-458C-8FBE-7B797CF0506F}" type="datetimeFigureOut">
              <a:rPr lang="en-US" smtClean="0"/>
              <a:t>8/24/2022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F820333-F177-46AC-8D14-BF81706A1B2D}" type="slidenum">
              <a:rPr lang="en-US" smtClean="0"/>
              <a:t>‹#›</a:t>
            </a:fld>
            <a:endParaRPr lang="en-US"/>
          </a:p>
        </p:txBody>
      </p:sp>
    </p:spTree>
    <p:extLst>
      <p:ext uri="{BB962C8B-B14F-4D97-AF65-F5344CB8AC3E}">
        <p14:creationId xmlns:p14="http://schemas.microsoft.com/office/powerpoint/2010/main" val="39285189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E83C871-469B-458C-8FBE-7B797CF0506F}" type="datetimeFigureOut">
              <a:rPr lang="en-US" smtClean="0"/>
              <a:t>8/24/2022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F820333-F177-46AC-8D14-BF81706A1B2D}" type="slidenum">
              <a:rPr lang="en-US" smtClean="0"/>
              <a:t>‹#›</a:t>
            </a:fld>
            <a:endParaRPr lang="en-US"/>
          </a:p>
        </p:txBody>
      </p:sp>
    </p:spTree>
    <p:extLst>
      <p:ext uri="{BB962C8B-B14F-4D97-AF65-F5344CB8AC3E}">
        <p14:creationId xmlns:p14="http://schemas.microsoft.com/office/powerpoint/2010/main" val="251657857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E83C871-469B-458C-8FBE-7B797CF0506F}" type="datetimeFigureOut">
              <a:rPr lang="en-US" smtClean="0"/>
              <a:t>8/24/2022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F820333-F177-46AC-8D14-BF81706A1B2D}" type="slidenum">
              <a:rPr lang="en-US" smtClean="0"/>
              <a:t>‹#›</a:t>
            </a:fld>
            <a:endParaRPr lang="en-US"/>
          </a:p>
        </p:txBody>
      </p:sp>
    </p:spTree>
    <p:extLst>
      <p:ext uri="{BB962C8B-B14F-4D97-AF65-F5344CB8AC3E}">
        <p14:creationId xmlns:p14="http://schemas.microsoft.com/office/powerpoint/2010/main" val="126255699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E83C871-469B-458C-8FBE-7B797CF0506F}" type="datetimeFigureOut">
              <a:rPr lang="en-US" smtClean="0"/>
              <a:t>8/24/2022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F820333-F177-46AC-8D14-BF81706A1B2D}" type="slidenum">
              <a:rPr lang="en-US" smtClean="0"/>
              <a:t>‹#›</a:t>
            </a:fld>
            <a:endParaRPr lang="en-US"/>
          </a:p>
        </p:txBody>
      </p:sp>
    </p:spTree>
    <p:extLst>
      <p:ext uri="{BB962C8B-B14F-4D97-AF65-F5344CB8AC3E}">
        <p14:creationId xmlns:p14="http://schemas.microsoft.com/office/powerpoint/2010/main" val="103350552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E83C871-469B-458C-8FBE-7B797CF0506F}" type="datetimeFigureOut">
              <a:rPr lang="en-US" smtClean="0"/>
              <a:t>8/24/2022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F820333-F177-46AC-8D14-BF81706A1B2D}" type="slidenum">
              <a:rPr lang="en-US" smtClean="0"/>
              <a:t>‹#›</a:t>
            </a:fld>
            <a:endParaRPr lang="en-US"/>
          </a:p>
        </p:txBody>
      </p:sp>
    </p:spTree>
    <p:extLst>
      <p:ext uri="{BB962C8B-B14F-4D97-AF65-F5344CB8AC3E}">
        <p14:creationId xmlns:p14="http://schemas.microsoft.com/office/powerpoint/2010/main" val="225603648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E83C871-469B-458C-8FBE-7B797CF0506F}" type="datetimeFigureOut">
              <a:rPr lang="en-US" smtClean="0"/>
              <a:t>8/24/2022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F820333-F177-46AC-8D14-BF81706A1B2D}" type="slidenum">
              <a:rPr lang="en-US" smtClean="0"/>
              <a:t>‹#›</a:t>
            </a:fld>
            <a:endParaRPr lang="en-US"/>
          </a:p>
        </p:txBody>
      </p:sp>
    </p:spTree>
    <p:extLst>
      <p:ext uri="{BB962C8B-B14F-4D97-AF65-F5344CB8AC3E}">
        <p14:creationId xmlns:p14="http://schemas.microsoft.com/office/powerpoint/2010/main" val="54166024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E83C871-469B-458C-8FBE-7B797CF0506F}" type="datetimeFigureOut">
              <a:rPr lang="en-US" smtClean="0"/>
              <a:t>8/24/2022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F820333-F177-46AC-8D14-BF81706A1B2D}" type="slidenum">
              <a:rPr lang="en-US" smtClean="0"/>
              <a:t>‹#›</a:t>
            </a:fld>
            <a:endParaRPr lang="en-US"/>
          </a:p>
        </p:txBody>
      </p:sp>
    </p:spTree>
    <p:extLst>
      <p:ext uri="{BB962C8B-B14F-4D97-AF65-F5344CB8AC3E}">
        <p14:creationId xmlns:p14="http://schemas.microsoft.com/office/powerpoint/2010/main" val="277374686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E83C871-469B-458C-8FBE-7B797CF0506F}" type="datetimeFigureOut">
              <a:rPr lang="en-US" smtClean="0"/>
              <a:t>8/24/2022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F820333-F177-46AC-8D14-BF81706A1B2D}" type="slidenum">
              <a:rPr lang="en-US" smtClean="0"/>
              <a:t>‹#›</a:t>
            </a:fld>
            <a:endParaRPr lang="en-US"/>
          </a:p>
        </p:txBody>
      </p:sp>
    </p:spTree>
    <p:extLst>
      <p:ext uri="{BB962C8B-B14F-4D97-AF65-F5344CB8AC3E}">
        <p14:creationId xmlns:p14="http://schemas.microsoft.com/office/powerpoint/2010/main" val="41146736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82AFDE4-079E-4EFE-A2D3-2FC43111A9F2}" type="datetimeFigureOut">
              <a:rPr lang="en-US" smtClean="0"/>
              <a:t>8/24/2022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067DBD-8B63-49C1-AF71-C259337F963B}" type="slidenum">
              <a:rPr lang="en-US" smtClean="0"/>
              <a:t>‹#›</a:t>
            </a:fld>
            <a:endParaRPr lang="en-US"/>
          </a:p>
        </p:txBody>
      </p:sp>
    </p:spTree>
    <p:extLst>
      <p:ext uri="{BB962C8B-B14F-4D97-AF65-F5344CB8AC3E}">
        <p14:creationId xmlns:p14="http://schemas.microsoft.com/office/powerpoint/2010/main" val="190356732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E83C871-469B-458C-8FBE-7B797CF0506F}" type="datetimeFigureOut">
              <a:rPr lang="en-US" smtClean="0"/>
              <a:t>8/24/2022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F820333-F177-46AC-8D14-BF81706A1B2D}" type="slidenum">
              <a:rPr lang="en-US" smtClean="0"/>
              <a:t>‹#›</a:t>
            </a:fld>
            <a:endParaRPr lang="en-US"/>
          </a:p>
        </p:txBody>
      </p:sp>
    </p:spTree>
    <p:extLst>
      <p:ext uri="{BB962C8B-B14F-4D97-AF65-F5344CB8AC3E}">
        <p14:creationId xmlns:p14="http://schemas.microsoft.com/office/powerpoint/2010/main" val="333494009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E83C871-469B-458C-8FBE-7B797CF0506F}" type="datetimeFigureOut">
              <a:rPr lang="en-US" smtClean="0"/>
              <a:t>8/24/2022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F820333-F177-46AC-8D14-BF81706A1B2D}" type="slidenum">
              <a:rPr lang="en-US" smtClean="0"/>
              <a:t>‹#›</a:t>
            </a:fld>
            <a:endParaRPr lang="en-US"/>
          </a:p>
        </p:txBody>
      </p:sp>
    </p:spTree>
    <p:extLst>
      <p:ext uri="{BB962C8B-B14F-4D97-AF65-F5344CB8AC3E}">
        <p14:creationId xmlns:p14="http://schemas.microsoft.com/office/powerpoint/2010/main" val="194230639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E83C871-469B-458C-8FBE-7B797CF0506F}" type="datetimeFigureOut">
              <a:rPr lang="en-US" smtClean="0"/>
              <a:t>8/24/2022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F820333-F177-46AC-8D14-BF81706A1B2D}" type="slidenum">
              <a:rPr lang="en-US" smtClean="0"/>
              <a:t>‹#›</a:t>
            </a:fld>
            <a:endParaRPr lang="en-US"/>
          </a:p>
        </p:txBody>
      </p:sp>
    </p:spTree>
    <p:extLst>
      <p:ext uri="{BB962C8B-B14F-4D97-AF65-F5344CB8AC3E}">
        <p14:creationId xmlns:p14="http://schemas.microsoft.com/office/powerpoint/2010/main" val="66254302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8ACDB3CC-F982-40F9-8DD6-BCC9AFBF44BD}" type="datetime1">
              <a:rPr lang="en-US" smtClean="0"/>
              <a:pPr/>
              <a:t>8/24/2022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F88E988-FB04-AB4E-BE5A-59F242AF7F7A}" type="slidenum">
              <a:rPr lang="en-US" smtClean="0"/>
              <a:t>‹#›</a:t>
            </a:fld>
            <a:endParaRPr lang="en-US"/>
          </a:p>
        </p:txBody>
      </p:sp>
    </p:spTree>
    <p:extLst>
      <p:ext uri="{BB962C8B-B14F-4D97-AF65-F5344CB8AC3E}">
        <p14:creationId xmlns:p14="http://schemas.microsoft.com/office/powerpoint/2010/main" val="349672739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1773705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82AFDE4-079E-4EFE-A2D3-2FC43111A9F2}" type="datetimeFigureOut">
              <a:rPr lang="en-US" smtClean="0"/>
              <a:t>8/24/2022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067DBD-8B63-49C1-AF71-C259337F963B}" type="slidenum">
              <a:rPr lang="en-US" smtClean="0"/>
              <a:t>‹#›</a:t>
            </a:fld>
            <a:endParaRPr lang="en-US"/>
          </a:p>
        </p:txBody>
      </p:sp>
    </p:spTree>
    <p:extLst>
      <p:ext uri="{BB962C8B-B14F-4D97-AF65-F5344CB8AC3E}">
        <p14:creationId xmlns:p14="http://schemas.microsoft.com/office/powerpoint/2010/main" val="17105850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82AFDE4-079E-4EFE-A2D3-2FC43111A9F2}" type="datetimeFigureOut">
              <a:rPr lang="en-US" smtClean="0"/>
              <a:t>8/24/2022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8067DBD-8B63-49C1-AF71-C259337F963B}" type="slidenum">
              <a:rPr lang="en-US" smtClean="0"/>
              <a:t>‹#›</a:t>
            </a:fld>
            <a:endParaRPr lang="en-US"/>
          </a:p>
        </p:txBody>
      </p:sp>
    </p:spTree>
    <p:extLst>
      <p:ext uri="{BB962C8B-B14F-4D97-AF65-F5344CB8AC3E}">
        <p14:creationId xmlns:p14="http://schemas.microsoft.com/office/powerpoint/2010/main" val="32965778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82AFDE4-079E-4EFE-A2D3-2FC43111A9F2}" type="datetimeFigureOut">
              <a:rPr lang="en-US" smtClean="0"/>
              <a:t>8/24/2022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8067DBD-8B63-49C1-AF71-C259337F963B}" type="slidenum">
              <a:rPr lang="en-US" smtClean="0"/>
              <a:t>‹#›</a:t>
            </a:fld>
            <a:endParaRPr lang="en-US"/>
          </a:p>
        </p:txBody>
      </p:sp>
    </p:spTree>
    <p:extLst>
      <p:ext uri="{BB962C8B-B14F-4D97-AF65-F5344CB8AC3E}">
        <p14:creationId xmlns:p14="http://schemas.microsoft.com/office/powerpoint/2010/main" val="16061204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82AFDE4-079E-4EFE-A2D3-2FC43111A9F2}" type="datetimeFigureOut">
              <a:rPr lang="en-US" smtClean="0"/>
              <a:t>8/24/2022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8067DBD-8B63-49C1-AF71-C259337F963B}" type="slidenum">
              <a:rPr lang="en-US" smtClean="0"/>
              <a:t>‹#›</a:t>
            </a:fld>
            <a:endParaRPr lang="en-US"/>
          </a:p>
        </p:txBody>
      </p:sp>
    </p:spTree>
    <p:extLst>
      <p:ext uri="{BB962C8B-B14F-4D97-AF65-F5344CB8AC3E}">
        <p14:creationId xmlns:p14="http://schemas.microsoft.com/office/powerpoint/2010/main" val="39783657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82AFDE4-079E-4EFE-A2D3-2FC43111A9F2}" type="datetimeFigureOut">
              <a:rPr lang="en-US" smtClean="0"/>
              <a:t>8/24/2022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8067DBD-8B63-49C1-AF71-C259337F963B}" type="slidenum">
              <a:rPr lang="en-US" smtClean="0"/>
              <a:t>‹#›</a:t>
            </a:fld>
            <a:endParaRPr lang="en-US"/>
          </a:p>
        </p:txBody>
      </p:sp>
    </p:spTree>
    <p:extLst>
      <p:ext uri="{BB962C8B-B14F-4D97-AF65-F5344CB8AC3E}">
        <p14:creationId xmlns:p14="http://schemas.microsoft.com/office/powerpoint/2010/main" val="30909340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82AFDE4-079E-4EFE-A2D3-2FC43111A9F2}" type="datetimeFigureOut">
              <a:rPr lang="en-US" smtClean="0"/>
              <a:t>8/24/2022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8067DBD-8B63-49C1-AF71-C259337F963B}" type="slidenum">
              <a:rPr lang="en-US" smtClean="0"/>
              <a:t>‹#›</a:t>
            </a:fld>
            <a:endParaRPr lang="en-US"/>
          </a:p>
        </p:txBody>
      </p:sp>
    </p:spTree>
    <p:extLst>
      <p:ext uri="{BB962C8B-B14F-4D97-AF65-F5344CB8AC3E}">
        <p14:creationId xmlns:p14="http://schemas.microsoft.com/office/powerpoint/2010/main" val="25267063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82AFDE4-079E-4EFE-A2D3-2FC43111A9F2}" type="datetimeFigureOut">
              <a:rPr lang="en-US" smtClean="0"/>
              <a:t>8/24/2022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8067DBD-8B63-49C1-AF71-C259337F963B}" type="slidenum">
              <a:rPr lang="en-US" smtClean="0"/>
              <a:t>‹#›</a:t>
            </a:fld>
            <a:endParaRPr lang="en-US"/>
          </a:p>
        </p:txBody>
      </p:sp>
    </p:spTree>
    <p:extLst>
      <p:ext uri="{BB962C8B-B14F-4D97-AF65-F5344CB8AC3E}">
        <p14:creationId xmlns:p14="http://schemas.microsoft.com/office/powerpoint/2010/main" val="14590965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82AFDE4-079E-4EFE-A2D3-2FC43111A9F2}" type="datetimeFigureOut">
              <a:rPr lang="en-US" smtClean="0"/>
              <a:t>8/24/2022</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8067DBD-8B63-49C1-AF71-C259337F963B}" type="slidenum">
              <a:rPr lang="en-US" smtClean="0"/>
              <a:t>‹#›</a:t>
            </a:fld>
            <a:endParaRPr lang="en-US"/>
          </a:p>
        </p:txBody>
      </p:sp>
    </p:spTree>
    <p:extLst>
      <p:ext uri="{BB962C8B-B14F-4D97-AF65-F5344CB8AC3E}">
        <p14:creationId xmlns:p14="http://schemas.microsoft.com/office/powerpoint/2010/main" val="109076011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E83C871-469B-458C-8FBE-7B797CF0506F}" type="datetimeFigureOut">
              <a:rPr lang="en-US" smtClean="0"/>
              <a:t>8/24/2022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F820333-F177-46AC-8D14-BF81706A1B2D}" type="slidenum">
              <a:rPr lang="en-US" smtClean="0"/>
              <a:t>‹#›</a:t>
            </a:fld>
            <a:endParaRPr lang="en-US"/>
          </a:p>
        </p:txBody>
      </p:sp>
    </p:spTree>
    <p:extLst>
      <p:ext uri="{BB962C8B-B14F-4D97-AF65-F5344CB8AC3E}">
        <p14:creationId xmlns:p14="http://schemas.microsoft.com/office/powerpoint/2010/main" val="332018927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8.xml"/><Relationship Id="rId1" Type="http://schemas.openxmlformats.org/officeDocument/2006/relationships/slideLayout" Target="../slideLayouts/slideLayout1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2.xml.rels><?xml version="1.0" encoding="UTF-8" standalone="yes"?>
<Relationships xmlns="http://schemas.openxmlformats.org/package/2006/relationships"><Relationship Id="rId2" Type="http://schemas.openxmlformats.org/officeDocument/2006/relationships/hyperlink" Target="http://www.titleix.uconn.edu/" TargetMode="Externa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hyperlink" Target="https://equity.uconn.edu/reporting-form/" TargetMode="External"/><Relationship Id="rId2" Type="http://schemas.openxmlformats.org/officeDocument/2006/relationships/hyperlink" Target="mailto:equity@uconn.edu" TargetMode="Externa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4.xml"/><Relationship Id="rId1" Type="http://schemas.openxmlformats.org/officeDocument/2006/relationships/tags" Target="../tags/tag1.xml"/><Relationship Id="rId4" Type="http://schemas.openxmlformats.org/officeDocument/2006/relationships/hyperlink" Target="https://equity.uconn.edu/reporting-form/" TargetMode="Externa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3" Type="http://schemas.openxmlformats.org/officeDocument/2006/relationships/hyperlink" Target="http://www.equity.uconn.edu/"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16.xml"/><Relationship Id="rId1" Type="http://schemas.openxmlformats.org/officeDocument/2006/relationships/slideLayout" Target="../slideLayouts/slideLayout14.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hyperlink" Target="https://compliance.uconn.edu/reporting-concerns/reporting-overview/" TargetMode="External"/><Relationship Id="rId2" Type="http://schemas.openxmlformats.org/officeDocument/2006/relationships/notesSlide" Target="../notesSlides/notesSlide17.xml"/><Relationship Id="rId1" Type="http://schemas.openxmlformats.org/officeDocument/2006/relationships/slideLayout" Target="../slideLayouts/slideLayout13.xml"/><Relationship Id="rId4" Type="http://schemas.openxmlformats.org/officeDocument/2006/relationships/hyperlink" Target="https://inform.uconn.edu/"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9.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hyperlink" Target="https://csd.uconn.edu/" TargetMode="External"/><Relationship Id="rId2" Type="http://schemas.openxmlformats.org/officeDocument/2006/relationships/hyperlink" Target="https://hr.uconn.edu/ada-compliance/" TargetMode="External"/><Relationship Id="rId1" Type="http://schemas.openxmlformats.org/officeDocument/2006/relationships/slideLayout" Target="../slideLayouts/slideLayout16.xml"/><Relationship Id="rId4" Type="http://schemas.openxmlformats.org/officeDocument/2006/relationships/hyperlink" Target="http://www.accessibility.uconn.edu/" TargetMode="Externa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2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1C42844-5ED4-4D88-A835-24C26164FB52}"/>
              </a:ext>
            </a:extLst>
          </p:cNvPr>
          <p:cNvPicPr>
            <a:picLocks noChangeAspect="1"/>
          </p:cNvPicPr>
          <p:nvPr/>
        </p:nvPicPr>
        <p:blipFill>
          <a:blip r:embed="rId3"/>
          <a:stretch>
            <a:fillRect/>
          </a:stretch>
        </p:blipFill>
        <p:spPr>
          <a:xfrm>
            <a:off x="-85725" y="-547079"/>
            <a:ext cx="12372975" cy="7605103"/>
          </a:xfrm>
          <a:prstGeom prst="rect">
            <a:avLst/>
          </a:prstGeom>
        </p:spPr>
      </p:pic>
      <p:sp>
        <p:nvSpPr>
          <p:cNvPr id="5" name="Rectangle 4"/>
          <p:cNvSpPr/>
          <p:nvPr/>
        </p:nvSpPr>
        <p:spPr>
          <a:xfrm>
            <a:off x="-1" y="3695700"/>
            <a:ext cx="7334251" cy="3162300"/>
          </a:xfrm>
          <a:prstGeom prst="rect">
            <a:avLst/>
          </a:prstGeom>
          <a:solidFill>
            <a:srgbClr val="000E2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solidFill>
                <a:srgbClr val="000E2F"/>
              </a:solidFill>
            </a:endParaRPr>
          </a:p>
        </p:txBody>
      </p:sp>
      <p:sp>
        <p:nvSpPr>
          <p:cNvPr id="6" name="Title 1"/>
          <p:cNvSpPr txBox="1">
            <a:spLocks/>
          </p:cNvSpPr>
          <p:nvPr/>
        </p:nvSpPr>
        <p:spPr>
          <a:xfrm>
            <a:off x="0" y="4905375"/>
            <a:ext cx="8255099" cy="885197"/>
          </a:xfrm>
          <a:prstGeom prst="rect">
            <a:avLst/>
          </a:prstGeom>
        </p:spPr>
        <p:txBody>
          <a:bodyPr vert="horz" lIns="121920" tIns="60960" rIns="121920" bIns="6096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sz="4400" b="1" dirty="0">
                <a:solidFill>
                  <a:schemeClr val="bg1"/>
                </a:solidFill>
                <a:latin typeface="+mn-lt"/>
              </a:rPr>
              <a:t>OIE Overview: Responding, Reporting &amp; Resources</a:t>
            </a:r>
          </a:p>
          <a:p>
            <a:r>
              <a:rPr lang="en-US" sz="3200" b="1" dirty="0">
                <a:solidFill>
                  <a:schemeClr val="bg1"/>
                </a:solidFill>
                <a:latin typeface="+mn-lt"/>
              </a:rPr>
              <a:t>August 25, 2022 – SFA Faculty &amp; Staff</a:t>
            </a:r>
          </a:p>
          <a:p>
            <a:endParaRPr lang="en-US" sz="1050" b="1" dirty="0">
              <a:solidFill>
                <a:schemeClr val="bg1"/>
              </a:solidFill>
              <a:latin typeface="+mn-lt"/>
            </a:endParaRPr>
          </a:p>
          <a:p>
            <a:r>
              <a:rPr lang="en-US" sz="2400" dirty="0">
                <a:solidFill>
                  <a:schemeClr val="bg1"/>
                </a:solidFill>
                <a:latin typeface="+mn-lt"/>
              </a:rPr>
              <a:t>Sarah Chipman</a:t>
            </a:r>
          </a:p>
          <a:p>
            <a:r>
              <a:rPr lang="en-US" sz="2400" dirty="0">
                <a:solidFill>
                  <a:schemeClr val="bg1"/>
                </a:solidFill>
                <a:latin typeface="+mn-lt"/>
              </a:rPr>
              <a:t>Director of Investigations &amp; Deputy Title IX Coordinator</a:t>
            </a:r>
          </a:p>
          <a:p>
            <a:r>
              <a:rPr lang="en-US" sz="2400" dirty="0">
                <a:solidFill>
                  <a:schemeClr val="bg1"/>
                </a:solidFill>
                <a:latin typeface="+mn-lt"/>
              </a:rPr>
              <a:t>Office of Institutional Equity</a:t>
            </a:r>
            <a:endParaRPr lang="en-US" sz="2800" dirty="0">
              <a:solidFill>
                <a:schemeClr val="bg1"/>
              </a:solidFill>
              <a:latin typeface="+mn-lt"/>
            </a:endParaRPr>
          </a:p>
        </p:txBody>
      </p:sp>
      <p:cxnSp>
        <p:nvCxnSpPr>
          <p:cNvPr id="7" name="Straight Connector 6"/>
          <p:cNvCxnSpPr>
            <a:cxnSpLocks/>
          </p:cNvCxnSpPr>
          <p:nvPr/>
        </p:nvCxnSpPr>
        <p:spPr>
          <a:xfrm>
            <a:off x="-1" y="5635622"/>
            <a:ext cx="7258050"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193594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3D318BC2-A70B-4169-8046-37EF69CB6D2C}"/>
              </a:ext>
            </a:extLst>
          </p:cNvPr>
          <p:cNvSpPr>
            <a:spLocks noGrp="1"/>
          </p:cNvSpPr>
          <p:nvPr>
            <p:ph type="body" idx="1"/>
          </p:nvPr>
        </p:nvSpPr>
        <p:spPr/>
        <p:txBody>
          <a:bodyPr>
            <a:normAutofit/>
          </a:bodyPr>
          <a:lstStyle/>
          <a:p>
            <a:r>
              <a:rPr lang="en-US" sz="2800" u="sng" dirty="0"/>
              <a:t>Intimate Partner Violence</a:t>
            </a:r>
          </a:p>
        </p:txBody>
      </p:sp>
      <p:sp>
        <p:nvSpPr>
          <p:cNvPr id="3" name="Content Placeholder 2">
            <a:extLst>
              <a:ext uri="{FF2B5EF4-FFF2-40B4-BE49-F238E27FC236}">
                <a16:creationId xmlns:a16="http://schemas.microsoft.com/office/drawing/2014/main" id="{45ADEDB2-1258-4A14-98E5-FF289CE2E48F}"/>
              </a:ext>
            </a:extLst>
          </p:cNvPr>
          <p:cNvSpPr>
            <a:spLocks noGrp="1"/>
          </p:cNvSpPr>
          <p:nvPr>
            <p:ph sz="half" idx="2"/>
          </p:nvPr>
        </p:nvSpPr>
        <p:spPr>
          <a:ln>
            <a:solidFill>
              <a:schemeClr val="accent1"/>
            </a:solidFill>
          </a:ln>
        </p:spPr>
        <p:txBody>
          <a:bodyPr>
            <a:normAutofit fontScale="92500" lnSpcReduction="10000"/>
          </a:bodyPr>
          <a:lstStyle/>
          <a:p>
            <a:r>
              <a:rPr lang="en-US" dirty="0"/>
              <a:t>any act of violence or threatened act of violence that occurs between individuals who are involved or have been involved in a sexual, dating, spousal, domestic, or other intimate relationship </a:t>
            </a:r>
          </a:p>
        </p:txBody>
      </p:sp>
      <p:sp>
        <p:nvSpPr>
          <p:cNvPr id="8" name="Text Placeholder 7">
            <a:extLst>
              <a:ext uri="{FF2B5EF4-FFF2-40B4-BE49-F238E27FC236}">
                <a16:creationId xmlns:a16="http://schemas.microsoft.com/office/drawing/2014/main" id="{D1F46ADA-30D3-4D61-9CB4-C42B8B66B79D}"/>
              </a:ext>
            </a:extLst>
          </p:cNvPr>
          <p:cNvSpPr>
            <a:spLocks noGrp="1"/>
          </p:cNvSpPr>
          <p:nvPr>
            <p:ph type="body" sz="quarter" idx="3"/>
          </p:nvPr>
        </p:nvSpPr>
        <p:spPr/>
        <p:txBody>
          <a:bodyPr>
            <a:normAutofit/>
          </a:bodyPr>
          <a:lstStyle/>
          <a:p>
            <a:r>
              <a:rPr lang="en-US" sz="2800" u="sng" dirty="0"/>
              <a:t>Sexual Exploitation</a:t>
            </a:r>
          </a:p>
        </p:txBody>
      </p:sp>
      <p:sp>
        <p:nvSpPr>
          <p:cNvPr id="4" name="Content Placeholder 3">
            <a:extLst>
              <a:ext uri="{FF2B5EF4-FFF2-40B4-BE49-F238E27FC236}">
                <a16:creationId xmlns:a16="http://schemas.microsoft.com/office/drawing/2014/main" id="{5DC9EB98-082C-41CB-9CBE-801480F29625}"/>
              </a:ext>
            </a:extLst>
          </p:cNvPr>
          <p:cNvSpPr>
            <a:spLocks noGrp="1"/>
          </p:cNvSpPr>
          <p:nvPr>
            <p:ph sz="quarter" idx="4"/>
          </p:nvPr>
        </p:nvSpPr>
        <p:spPr>
          <a:ln>
            <a:solidFill>
              <a:schemeClr val="accent1"/>
            </a:solidFill>
          </a:ln>
        </p:spPr>
        <p:txBody>
          <a:bodyPr>
            <a:normAutofit fontScale="92500" lnSpcReduction="10000"/>
          </a:bodyPr>
          <a:lstStyle/>
          <a:p>
            <a:r>
              <a:rPr lang="en-US" dirty="0"/>
              <a:t>taking advantage of a person due to their sex and/or gender identity for personal gain or gratification; abuse of a position of vulnerability, differential power, or trust for sexual purposes </a:t>
            </a:r>
          </a:p>
          <a:p>
            <a:pPr lvl="1"/>
            <a:r>
              <a:rPr lang="en-US" dirty="0"/>
              <a:t>Includes but is not limited to recording, photographing, disseminating, and/or posting images of private sexual activity and/or a person’s intimate parts without consent</a:t>
            </a:r>
          </a:p>
        </p:txBody>
      </p:sp>
      <p:sp>
        <p:nvSpPr>
          <p:cNvPr id="11" name="Title 3">
            <a:extLst>
              <a:ext uri="{FF2B5EF4-FFF2-40B4-BE49-F238E27FC236}">
                <a16:creationId xmlns:a16="http://schemas.microsoft.com/office/drawing/2014/main" id="{1524C3F9-0119-53EE-FDE8-9347BE5AB2E1}"/>
              </a:ext>
            </a:extLst>
          </p:cNvPr>
          <p:cNvSpPr>
            <a:spLocks noGrp="1"/>
          </p:cNvSpPr>
          <p:nvPr>
            <p:ph type="title"/>
          </p:nvPr>
        </p:nvSpPr>
        <p:spPr>
          <a:xfrm>
            <a:off x="839788" y="365125"/>
            <a:ext cx="10515600" cy="1325563"/>
          </a:xfrm>
        </p:spPr>
        <p:txBody>
          <a:bodyPr>
            <a:normAutofit/>
          </a:bodyPr>
          <a:lstStyle/>
          <a:p>
            <a:pPr algn="ctr"/>
            <a:r>
              <a:rPr lang="en-US" sz="4000" b="1" u="sng" dirty="0">
                <a:latin typeface="Arial" panose="020B0604020202020204" pitchFamily="34" charset="0"/>
                <a:cs typeface="Arial" panose="020B0604020202020204" pitchFamily="34" charset="0"/>
              </a:rPr>
              <a:t>Prohibited Conduct</a:t>
            </a:r>
          </a:p>
        </p:txBody>
      </p:sp>
    </p:spTree>
    <p:extLst>
      <p:ext uri="{BB962C8B-B14F-4D97-AF65-F5344CB8AC3E}">
        <p14:creationId xmlns:p14="http://schemas.microsoft.com/office/powerpoint/2010/main" val="20587888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
          <p:cNvSpPr txBox="1">
            <a:spLocks/>
          </p:cNvSpPr>
          <p:nvPr/>
        </p:nvSpPr>
        <p:spPr>
          <a:xfrm>
            <a:off x="363214" y="103030"/>
            <a:ext cx="11447786" cy="1294057"/>
          </a:xfrm>
          <a:prstGeom prst="rect">
            <a:avLst/>
          </a:prstGeom>
        </p:spPr>
        <p:txBody>
          <a:bodyPr vert="horz" lIns="121920" tIns="60960" rIns="121920" bIns="6096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ctr" defTabSz="685800" rtl="0" eaLnBrk="1" fontAlgn="auto" latinLnBrk="0" hangingPunct="1">
              <a:lnSpc>
                <a:spcPct val="90000"/>
              </a:lnSpc>
              <a:spcBef>
                <a:spcPct val="0"/>
              </a:spcBef>
              <a:spcAft>
                <a:spcPts val="0"/>
              </a:spcAft>
              <a:buClrTx/>
              <a:buSzTx/>
              <a:buFontTx/>
              <a:buNone/>
              <a:tabLst/>
              <a:defRPr/>
            </a:pPr>
            <a:r>
              <a:rPr kumimoji="0" lang="en-US" sz="5000" b="1" i="0" u="sng" strike="noStrike" kern="1200" cap="none" spc="0" normalizeH="0" baseline="0" noProof="0" dirty="0">
                <a:ln>
                  <a:noFill/>
                </a:ln>
                <a:solidFill>
                  <a:srgbClr val="000E2F"/>
                </a:solidFill>
                <a:effectLst/>
                <a:uLnTx/>
                <a:uFillTx/>
                <a:latin typeface="Calibri" panose="020F0502020204030204"/>
                <a:ea typeface="+mj-ea"/>
                <a:cs typeface="+mj-cs"/>
              </a:rPr>
              <a:t>Non-Retaliation Policy</a:t>
            </a:r>
          </a:p>
        </p:txBody>
      </p:sp>
      <p:graphicFrame>
        <p:nvGraphicFramePr>
          <p:cNvPr id="13" name="Diagram 12"/>
          <p:cNvGraphicFramePr/>
          <p:nvPr/>
        </p:nvGraphicFramePr>
        <p:xfrm>
          <a:off x="363214" y="1751750"/>
          <a:ext cx="11447786" cy="502202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8617066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85258" y="164331"/>
            <a:ext cx="11927697" cy="1143000"/>
          </a:xfrm>
        </p:spPr>
        <p:txBody>
          <a:bodyPr>
            <a:normAutofit/>
          </a:bodyPr>
          <a:lstStyle/>
          <a:p>
            <a:pPr algn="ctr"/>
            <a:r>
              <a:rPr lang="en-US" sz="4000" b="1" u="sng" dirty="0">
                <a:latin typeface="Arial" panose="020B0604020202020204" pitchFamily="34" charset="0"/>
                <a:cs typeface="Arial" panose="020B0604020202020204" pitchFamily="34" charset="0"/>
              </a:rPr>
              <a:t>Reporting</a:t>
            </a:r>
          </a:p>
        </p:txBody>
      </p:sp>
      <p:sp>
        <p:nvSpPr>
          <p:cNvPr id="4" name="Content Placeholder 2">
            <a:extLst>
              <a:ext uri="{FF2B5EF4-FFF2-40B4-BE49-F238E27FC236}">
                <a16:creationId xmlns:a16="http://schemas.microsoft.com/office/drawing/2014/main" id="{E8657C0D-3D83-E4AB-D9D7-DBCFC8434804}"/>
              </a:ext>
            </a:extLst>
          </p:cNvPr>
          <p:cNvSpPr txBox="1">
            <a:spLocks/>
          </p:cNvSpPr>
          <p:nvPr/>
        </p:nvSpPr>
        <p:spPr>
          <a:xfrm>
            <a:off x="373410" y="1307331"/>
            <a:ext cx="5498552" cy="4887537"/>
          </a:xfrm>
          <a:prstGeom prst="rect">
            <a:avLst/>
          </a:prstGeom>
        </p:spPr>
        <p:txBody>
          <a:bodyPr vert="horz" lIns="121920" tIns="60960" rIns="121920" bIns="60960" rtlCol="0">
            <a:normAutofit/>
          </a:bodyPr>
          <a:lstStyle>
            <a:lvl1pPr marL="342900" indent="-342900" algn="l" defTabSz="457200" rtl="0" eaLnBrk="1" latinLnBrk="0" hangingPunct="1">
              <a:spcBef>
                <a:spcPct val="20000"/>
              </a:spcBef>
              <a:buFont typeface="Arial"/>
              <a:buChar char="•"/>
              <a:defRPr sz="18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180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18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18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18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2533" b="1" dirty="0">
                <a:latin typeface="Arial" panose="020B0604020202020204" pitchFamily="34" charset="0"/>
                <a:cs typeface="Arial" panose="020B0604020202020204" pitchFamily="34" charset="0"/>
              </a:rPr>
              <a:t>Responsible Employee Reporting Obligations*</a:t>
            </a:r>
          </a:p>
          <a:p>
            <a:r>
              <a:rPr lang="en-US" sz="2133" dirty="0">
                <a:latin typeface="Arial" panose="020B0604020202020204" pitchFamily="34" charset="0"/>
                <a:cs typeface="Arial" panose="020B0604020202020204" pitchFamily="34" charset="0"/>
              </a:rPr>
              <a:t>All relevant details (obtained directly or indirectly) about incidents involving students:</a:t>
            </a:r>
          </a:p>
          <a:p>
            <a:pPr lvl="1"/>
            <a:r>
              <a:rPr lang="en-US" sz="2133" dirty="0">
                <a:latin typeface="Arial" panose="020B0604020202020204" pitchFamily="34" charset="0"/>
                <a:cs typeface="Arial" panose="020B0604020202020204" pitchFamily="34" charset="0"/>
              </a:rPr>
              <a:t>Sexual Assault</a:t>
            </a:r>
          </a:p>
          <a:p>
            <a:pPr lvl="1"/>
            <a:r>
              <a:rPr lang="en-US" sz="2133" dirty="0">
                <a:latin typeface="Arial" panose="020B0604020202020204" pitchFamily="34" charset="0"/>
                <a:cs typeface="Arial" panose="020B0604020202020204" pitchFamily="34" charset="0"/>
              </a:rPr>
              <a:t>Intimate Partner Violence</a:t>
            </a:r>
          </a:p>
          <a:p>
            <a:pPr lvl="1"/>
            <a:r>
              <a:rPr lang="en-US" sz="2133" dirty="0">
                <a:latin typeface="Arial" panose="020B0604020202020204" pitchFamily="34" charset="0"/>
                <a:cs typeface="Arial" panose="020B0604020202020204" pitchFamily="34" charset="0"/>
              </a:rPr>
              <a:t>Stalking </a:t>
            </a:r>
          </a:p>
          <a:p>
            <a:pPr marL="0" indent="0" algn="ctr">
              <a:buNone/>
            </a:pPr>
            <a:r>
              <a:rPr lang="en-US" sz="2133" dirty="0">
                <a:latin typeface="Arial" panose="020B0604020202020204" pitchFamily="34" charset="0"/>
                <a:cs typeface="Arial" panose="020B0604020202020204" pitchFamily="34" charset="0"/>
                <a:hlinkClick r:id="rId2"/>
              </a:rPr>
              <a:t>www.titleix.uconn.edu</a:t>
            </a:r>
            <a:r>
              <a:rPr lang="en-US" sz="2133" dirty="0">
                <a:latin typeface="Arial" panose="020B0604020202020204" pitchFamily="34" charset="0"/>
                <a:cs typeface="Arial" panose="020B0604020202020204" pitchFamily="34" charset="0"/>
              </a:rPr>
              <a:t> </a:t>
            </a:r>
          </a:p>
          <a:p>
            <a:pPr marL="0" indent="0">
              <a:buNone/>
            </a:pPr>
            <a:endParaRPr lang="en-US" sz="2133" dirty="0">
              <a:latin typeface="Arial" panose="020B0604020202020204" pitchFamily="34" charset="0"/>
              <a:cs typeface="Arial" panose="020B0604020202020204" pitchFamily="34" charset="0"/>
            </a:endParaRPr>
          </a:p>
          <a:p>
            <a:pPr marL="0" indent="0">
              <a:buNone/>
            </a:pPr>
            <a:r>
              <a:rPr lang="en-US" dirty="0">
                <a:latin typeface="Arial" panose="020B0604020202020204" pitchFamily="34" charset="0"/>
                <a:cs typeface="Arial" panose="020B0604020202020204" pitchFamily="34" charset="0"/>
              </a:rPr>
              <a:t>*Exceptions: course assignments; IRB research, public speak-out events</a:t>
            </a:r>
          </a:p>
        </p:txBody>
      </p:sp>
      <p:sp>
        <p:nvSpPr>
          <p:cNvPr id="7" name="Content Placeholder 2">
            <a:extLst>
              <a:ext uri="{FF2B5EF4-FFF2-40B4-BE49-F238E27FC236}">
                <a16:creationId xmlns:a16="http://schemas.microsoft.com/office/drawing/2014/main" id="{7318B33B-8199-211F-4BB6-13A70CAD95A2}"/>
              </a:ext>
            </a:extLst>
          </p:cNvPr>
          <p:cNvSpPr txBox="1">
            <a:spLocks/>
          </p:cNvSpPr>
          <p:nvPr/>
        </p:nvSpPr>
        <p:spPr>
          <a:xfrm>
            <a:off x="6193182" y="1307331"/>
            <a:ext cx="5498552" cy="4887537"/>
          </a:xfrm>
          <a:prstGeom prst="rect">
            <a:avLst/>
          </a:prstGeom>
        </p:spPr>
        <p:txBody>
          <a:bodyPr vert="horz" lIns="121920" tIns="60960" rIns="121920" bIns="60960" rtlCol="0">
            <a:normAutofit/>
          </a:bodyPr>
          <a:lstStyle>
            <a:lvl1pPr marL="342900" indent="-342900" algn="l" defTabSz="457200" rtl="0" eaLnBrk="1" latinLnBrk="0" hangingPunct="1">
              <a:spcBef>
                <a:spcPct val="20000"/>
              </a:spcBef>
              <a:buFont typeface="Arial"/>
              <a:buChar char="•"/>
              <a:defRPr sz="18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180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18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18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18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2533" b="1" dirty="0">
                <a:latin typeface="Arial" panose="020B0604020202020204" pitchFamily="34" charset="0"/>
                <a:cs typeface="Arial" panose="020B0604020202020204" pitchFamily="34" charset="0"/>
              </a:rPr>
              <a:t>What if…</a:t>
            </a:r>
          </a:p>
          <a:p>
            <a:r>
              <a:rPr lang="en-US" sz="2533" dirty="0">
                <a:latin typeface="Arial" panose="020B0604020202020204" pitchFamily="34" charset="0"/>
                <a:cs typeface="Arial" panose="020B0604020202020204" pitchFamily="34" charset="0"/>
              </a:rPr>
              <a:t>The incident occurred off-campus?</a:t>
            </a:r>
          </a:p>
          <a:p>
            <a:r>
              <a:rPr lang="en-US" sz="2533" dirty="0">
                <a:latin typeface="Arial" panose="020B0604020202020204" pitchFamily="34" charset="0"/>
                <a:cs typeface="Arial" panose="020B0604020202020204" pitchFamily="34" charset="0"/>
              </a:rPr>
              <a:t>The incident occurred prior to the student coming to UConn?</a:t>
            </a:r>
          </a:p>
          <a:p>
            <a:r>
              <a:rPr lang="en-US" sz="2533" dirty="0">
                <a:latin typeface="Arial" panose="020B0604020202020204" pitchFamily="34" charset="0"/>
                <a:cs typeface="Arial" panose="020B0604020202020204" pitchFamily="34" charset="0"/>
              </a:rPr>
              <a:t>The other party is not affiliated with UConn?</a:t>
            </a:r>
          </a:p>
          <a:p>
            <a:r>
              <a:rPr lang="en-US" sz="2533" dirty="0">
                <a:latin typeface="Arial" panose="020B0604020202020204" pitchFamily="34" charset="0"/>
                <a:cs typeface="Arial" panose="020B0604020202020204" pitchFamily="34" charset="0"/>
              </a:rPr>
              <a:t>I don’t know who the other party is?</a:t>
            </a:r>
          </a:p>
          <a:p>
            <a:r>
              <a:rPr lang="en-US" sz="2533" dirty="0">
                <a:latin typeface="Arial" panose="020B0604020202020204" pitchFamily="34" charset="0"/>
                <a:cs typeface="Arial" panose="020B0604020202020204" pitchFamily="34" charset="0"/>
              </a:rPr>
              <a:t>The student asked me to keep it confidential?</a:t>
            </a:r>
            <a:endParaRPr lang="en-US" sz="2133" dirty="0"/>
          </a:p>
          <a:p>
            <a:endParaRPr lang="en-US" sz="2133"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07762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85258" y="164331"/>
            <a:ext cx="11927697" cy="1143000"/>
          </a:xfrm>
        </p:spPr>
        <p:txBody>
          <a:bodyPr>
            <a:normAutofit/>
          </a:bodyPr>
          <a:lstStyle/>
          <a:p>
            <a:pPr algn="ctr"/>
            <a:r>
              <a:rPr lang="en-US" sz="4000" b="1" u="sng" dirty="0">
                <a:latin typeface="Arial" panose="020B0604020202020204" pitchFamily="34" charset="0"/>
                <a:cs typeface="Arial" panose="020B0604020202020204" pitchFamily="34" charset="0"/>
              </a:rPr>
              <a:t>Reporting</a:t>
            </a:r>
          </a:p>
        </p:txBody>
      </p:sp>
      <p:sp>
        <p:nvSpPr>
          <p:cNvPr id="7" name="Content Placeholder 2">
            <a:extLst>
              <a:ext uri="{FF2B5EF4-FFF2-40B4-BE49-F238E27FC236}">
                <a16:creationId xmlns:a16="http://schemas.microsoft.com/office/drawing/2014/main" id="{7318B33B-8199-211F-4BB6-13A70CAD95A2}"/>
              </a:ext>
            </a:extLst>
          </p:cNvPr>
          <p:cNvSpPr txBox="1">
            <a:spLocks/>
          </p:cNvSpPr>
          <p:nvPr/>
        </p:nvSpPr>
        <p:spPr>
          <a:xfrm>
            <a:off x="909982" y="1319262"/>
            <a:ext cx="5595732" cy="4887537"/>
          </a:xfrm>
          <a:prstGeom prst="rect">
            <a:avLst/>
          </a:prstGeom>
        </p:spPr>
        <p:txBody>
          <a:bodyPr vert="horz" lIns="121920" tIns="60960" rIns="121920" bIns="60960" rtlCol="0">
            <a:normAutofit/>
          </a:bodyPr>
          <a:lstStyle>
            <a:lvl1pPr marL="342900" indent="-342900" algn="l" defTabSz="457200" rtl="0" eaLnBrk="1" latinLnBrk="0" hangingPunct="1">
              <a:spcBef>
                <a:spcPct val="20000"/>
              </a:spcBef>
              <a:buFont typeface="Arial"/>
              <a:buChar char="•"/>
              <a:defRPr sz="18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180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18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18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18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2533" b="1" dirty="0">
                <a:latin typeface="Arial" panose="020B0604020202020204" pitchFamily="34" charset="0"/>
                <a:cs typeface="Arial" panose="020B0604020202020204" pitchFamily="34" charset="0"/>
              </a:rPr>
              <a:t>Dean/Department Head Expanded Reporting Obligations</a:t>
            </a:r>
          </a:p>
          <a:p>
            <a:r>
              <a:rPr lang="en-US" sz="2133" dirty="0">
                <a:latin typeface="Arial" panose="020B0604020202020204" pitchFamily="34" charset="0"/>
                <a:cs typeface="Arial" panose="020B0604020202020204" pitchFamily="34" charset="0"/>
              </a:rPr>
              <a:t>All relevant details about incidents of Prohibited Conduct (including but not limited to discrimination, discriminatory harassment, sexual harassment, and retaliation) involving employees</a:t>
            </a:r>
          </a:p>
          <a:p>
            <a:pPr lvl="1"/>
            <a:r>
              <a:rPr lang="en-US" sz="2133" dirty="0">
                <a:hlinkClick r:id="rId2"/>
              </a:rPr>
              <a:t>equity@uconn.edu</a:t>
            </a:r>
            <a:endParaRPr lang="en-US" sz="2133" dirty="0"/>
          </a:p>
          <a:p>
            <a:pPr lvl="1"/>
            <a:r>
              <a:rPr lang="en-US" sz="2133" dirty="0"/>
              <a:t>860-486-2943</a:t>
            </a:r>
          </a:p>
          <a:p>
            <a:pPr lvl="1"/>
            <a:r>
              <a:rPr lang="en-US" sz="2133" dirty="0">
                <a:hlinkClick r:id="rId3"/>
              </a:rPr>
              <a:t>https://equity.uconn.edu/reporting-form/</a:t>
            </a:r>
            <a:endParaRPr lang="en-US" sz="2133" dirty="0"/>
          </a:p>
          <a:p>
            <a:endParaRPr lang="en-US" sz="2133" dirty="0">
              <a:latin typeface="Arial" panose="020B0604020202020204" pitchFamily="34" charset="0"/>
              <a:cs typeface="Arial" panose="020B0604020202020204" pitchFamily="34" charset="0"/>
            </a:endParaRPr>
          </a:p>
        </p:txBody>
      </p:sp>
      <p:sp>
        <p:nvSpPr>
          <p:cNvPr id="2" name="Content Placeholder 2">
            <a:extLst>
              <a:ext uri="{FF2B5EF4-FFF2-40B4-BE49-F238E27FC236}">
                <a16:creationId xmlns:a16="http://schemas.microsoft.com/office/drawing/2014/main" id="{E746D15F-A9DE-8E65-CAEA-0E44FC0F6DE5}"/>
              </a:ext>
            </a:extLst>
          </p:cNvPr>
          <p:cNvSpPr txBox="1">
            <a:spLocks/>
          </p:cNvSpPr>
          <p:nvPr/>
        </p:nvSpPr>
        <p:spPr>
          <a:xfrm>
            <a:off x="6828503" y="1307331"/>
            <a:ext cx="4863230" cy="4887537"/>
          </a:xfrm>
          <a:prstGeom prst="rect">
            <a:avLst/>
          </a:prstGeom>
        </p:spPr>
        <p:txBody>
          <a:bodyPr vert="horz" lIns="121920" tIns="60960" rIns="121920" bIns="60960" rtlCol="0">
            <a:normAutofit/>
          </a:bodyPr>
          <a:lstStyle>
            <a:lvl1pPr marL="342900" indent="-342900" algn="l" defTabSz="457200" rtl="0" eaLnBrk="1" latinLnBrk="0" hangingPunct="1">
              <a:spcBef>
                <a:spcPct val="20000"/>
              </a:spcBef>
              <a:buFont typeface="Arial"/>
              <a:buChar char="•"/>
              <a:defRPr sz="18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180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18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18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18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2533" b="1" dirty="0">
                <a:latin typeface="Arial" panose="020B0604020202020204" pitchFamily="34" charset="0"/>
                <a:cs typeface="Arial" panose="020B0604020202020204" pitchFamily="34" charset="0"/>
              </a:rPr>
              <a:t>What if…</a:t>
            </a:r>
          </a:p>
          <a:p>
            <a:r>
              <a:rPr lang="en-US" sz="2533" dirty="0">
                <a:latin typeface="Arial" panose="020B0604020202020204" pitchFamily="34" charset="0"/>
                <a:cs typeface="Arial" panose="020B0604020202020204" pitchFamily="34" charset="0"/>
              </a:rPr>
              <a:t>I have only heard rumors?</a:t>
            </a:r>
          </a:p>
          <a:p>
            <a:r>
              <a:rPr lang="en-US" sz="2533" dirty="0">
                <a:latin typeface="Arial" panose="020B0604020202020204" pitchFamily="34" charset="0"/>
                <a:cs typeface="Arial" panose="020B0604020202020204" pitchFamily="34" charset="0"/>
              </a:rPr>
              <a:t>I don’t know the identities of everyone involved?</a:t>
            </a:r>
          </a:p>
          <a:p>
            <a:r>
              <a:rPr lang="en-US" sz="2533" dirty="0">
                <a:latin typeface="Arial" panose="020B0604020202020204" pitchFamily="34" charset="0"/>
                <a:cs typeface="Arial" panose="020B0604020202020204" pitchFamily="34" charset="0"/>
              </a:rPr>
              <a:t>The concerns are about me?</a:t>
            </a:r>
          </a:p>
          <a:p>
            <a:r>
              <a:rPr lang="en-US" sz="2533" dirty="0">
                <a:latin typeface="Arial" panose="020B0604020202020204" pitchFamily="34" charset="0"/>
                <a:cs typeface="Arial" panose="020B0604020202020204" pitchFamily="34" charset="0"/>
              </a:rPr>
              <a:t>The person who told me about the issue asked me to keep it confidential?</a:t>
            </a:r>
            <a:endParaRPr lang="en-US" sz="2133"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32441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flipV="1">
            <a:off x="0" y="1589315"/>
            <a:ext cx="12192000" cy="54428"/>
          </a:xfrm>
          <a:prstGeom prst="rect">
            <a:avLst/>
          </a:prstGeom>
          <a:solidFill>
            <a:srgbClr val="7C878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7C878E"/>
              </a:solidFill>
              <a:effectLst/>
              <a:uLnTx/>
              <a:uFillTx/>
              <a:latin typeface="Calibri" panose="020F0502020204030204"/>
              <a:ea typeface="+mn-ea"/>
              <a:cs typeface="+mn-cs"/>
            </a:endParaRPr>
          </a:p>
        </p:txBody>
      </p:sp>
      <p:sp>
        <p:nvSpPr>
          <p:cNvPr id="7" name="Title 1"/>
          <p:cNvSpPr txBox="1">
            <a:spLocks/>
          </p:cNvSpPr>
          <p:nvPr/>
        </p:nvSpPr>
        <p:spPr>
          <a:xfrm>
            <a:off x="363214" y="295258"/>
            <a:ext cx="11447786" cy="1294057"/>
          </a:xfrm>
          <a:prstGeom prst="rect">
            <a:avLst/>
          </a:prstGeom>
        </p:spPr>
        <p:txBody>
          <a:bodyPr vert="horz" lIns="121920" tIns="60960" rIns="121920" bIns="6096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en-US" sz="5000" b="1" i="0" u="none" strike="noStrike" kern="1200" cap="none" spc="0" normalizeH="0" baseline="0" noProof="0" dirty="0">
                <a:ln>
                  <a:noFill/>
                </a:ln>
                <a:solidFill>
                  <a:srgbClr val="192643"/>
                </a:solidFill>
                <a:effectLst/>
                <a:uLnTx/>
                <a:uFillTx/>
                <a:latin typeface="Calibri" panose="020F0502020204030204"/>
                <a:ea typeface="+mj-ea"/>
                <a:cs typeface="+mj-cs"/>
              </a:rPr>
              <a:t>Responding to Disclosures: The Basics</a:t>
            </a:r>
          </a:p>
        </p:txBody>
      </p:sp>
      <p:sp>
        <p:nvSpPr>
          <p:cNvPr id="8" name="Title 1"/>
          <p:cNvSpPr txBox="1">
            <a:spLocks/>
          </p:cNvSpPr>
          <p:nvPr/>
        </p:nvSpPr>
        <p:spPr>
          <a:xfrm>
            <a:off x="363214" y="1998466"/>
            <a:ext cx="11447786" cy="1360951"/>
          </a:xfrm>
          <a:prstGeom prst="rect">
            <a:avLst/>
          </a:prstGeom>
        </p:spPr>
        <p:txBody>
          <a:bodyPr vert="horz" lIns="121920" tIns="60960" rIns="121920" bIns="6096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endParaRPr kumimoji="0" lang="en-US" sz="3200" b="0" i="0" u="none" strike="noStrike" kern="1200" cap="none" spc="0" normalizeH="0" baseline="0" noProof="0" dirty="0">
              <a:ln>
                <a:noFill/>
              </a:ln>
              <a:solidFill>
                <a:prstClr val="white"/>
              </a:solidFill>
              <a:effectLst/>
              <a:uLnTx/>
              <a:uFillTx/>
              <a:latin typeface="Calibri" panose="020F0502020204030204"/>
              <a:ea typeface="+mj-ea"/>
              <a:cs typeface="+mj-cs"/>
            </a:endParaRPr>
          </a:p>
        </p:txBody>
      </p:sp>
      <p:sp>
        <p:nvSpPr>
          <p:cNvPr id="13" name="Title 1"/>
          <p:cNvSpPr txBox="1">
            <a:spLocks/>
          </p:cNvSpPr>
          <p:nvPr/>
        </p:nvSpPr>
        <p:spPr>
          <a:xfrm>
            <a:off x="363214" y="2135177"/>
            <a:ext cx="11447786" cy="1188677"/>
          </a:xfrm>
          <a:prstGeom prst="rect">
            <a:avLst/>
          </a:prstGeom>
        </p:spPr>
        <p:txBody>
          <a:bodyPr vert="horz" lIns="121920" tIns="60960" rIns="121920" bIns="6096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endParaRPr kumimoji="0" lang="en-US" sz="5067" b="0" i="0" u="none" strike="noStrike" kern="1200" cap="none" spc="0" normalizeH="0" baseline="0" noProof="0" dirty="0">
              <a:ln>
                <a:noFill/>
              </a:ln>
              <a:solidFill>
                <a:prstClr val="white"/>
              </a:solidFill>
              <a:effectLst/>
              <a:uLnTx/>
              <a:uFillTx/>
              <a:latin typeface="Calibri" panose="020F0502020204030204"/>
              <a:ea typeface="+mj-ea"/>
              <a:cs typeface="+mj-cs"/>
            </a:endParaRPr>
          </a:p>
        </p:txBody>
      </p:sp>
      <p:sp>
        <p:nvSpPr>
          <p:cNvPr id="17" name="Title 1"/>
          <p:cNvSpPr txBox="1">
            <a:spLocks/>
          </p:cNvSpPr>
          <p:nvPr/>
        </p:nvSpPr>
        <p:spPr>
          <a:xfrm>
            <a:off x="5433171" y="7231300"/>
            <a:ext cx="20809515" cy="2539048"/>
          </a:xfrm>
          <a:prstGeom prst="rect">
            <a:avLst/>
          </a:prstGeom>
        </p:spPr>
        <p:txBody>
          <a:bodyPr vert="horz" lIns="121920" tIns="60960" rIns="121920" bIns="6096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endParaRPr kumimoji="0" lang="en-US" sz="3200" b="0" i="0" u="none" strike="noStrike" kern="1200" cap="none" spc="0" normalizeH="0" baseline="0" noProof="0" dirty="0">
              <a:ln>
                <a:noFill/>
              </a:ln>
              <a:solidFill>
                <a:prstClr val="white"/>
              </a:solidFill>
              <a:effectLst/>
              <a:uLnTx/>
              <a:uFillTx/>
              <a:latin typeface="Calibri" panose="020F0502020204030204"/>
              <a:ea typeface="+mj-ea"/>
              <a:cs typeface="+mj-cs"/>
            </a:endParaRPr>
          </a:p>
        </p:txBody>
      </p:sp>
      <p:sp>
        <p:nvSpPr>
          <p:cNvPr id="2" name="Rectangle 2"/>
          <p:cNvSpPr>
            <a:spLocks noChangeArrowheads="1"/>
          </p:cNvSpPr>
          <p:nvPr/>
        </p:nvSpPr>
        <p:spPr bwMode="auto">
          <a:xfrm>
            <a:off x="5069958" y="1792128"/>
            <a:ext cx="2216233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aphicFrame>
        <p:nvGraphicFramePr>
          <p:cNvPr id="3" name="Table 2">
            <a:extLst>
              <a:ext uri="{FF2B5EF4-FFF2-40B4-BE49-F238E27FC236}">
                <a16:creationId xmlns:a16="http://schemas.microsoft.com/office/drawing/2014/main" id="{4AE32D59-6B56-C444-8C6C-F783FE956F25}"/>
              </a:ext>
            </a:extLst>
          </p:cNvPr>
          <p:cNvGraphicFramePr>
            <a:graphicFrameLocks noGrp="1"/>
          </p:cNvGraphicFramePr>
          <p:nvPr/>
        </p:nvGraphicFramePr>
        <p:xfrm>
          <a:off x="2511847" y="1998466"/>
          <a:ext cx="3191121" cy="4522650"/>
        </p:xfrm>
        <a:graphic>
          <a:graphicData uri="http://schemas.openxmlformats.org/drawingml/2006/table">
            <a:tbl>
              <a:tblPr/>
              <a:tblGrid>
                <a:gridCol w="3191121">
                  <a:extLst>
                    <a:ext uri="{9D8B030D-6E8A-4147-A177-3AD203B41FA5}">
                      <a16:colId xmlns:a16="http://schemas.microsoft.com/office/drawing/2014/main" val="2283825297"/>
                    </a:ext>
                  </a:extLst>
                </a:gridCol>
              </a:tblGrid>
              <a:tr h="1024663">
                <a:tc>
                  <a:txBody>
                    <a:bodyPr/>
                    <a:lstStyle/>
                    <a:p>
                      <a:pPr algn="l" fontAlgn="base"/>
                      <a:r>
                        <a:rPr lang="en-US" sz="2400" b="1" i="0" dirty="0">
                          <a:solidFill>
                            <a:srgbClr val="FFFFFF"/>
                          </a:solidFill>
                          <a:effectLst/>
                          <a:latin typeface="+mn-lt"/>
                        </a:rPr>
                        <a:t>STEP 1: CARE​</a:t>
                      </a:r>
                    </a:p>
                    <a:p>
                      <a:pPr algn="l" fontAlgn="base"/>
                      <a:r>
                        <a:rPr lang="en-US" sz="2400" b="1" i="1" dirty="0">
                          <a:solidFill>
                            <a:srgbClr val="FFFFFF"/>
                          </a:solidFill>
                          <a:effectLst/>
                          <a:latin typeface="+mn-lt"/>
                        </a:rPr>
                        <a:t>Care for the individual</a:t>
                      </a:r>
                      <a:r>
                        <a:rPr lang="en-US" sz="2400" b="1" i="0" dirty="0">
                          <a:solidFill>
                            <a:srgbClr val="FFFFFF"/>
                          </a:solidFill>
                          <a:effectLst/>
                          <a:latin typeface="+mn-lt"/>
                        </a:rPr>
                        <a:t>​</a:t>
                      </a:r>
                    </a:p>
                  </a:txBody>
                  <a:tcPr marL="81588" marR="81588" marT="40794" marB="40794">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22384" cap="flat" cmpd="sng" algn="ctr">
                      <a:solidFill>
                        <a:srgbClr val="FFFFFF"/>
                      </a:solidFill>
                      <a:prstDash val="solid"/>
                      <a:round/>
                      <a:headEnd type="none" w="med" len="med"/>
                      <a:tailEnd type="none" w="med" len="med"/>
                    </a:lnB>
                    <a:solidFill>
                      <a:srgbClr val="192643"/>
                    </a:solidFill>
                  </a:tcPr>
                </a:tc>
                <a:extLst>
                  <a:ext uri="{0D108BD9-81ED-4DB2-BD59-A6C34878D82A}">
                    <a16:rowId xmlns:a16="http://schemas.microsoft.com/office/drawing/2014/main" val="1458726961"/>
                  </a:ext>
                </a:extLst>
              </a:tr>
              <a:tr h="3497987">
                <a:tc>
                  <a:txBody>
                    <a:bodyPr/>
                    <a:lstStyle/>
                    <a:p>
                      <a:pPr marL="285750" indent="-285750" algn="l" fontAlgn="base">
                        <a:buFont typeface="Arial" panose="020B0604020202020204" pitchFamily="34" charset="0"/>
                        <a:buChar char="•"/>
                      </a:pPr>
                      <a:r>
                        <a:rPr lang="en-US" sz="2400" b="0" i="0" dirty="0">
                          <a:solidFill>
                            <a:srgbClr val="000000"/>
                          </a:solidFill>
                          <a:effectLst/>
                          <a:latin typeface="+mn-lt"/>
                        </a:rPr>
                        <a:t>Listen without interruption ​</a:t>
                      </a:r>
                    </a:p>
                    <a:p>
                      <a:pPr marL="285750" indent="-285750" algn="l" fontAlgn="base">
                        <a:buFont typeface="Arial" panose="020B0604020202020204" pitchFamily="34" charset="0"/>
                        <a:buChar char="•"/>
                      </a:pPr>
                      <a:r>
                        <a:rPr lang="en-US" sz="2400" b="0" i="0" dirty="0">
                          <a:solidFill>
                            <a:srgbClr val="000000"/>
                          </a:solidFill>
                          <a:effectLst/>
                          <a:latin typeface="+mn-lt"/>
                        </a:rPr>
                        <a:t>Let the individual disclosing set the pace and tone​</a:t>
                      </a:r>
                    </a:p>
                    <a:p>
                      <a:pPr marL="285750" indent="-285750" algn="l" fontAlgn="base">
                        <a:buFont typeface="Arial" panose="020B0604020202020204" pitchFamily="34" charset="0"/>
                        <a:buChar char="•"/>
                      </a:pPr>
                      <a:r>
                        <a:rPr lang="en-US" sz="2400" b="0" i="0" dirty="0">
                          <a:solidFill>
                            <a:srgbClr val="000000"/>
                          </a:solidFill>
                          <a:effectLst/>
                          <a:latin typeface="+mn-lt"/>
                        </a:rPr>
                        <a:t>Withhold judgment ​</a:t>
                      </a:r>
                    </a:p>
                    <a:p>
                      <a:pPr marL="285750" indent="-285750" algn="l" fontAlgn="base">
                        <a:buFont typeface="Arial" panose="020B0604020202020204" pitchFamily="34" charset="0"/>
                        <a:buChar char="•"/>
                      </a:pPr>
                      <a:r>
                        <a:rPr lang="en-US" sz="2400" b="0" i="0" dirty="0">
                          <a:solidFill>
                            <a:srgbClr val="000000"/>
                          </a:solidFill>
                          <a:effectLst/>
                          <a:latin typeface="+mn-lt"/>
                        </a:rPr>
                        <a:t>Avoid questions or statements that imply fault​</a:t>
                      </a:r>
                    </a:p>
                  </a:txBody>
                  <a:tcPr marL="81588" marR="81588" marT="40794" marB="40794">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22384"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D2DEEF"/>
                    </a:solidFill>
                  </a:tcPr>
                </a:tc>
                <a:extLst>
                  <a:ext uri="{0D108BD9-81ED-4DB2-BD59-A6C34878D82A}">
                    <a16:rowId xmlns:a16="http://schemas.microsoft.com/office/drawing/2014/main" val="939047530"/>
                  </a:ext>
                </a:extLst>
              </a:tr>
            </a:tbl>
          </a:graphicData>
        </a:graphic>
      </p:graphicFrame>
      <p:sp>
        <p:nvSpPr>
          <p:cNvPr id="4" name="Rectangle 1">
            <a:extLst>
              <a:ext uri="{FF2B5EF4-FFF2-40B4-BE49-F238E27FC236}">
                <a16:creationId xmlns:a16="http://schemas.microsoft.com/office/drawing/2014/main" id="{DDBADAAC-7270-3943-9E0D-66A85877308A}"/>
              </a:ext>
            </a:extLst>
          </p:cNvPr>
          <p:cNvSpPr>
            <a:spLocks noChangeArrowheads="1"/>
          </p:cNvSpPr>
          <p:nvPr/>
        </p:nvSpPr>
        <p:spPr bwMode="auto">
          <a:xfrm>
            <a:off x="2511378" y="1675301"/>
            <a:ext cx="15208936"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Times" pitchFamily="2" charset="0"/>
                <a:ea typeface="+mn-ea"/>
                <a:cs typeface="+mn-cs"/>
              </a:rPr>
              <a:t> </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4" name="Rounded Rectangular Callout 13">
            <a:extLst>
              <a:ext uri="{FF2B5EF4-FFF2-40B4-BE49-F238E27FC236}">
                <a16:creationId xmlns:a16="http://schemas.microsoft.com/office/drawing/2014/main" id="{27B0F7A4-B02D-BE4C-9280-19A5BEA91656}"/>
              </a:ext>
            </a:extLst>
          </p:cNvPr>
          <p:cNvSpPr/>
          <p:nvPr/>
        </p:nvSpPr>
        <p:spPr>
          <a:xfrm>
            <a:off x="6179575" y="1998466"/>
            <a:ext cx="3864078" cy="4077869"/>
          </a:xfrm>
          <a:prstGeom prst="wedgeRoundRectCallout">
            <a:avLst/>
          </a:prstGeom>
          <a:solidFill>
            <a:srgbClr val="19264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B074B297-0FE5-0F4A-B285-6A3FE7211417}"/>
              </a:ext>
            </a:extLst>
          </p:cNvPr>
          <p:cNvSpPr txBox="1"/>
          <p:nvPr/>
        </p:nvSpPr>
        <p:spPr>
          <a:xfrm>
            <a:off x="6430297" y="2321632"/>
            <a:ext cx="3377380" cy="255454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dirty="0">
                <a:ln>
                  <a:noFill/>
                </a:ln>
                <a:solidFill>
                  <a:prstClr val="white"/>
                </a:solidFill>
                <a:effectLst/>
                <a:uLnTx/>
                <a:uFillTx/>
                <a:latin typeface="Calibri" panose="020F0502020204030204"/>
                <a:ea typeface="+mn-ea"/>
                <a:cs typeface="+mn-cs"/>
              </a:rPr>
              <a:t>“Thank you for sharing this with me. I’m sorry that this happened. How can I help?”</a:t>
            </a:r>
          </a:p>
        </p:txBody>
      </p:sp>
    </p:spTree>
    <p:extLst>
      <p:ext uri="{BB962C8B-B14F-4D97-AF65-F5344CB8AC3E}">
        <p14:creationId xmlns:p14="http://schemas.microsoft.com/office/powerpoint/2010/main" val="13473153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flipV="1">
            <a:off x="0" y="1589315"/>
            <a:ext cx="12192000" cy="54428"/>
          </a:xfrm>
          <a:prstGeom prst="rect">
            <a:avLst/>
          </a:prstGeom>
          <a:solidFill>
            <a:srgbClr val="7C878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7C878E"/>
              </a:solidFill>
              <a:effectLst/>
              <a:uLnTx/>
              <a:uFillTx/>
              <a:latin typeface="Calibri" panose="020F0502020204030204"/>
              <a:ea typeface="+mn-ea"/>
              <a:cs typeface="+mn-cs"/>
            </a:endParaRPr>
          </a:p>
        </p:txBody>
      </p:sp>
      <p:sp>
        <p:nvSpPr>
          <p:cNvPr id="7" name="Title 1"/>
          <p:cNvSpPr txBox="1">
            <a:spLocks/>
          </p:cNvSpPr>
          <p:nvPr/>
        </p:nvSpPr>
        <p:spPr>
          <a:xfrm>
            <a:off x="363214" y="295258"/>
            <a:ext cx="11447786" cy="1294057"/>
          </a:xfrm>
          <a:prstGeom prst="rect">
            <a:avLst/>
          </a:prstGeom>
        </p:spPr>
        <p:txBody>
          <a:bodyPr vert="horz" lIns="121920" tIns="60960" rIns="121920" bIns="60960" rtlCol="0" anchor="ctr">
            <a:normAutofit fontScale="92500" lnSpcReduction="10000"/>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en-US" sz="5000" b="1" i="0" u="none" strike="noStrike" kern="1200" cap="none" spc="0" normalizeH="0" baseline="0" noProof="0" dirty="0">
                <a:ln>
                  <a:noFill/>
                </a:ln>
                <a:solidFill>
                  <a:srgbClr val="192643"/>
                </a:solidFill>
                <a:effectLst/>
                <a:uLnTx/>
                <a:uFillTx/>
                <a:latin typeface="Calibri" panose="020F0502020204030204"/>
                <a:ea typeface="+mj-ea"/>
                <a:cs typeface="+mj-cs"/>
              </a:rPr>
              <a:t>Responding to Disclosures: Balancing Care and Compassion with Reporting Obligations</a:t>
            </a:r>
          </a:p>
        </p:txBody>
      </p:sp>
      <p:sp>
        <p:nvSpPr>
          <p:cNvPr id="8" name="Title 1"/>
          <p:cNvSpPr txBox="1">
            <a:spLocks/>
          </p:cNvSpPr>
          <p:nvPr/>
        </p:nvSpPr>
        <p:spPr>
          <a:xfrm>
            <a:off x="363214" y="1998466"/>
            <a:ext cx="11447786" cy="1360951"/>
          </a:xfrm>
          <a:prstGeom prst="rect">
            <a:avLst/>
          </a:prstGeom>
        </p:spPr>
        <p:txBody>
          <a:bodyPr vert="horz" lIns="121920" tIns="60960" rIns="121920" bIns="6096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endParaRPr kumimoji="0" lang="en-US" sz="3200" b="0" i="0" u="none" strike="noStrike" kern="1200" cap="none" spc="0" normalizeH="0" baseline="0" noProof="0" dirty="0">
              <a:ln>
                <a:noFill/>
              </a:ln>
              <a:solidFill>
                <a:prstClr val="white"/>
              </a:solidFill>
              <a:effectLst/>
              <a:uLnTx/>
              <a:uFillTx/>
              <a:latin typeface="Calibri" panose="020F0502020204030204"/>
              <a:ea typeface="+mj-ea"/>
              <a:cs typeface="+mj-cs"/>
            </a:endParaRPr>
          </a:p>
        </p:txBody>
      </p:sp>
      <p:sp>
        <p:nvSpPr>
          <p:cNvPr id="13" name="Title 1"/>
          <p:cNvSpPr txBox="1">
            <a:spLocks/>
          </p:cNvSpPr>
          <p:nvPr/>
        </p:nvSpPr>
        <p:spPr>
          <a:xfrm>
            <a:off x="363214" y="2135177"/>
            <a:ext cx="11447786" cy="1188677"/>
          </a:xfrm>
          <a:prstGeom prst="rect">
            <a:avLst/>
          </a:prstGeom>
        </p:spPr>
        <p:txBody>
          <a:bodyPr vert="horz" lIns="121920" tIns="60960" rIns="121920" bIns="6096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endParaRPr kumimoji="0" lang="en-US" sz="5067" b="0" i="0" u="none" strike="noStrike" kern="1200" cap="none" spc="0" normalizeH="0" baseline="0" noProof="0" dirty="0">
              <a:ln>
                <a:noFill/>
              </a:ln>
              <a:solidFill>
                <a:prstClr val="white"/>
              </a:solidFill>
              <a:effectLst/>
              <a:uLnTx/>
              <a:uFillTx/>
              <a:latin typeface="Calibri" panose="020F0502020204030204"/>
              <a:ea typeface="+mj-ea"/>
              <a:cs typeface="+mj-cs"/>
            </a:endParaRPr>
          </a:p>
        </p:txBody>
      </p:sp>
      <p:sp>
        <p:nvSpPr>
          <p:cNvPr id="17" name="Title 1"/>
          <p:cNvSpPr txBox="1">
            <a:spLocks/>
          </p:cNvSpPr>
          <p:nvPr/>
        </p:nvSpPr>
        <p:spPr>
          <a:xfrm>
            <a:off x="5433171" y="7231300"/>
            <a:ext cx="20809515" cy="2539048"/>
          </a:xfrm>
          <a:prstGeom prst="rect">
            <a:avLst/>
          </a:prstGeom>
        </p:spPr>
        <p:txBody>
          <a:bodyPr vert="horz" lIns="121920" tIns="60960" rIns="121920" bIns="6096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endParaRPr kumimoji="0" lang="en-US" sz="3200" b="0" i="0" u="none" strike="noStrike" kern="1200" cap="none" spc="0" normalizeH="0" baseline="0" noProof="0" dirty="0">
              <a:ln>
                <a:noFill/>
              </a:ln>
              <a:solidFill>
                <a:prstClr val="white"/>
              </a:solidFill>
              <a:effectLst/>
              <a:uLnTx/>
              <a:uFillTx/>
              <a:latin typeface="Calibri" panose="020F0502020204030204"/>
              <a:ea typeface="+mj-ea"/>
              <a:cs typeface="+mj-cs"/>
            </a:endParaRPr>
          </a:p>
        </p:txBody>
      </p:sp>
      <p:sp>
        <p:nvSpPr>
          <p:cNvPr id="2" name="Rectangle 2"/>
          <p:cNvSpPr>
            <a:spLocks noChangeArrowheads="1"/>
          </p:cNvSpPr>
          <p:nvPr/>
        </p:nvSpPr>
        <p:spPr bwMode="auto">
          <a:xfrm>
            <a:off x="5069958" y="1792128"/>
            <a:ext cx="2216233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aphicFrame>
        <p:nvGraphicFramePr>
          <p:cNvPr id="3" name="Table 2">
            <a:extLst>
              <a:ext uri="{FF2B5EF4-FFF2-40B4-BE49-F238E27FC236}">
                <a16:creationId xmlns:a16="http://schemas.microsoft.com/office/drawing/2014/main" id="{4AE32D59-6B56-C444-8C6C-F783FE956F25}"/>
              </a:ext>
            </a:extLst>
          </p:cNvPr>
          <p:cNvGraphicFramePr>
            <a:graphicFrameLocks noGrp="1"/>
          </p:cNvGraphicFramePr>
          <p:nvPr/>
        </p:nvGraphicFramePr>
        <p:xfrm>
          <a:off x="1489587" y="1947046"/>
          <a:ext cx="4454012" cy="4643736"/>
        </p:xfrm>
        <a:graphic>
          <a:graphicData uri="http://schemas.openxmlformats.org/drawingml/2006/table">
            <a:tbl>
              <a:tblPr/>
              <a:tblGrid>
                <a:gridCol w="4454012">
                  <a:extLst>
                    <a:ext uri="{9D8B030D-6E8A-4147-A177-3AD203B41FA5}">
                      <a16:colId xmlns:a16="http://schemas.microsoft.com/office/drawing/2014/main" val="2283825297"/>
                    </a:ext>
                  </a:extLst>
                </a:gridCol>
              </a:tblGrid>
              <a:tr h="405521">
                <a:tc>
                  <a:txBody>
                    <a:bodyPr/>
                    <a:lstStyle/>
                    <a:p>
                      <a:pPr algn="l" fontAlgn="base"/>
                      <a:r>
                        <a:rPr lang="en-US" sz="2400" b="1" i="0" dirty="0">
                          <a:solidFill>
                            <a:srgbClr val="FFFFFF"/>
                          </a:solidFill>
                          <a:effectLst/>
                          <a:latin typeface="+mn-lt"/>
                        </a:rPr>
                        <a:t>STEP 2: INFORM &amp; CONTACT​</a:t>
                      </a:r>
                    </a:p>
                  </a:txBody>
                  <a:tcPr marL="81588" marR="81588" marT="40794" marB="40794">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22384" cap="flat" cmpd="sng" algn="ctr">
                      <a:solidFill>
                        <a:srgbClr val="FFFFFF"/>
                      </a:solidFill>
                      <a:prstDash val="solid"/>
                      <a:round/>
                      <a:headEnd type="none" w="med" len="med"/>
                      <a:tailEnd type="none" w="med" len="med"/>
                    </a:lnB>
                    <a:solidFill>
                      <a:srgbClr val="192643"/>
                    </a:solidFill>
                  </a:tcPr>
                </a:tc>
                <a:extLst>
                  <a:ext uri="{0D108BD9-81ED-4DB2-BD59-A6C34878D82A}">
                    <a16:rowId xmlns:a16="http://schemas.microsoft.com/office/drawing/2014/main" val="1458726961"/>
                  </a:ext>
                </a:extLst>
              </a:tr>
              <a:tr h="3497987">
                <a:tc>
                  <a:txBody>
                    <a:bodyPr/>
                    <a:lstStyle/>
                    <a:p>
                      <a:pPr marL="285750" indent="-285750" algn="l" fontAlgn="base">
                        <a:buFont typeface="Arial" panose="020B0604020202020204" pitchFamily="34" charset="0"/>
                        <a:buChar char="•"/>
                      </a:pPr>
                      <a:r>
                        <a:rPr lang="en-US" sz="1800" b="0" i="0" dirty="0">
                          <a:solidFill>
                            <a:srgbClr val="000000"/>
                          </a:solidFill>
                          <a:effectLst/>
                          <a:latin typeface="+mn-lt"/>
                        </a:rPr>
                        <a:t>Inform the individual of your reporting responsibilities at an appropriate time</a:t>
                      </a:r>
                    </a:p>
                    <a:p>
                      <a:pPr marL="285750" indent="-285750" algn="l" fontAlgn="base">
                        <a:buFont typeface="Arial" panose="020B0604020202020204" pitchFamily="34" charset="0"/>
                        <a:buChar char="•"/>
                      </a:pPr>
                      <a:r>
                        <a:rPr lang="en-US" sz="1800" b="0" i="0" dirty="0">
                          <a:solidFill>
                            <a:srgbClr val="000000"/>
                          </a:solidFill>
                          <a:effectLst/>
                          <a:latin typeface="+mn-lt"/>
                        </a:rPr>
                        <a:t>Explain the purpose of your reporting responsibility</a:t>
                      </a:r>
                    </a:p>
                    <a:p>
                      <a:pPr marL="285750" indent="-285750" algn="l" fontAlgn="base">
                        <a:buFont typeface="Arial" panose="020B0604020202020204" pitchFamily="34" charset="0"/>
                        <a:buChar char="•"/>
                      </a:pPr>
                      <a:r>
                        <a:rPr lang="en-US" sz="1800" b="0" i="0" dirty="0">
                          <a:solidFill>
                            <a:srgbClr val="000000"/>
                          </a:solidFill>
                          <a:effectLst/>
                          <a:latin typeface="+mn-lt"/>
                        </a:rPr>
                        <a:t>Inform the individual that they may receive outreach from a university administrator containing resources and reporting information, and it is their choice to respond</a:t>
                      </a:r>
                    </a:p>
                    <a:p>
                      <a:pPr marL="285750" indent="-285750" algn="l" fontAlgn="base">
                        <a:buFont typeface="Arial" panose="020B0604020202020204" pitchFamily="34" charset="0"/>
                        <a:buChar char="•"/>
                      </a:pPr>
                      <a:r>
                        <a:rPr lang="en-US" sz="1800" b="0" i="0" dirty="0">
                          <a:solidFill>
                            <a:srgbClr val="000000"/>
                          </a:solidFill>
                          <a:effectLst/>
                          <a:latin typeface="+mn-lt"/>
                        </a:rPr>
                        <a:t>Call (860)486-2943 or complete OIE’s online reporting form at </a:t>
                      </a:r>
                      <a:r>
                        <a:rPr lang="en-US" sz="1800" b="0" i="0" u="sng" strike="noStrike" kern="1200" dirty="0">
                          <a:solidFill>
                            <a:schemeClr val="tx1"/>
                          </a:solidFill>
                          <a:effectLst/>
                          <a:latin typeface="+mn-lt"/>
                          <a:ea typeface="+mn-ea"/>
                          <a:cs typeface="+mn-cs"/>
                          <a:hlinkClick r:id="rId4"/>
                        </a:rPr>
                        <a:t>https://equity.uconn.edu/reporting-form/</a:t>
                      </a:r>
                      <a:endParaRPr lang="en-US" sz="1800" b="0" i="0" u="sng" strike="noStrike" kern="1200" dirty="0">
                        <a:solidFill>
                          <a:schemeClr val="tx1"/>
                        </a:solidFill>
                        <a:effectLst/>
                        <a:latin typeface="+mn-lt"/>
                        <a:ea typeface="+mn-ea"/>
                        <a:cs typeface="+mn-cs"/>
                      </a:endParaRPr>
                    </a:p>
                    <a:p>
                      <a:pPr marL="285750" indent="-285750" algn="l" fontAlgn="base">
                        <a:buFont typeface="Arial" panose="020B0604020202020204" pitchFamily="34" charset="0"/>
                        <a:buChar char="•"/>
                      </a:pPr>
                      <a:r>
                        <a:rPr lang="en-US" sz="1800" b="0" i="0" u="none" strike="noStrike" kern="1200" dirty="0">
                          <a:solidFill>
                            <a:schemeClr val="tx1"/>
                          </a:solidFill>
                          <a:effectLst/>
                          <a:latin typeface="+mn-lt"/>
                          <a:ea typeface="+mn-ea"/>
                          <a:cs typeface="+mn-cs"/>
                        </a:rPr>
                        <a:t>Be prepared to share all details about the incident, including names, dates, and location.</a:t>
                      </a:r>
                      <a:endParaRPr lang="en-US" sz="1800" b="0" i="0" u="none" dirty="0">
                        <a:solidFill>
                          <a:srgbClr val="000000"/>
                        </a:solidFill>
                        <a:effectLst/>
                        <a:latin typeface="+mn-lt"/>
                      </a:endParaRPr>
                    </a:p>
                  </a:txBody>
                  <a:tcPr marL="81588" marR="81588" marT="40794" marB="40794">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22384"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D2DEEF"/>
                    </a:solidFill>
                  </a:tcPr>
                </a:tc>
                <a:extLst>
                  <a:ext uri="{0D108BD9-81ED-4DB2-BD59-A6C34878D82A}">
                    <a16:rowId xmlns:a16="http://schemas.microsoft.com/office/drawing/2014/main" val="939047530"/>
                  </a:ext>
                </a:extLst>
              </a:tr>
            </a:tbl>
          </a:graphicData>
        </a:graphic>
      </p:graphicFrame>
      <p:sp>
        <p:nvSpPr>
          <p:cNvPr id="4" name="Rectangle 1">
            <a:extLst>
              <a:ext uri="{FF2B5EF4-FFF2-40B4-BE49-F238E27FC236}">
                <a16:creationId xmlns:a16="http://schemas.microsoft.com/office/drawing/2014/main" id="{DDBADAAC-7270-3943-9E0D-66A85877308A}"/>
              </a:ext>
            </a:extLst>
          </p:cNvPr>
          <p:cNvSpPr>
            <a:spLocks noChangeArrowheads="1"/>
          </p:cNvSpPr>
          <p:nvPr/>
        </p:nvSpPr>
        <p:spPr bwMode="auto">
          <a:xfrm>
            <a:off x="2511378" y="1675301"/>
            <a:ext cx="15208936"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Times" pitchFamily="2" charset="0"/>
                <a:ea typeface="+mn-ea"/>
                <a:cs typeface="+mn-cs"/>
              </a:rPr>
              <a:t> </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4" name="Rounded Rectangular Callout 13">
            <a:extLst>
              <a:ext uri="{FF2B5EF4-FFF2-40B4-BE49-F238E27FC236}">
                <a16:creationId xmlns:a16="http://schemas.microsoft.com/office/drawing/2014/main" id="{27B0F7A4-B02D-BE4C-9280-19A5BEA91656}"/>
              </a:ext>
            </a:extLst>
          </p:cNvPr>
          <p:cNvSpPr/>
          <p:nvPr/>
        </p:nvSpPr>
        <p:spPr>
          <a:xfrm>
            <a:off x="6179575" y="1998466"/>
            <a:ext cx="4232786" cy="4077869"/>
          </a:xfrm>
          <a:prstGeom prst="wedgeRoundRectCallout">
            <a:avLst/>
          </a:prstGeom>
          <a:solidFill>
            <a:srgbClr val="19264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B074B297-0FE5-0F4A-B285-6A3FE7211417}"/>
              </a:ext>
            </a:extLst>
          </p:cNvPr>
          <p:cNvSpPr txBox="1"/>
          <p:nvPr/>
        </p:nvSpPr>
        <p:spPr>
          <a:xfrm>
            <a:off x="6430296" y="2321632"/>
            <a:ext cx="3775587" cy="34163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prstClr val="white"/>
                </a:solidFill>
                <a:effectLst/>
                <a:uLnTx/>
                <a:uFillTx/>
                <a:latin typeface="Calibri" panose="020F0502020204030204"/>
                <a:ea typeface="+mn-ea"/>
                <a:cs typeface="+mn-cs"/>
              </a:rPr>
              <a:t>"I have a responsibility to share what you have shared with me with the Office of Institutional Equity (OIE). This information sharing is meant to ensure that you will receive the appropriate level of assistance, support, and/or university resources, should you wish. Please know that you ultimately get to decide how much or how little you want to engage with any follow up you may receive." </a:t>
            </a: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a:t>
            </a:r>
            <a:endParaRPr kumimoji="0" lang="en-US" sz="3200" b="1" i="1"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custDataLst>
      <p:tags r:id="rId1"/>
    </p:custDataLst>
    <p:extLst>
      <p:ext uri="{BB962C8B-B14F-4D97-AF65-F5344CB8AC3E}">
        <p14:creationId xmlns:p14="http://schemas.microsoft.com/office/powerpoint/2010/main" val="31063721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flipV="1">
            <a:off x="0" y="1589315"/>
            <a:ext cx="12192000" cy="54428"/>
          </a:xfrm>
          <a:prstGeom prst="rect">
            <a:avLst/>
          </a:prstGeom>
          <a:solidFill>
            <a:srgbClr val="7C878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7C878E"/>
              </a:solidFill>
              <a:effectLst/>
              <a:uLnTx/>
              <a:uFillTx/>
              <a:latin typeface="Calibri" panose="020F0502020204030204"/>
              <a:ea typeface="+mn-ea"/>
              <a:cs typeface="+mn-cs"/>
            </a:endParaRPr>
          </a:p>
        </p:txBody>
      </p:sp>
      <p:sp>
        <p:nvSpPr>
          <p:cNvPr id="7" name="Title 1"/>
          <p:cNvSpPr txBox="1">
            <a:spLocks/>
          </p:cNvSpPr>
          <p:nvPr/>
        </p:nvSpPr>
        <p:spPr>
          <a:xfrm>
            <a:off x="363214" y="295258"/>
            <a:ext cx="11447786" cy="1294057"/>
          </a:xfrm>
          <a:prstGeom prst="rect">
            <a:avLst/>
          </a:prstGeom>
        </p:spPr>
        <p:txBody>
          <a:bodyPr vert="horz" lIns="121920" tIns="60960" rIns="121920" bIns="6096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en-US" sz="5000" b="1" i="0" u="none" strike="noStrike" kern="1200" cap="none" spc="0" normalizeH="0" baseline="0" noProof="0" dirty="0">
                <a:ln>
                  <a:noFill/>
                </a:ln>
                <a:solidFill>
                  <a:srgbClr val="000E2F"/>
                </a:solidFill>
                <a:effectLst/>
                <a:uLnTx/>
                <a:uFillTx/>
                <a:latin typeface="Calibri" panose="020F0502020204030204"/>
                <a:ea typeface="+mj-ea"/>
                <a:cs typeface="+mj-cs"/>
              </a:rPr>
              <a:t>Supporting Impacted Individuals</a:t>
            </a:r>
          </a:p>
        </p:txBody>
      </p:sp>
      <p:sp>
        <p:nvSpPr>
          <p:cNvPr id="8" name="Title 1"/>
          <p:cNvSpPr txBox="1">
            <a:spLocks/>
          </p:cNvSpPr>
          <p:nvPr/>
        </p:nvSpPr>
        <p:spPr>
          <a:xfrm>
            <a:off x="363214" y="1998466"/>
            <a:ext cx="11447786" cy="1360951"/>
          </a:xfrm>
          <a:prstGeom prst="rect">
            <a:avLst/>
          </a:prstGeom>
        </p:spPr>
        <p:txBody>
          <a:bodyPr vert="horz" lIns="121920" tIns="60960" rIns="121920" bIns="6096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endParaRPr kumimoji="0" lang="en-US" sz="3200" b="0" i="0" u="none" strike="noStrike" kern="1200" cap="none" spc="0" normalizeH="0" baseline="0" noProof="0" dirty="0">
              <a:ln>
                <a:noFill/>
              </a:ln>
              <a:solidFill>
                <a:prstClr val="white"/>
              </a:solidFill>
              <a:effectLst/>
              <a:uLnTx/>
              <a:uFillTx/>
              <a:latin typeface="Calibri" panose="020F0502020204030204"/>
              <a:ea typeface="+mj-ea"/>
              <a:cs typeface="+mj-cs"/>
            </a:endParaRPr>
          </a:p>
        </p:txBody>
      </p:sp>
      <p:sp>
        <p:nvSpPr>
          <p:cNvPr id="13" name="Title 1"/>
          <p:cNvSpPr txBox="1">
            <a:spLocks/>
          </p:cNvSpPr>
          <p:nvPr/>
        </p:nvSpPr>
        <p:spPr>
          <a:xfrm>
            <a:off x="372106" y="4000234"/>
            <a:ext cx="11447786" cy="1188677"/>
          </a:xfrm>
          <a:prstGeom prst="rect">
            <a:avLst/>
          </a:prstGeom>
        </p:spPr>
        <p:txBody>
          <a:bodyPr vert="horz" lIns="121920" tIns="60960" rIns="121920" bIns="6096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endParaRPr kumimoji="0" lang="en-US" sz="5067" b="0" i="0" u="none" strike="noStrike" kern="1200" cap="none" spc="0" normalizeH="0" baseline="0" noProof="0" dirty="0">
              <a:ln>
                <a:noFill/>
              </a:ln>
              <a:solidFill>
                <a:prstClr val="white"/>
              </a:solidFill>
              <a:effectLst/>
              <a:uLnTx/>
              <a:uFillTx/>
              <a:latin typeface="Calibri" panose="020F0502020204030204"/>
              <a:ea typeface="+mj-ea"/>
              <a:cs typeface="+mj-cs"/>
            </a:endParaRPr>
          </a:p>
        </p:txBody>
      </p:sp>
      <p:sp>
        <p:nvSpPr>
          <p:cNvPr id="17" name="Title 1"/>
          <p:cNvSpPr txBox="1">
            <a:spLocks/>
          </p:cNvSpPr>
          <p:nvPr/>
        </p:nvSpPr>
        <p:spPr>
          <a:xfrm>
            <a:off x="363214" y="5439172"/>
            <a:ext cx="11447786" cy="1360951"/>
          </a:xfrm>
          <a:prstGeom prst="rect">
            <a:avLst/>
          </a:prstGeom>
        </p:spPr>
        <p:txBody>
          <a:bodyPr vert="horz" lIns="121920" tIns="60960" rIns="121920" bIns="6096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endParaRPr kumimoji="0" lang="en-US" sz="3200" b="0" i="0" u="none" strike="noStrike" kern="1200" cap="none" spc="0" normalizeH="0" baseline="0" noProof="0" dirty="0">
              <a:ln>
                <a:noFill/>
              </a:ln>
              <a:solidFill>
                <a:prstClr val="white"/>
              </a:solidFill>
              <a:effectLst/>
              <a:uLnTx/>
              <a:uFillTx/>
              <a:latin typeface="Calibri" panose="020F0502020204030204"/>
              <a:ea typeface="+mj-ea"/>
              <a:cs typeface="+mj-cs"/>
            </a:endParaRPr>
          </a:p>
        </p:txBody>
      </p:sp>
      <p:sp>
        <p:nvSpPr>
          <p:cNvPr id="9" name="TextBox 8"/>
          <p:cNvSpPr txBox="1"/>
          <p:nvPr/>
        </p:nvSpPr>
        <p:spPr>
          <a:xfrm>
            <a:off x="584441" y="2353522"/>
            <a:ext cx="4887211" cy="437042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sng" strike="noStrike" kern="1200" cap="none" spc="0" normalizeH="0" baseline="0" noProof="0" dirty="0">
                <a:ln>
                  <a:noFill/>
                </a:ln>
                <a:solidFill>
                  <a:prstClr val="black"/>
                </a:solidFill>
                <a:effectLst/>
                <a:uLnTx/>
                <a:uFillTx/>
                <a:latin typeface="Calibri" panose="020F0502020204030204"/>
                <a:ea typeface="+mn-ea"/>
                <a:cs typeface="+mn-cs"/>
              </a:rPr>
              <a:t>Do</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Listen attentively</a:t>
            </a: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Withhold judgment </a:t>
            </a: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Offer them choices</a:t>
            </a: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600" dirty="0">
                <a:solidFill>
                  <a:prstClr val="black"/>
                </a:solidFill>
                <a:latin typeface="Calibri" panose="020F0502020204030204"/>
              </a:rPr>
              <a:t>Address any medical/safety concerns</a:t>
            </a:r>
            <a:endPar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4C12AA9B-790F-98D3-FED1-4D3B2A7B8F5F}"/>
              </a:ext>
            </a:extLst>
          </p:cNvPr>
          <p:cNvSpPr txBox="1"/>
          <p:nvPr/>
        </p:nvSpPr>
        <p:spPr>
          <a:xfrm>
            <a:off x="6371303" y="2052894"/>
            <a:ext cx="5102942" cy="34163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sng" strike="noStrike" kern="1200" cap="none" spc="0" normalizeH="0" baseline="0" noProof="0" dirty="0">
                <a:ln>
                  <a:noFill/>
                </a:ln>
                <a:solidFill>
                  <a:prstClr val="black"/>
                </a:solidFill>
                <a:effectLst/>
                <a:uLnTx/>
                <a:uFillTx/>
                <a:latin typeface="Calibri" panose="020F0502020204030204"/>
                <a:ea typeface="+mn-ea"/>
                <a:cs typeface="+mn-cs"/>
              </a:rPr>
              <a:t>Do Not</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Pry for more information </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Define their experience</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Tell them what to do </a:t>
            </a:r>
          </a:p>
        </p:txBody>
      </p:sp>
    </p:spTree>
    <p:extLst>
      <p:ext uri="{BB962C8B-B14F-4D97-AF65-F5344CB8AC3E}">
        <p14:creationId xmlns:p14="http://schemas.microsoft.com/office/powerpoint/2010/main" val="1373233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363214" y="1998466"/>
            <a:ext cx="11447786" cy="1360951"/>
          </a:xfrm>
          <a:prstGeom prst="rect">
            <a:avLst/>
          </a:prstGeom>
        </p:spPr>
        <p:txBody>
          <a:bodyPr vert="horz" lIns="121920" tIns="60960" rIns="121920" bIns="6096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endParaRPr kumimoji="0" lang="en-US" sz="3200" b="0" i="0" u="none" strike="noStrike" kern="1200" cap="none" spc="0" normalizeH="0" baseline="0" noProof="0" dirty="0">
              <a:ln>
                <a:noFill/>
              </a:ln>
              <a:solidFill>
                <a:prstClr val="white"/>
              </a:solidFill>
              <a:effectLst/>
              <a:uLnTx/>
              <a:uFillTx/>
              <a:latin typeface="Calibri" panose="020F0502020204030204"/>
              <a:ea typeface="+mj-ea"/>
              <a:cs typeface="+mj-cs"/>
            </a:endParaRPr>
          </a:p>
        </p:txBody>
      </p:sp>
      <p:sp>
        <p:nvSpPr>
          <p:cNvPr id="13" name="Title 1"/>
          <p:cNvSpPr txBox="1">
            <a:spLocks/>
          </p:cNvSpPr>
          <p:nvPr/>
        </p:nvSpPr>
        <p:spPr>
          <a:xfrm>
            <a:off x="363214" y="2135177"/>
            <a:ext cx="11447786" cy="1188677"/>
          </a:xfrm>
          <a:prstGeom prst="rect">
            <a:avLst/>
          </a:prstGeom>
        </p:spPr>
        <p:txBody>
          <a:bodyPr vert="horz" lIns="121920" tIns="60960" rIns="121920" bIns="6096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endParaRPr kumimoji="0" lang="en-US" sz="5067" b="0" i="0" u="none" strike="noStrike" kern="1200" cap="none" spc="0" normalizeH="0" baseline="0" noProof="0" dirty="0">
              <a:ln>
                <a:noFill/>
              </a:ln>
              <a:solidFill>
                <a:prstClr val="white"/>
              </a:solidFill>
              <a:effectLst/>
              <a:uLnTx/>
              <a:uFillTx/>
              <a:latin typeface="Calibri" panose="020F0502020204030204"/>
              <a:ea typeface="+mj-ea"/>
              <a:cs typeface="+mj-cs"/>
            </a:endParaRPr>
          </a:p>
        </p:txBody>
      </p:sp>
      <p:sp>
        <p:nvSpPr>
          <p:cNvPr id="17" name="Title 1"/>
          <p:cNvSpPr txBox="1">
            <a:spLocks/>
          </p:cNvSpPr>
          <p:nvPr/>
        </p:nvSpPr>
        <p:spPr>
          <a:xfrm>
            <a:off x="5433171" y="7231300"/>
            <a:ext cx="20809515" cy="2539048"/>
          </a:xfrm>
          <a:prstGeom prst="rect">
            <a:avLst/>
          </a:prstGeom>
        </p:spPr>
        <p:txBody>
          <a:bodyPr vert="horz" lIns="121920" tIns="60960" rIns="121920" bIns="6096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endParaRPr kumimoji="0" lang="en-US" sz="3200" b="0" i="0" u="none" strike="noStrike" kern="1200" cap="none" spc="0" normalizeH="0" baseline="0" noProof="0" dirty="0">
              <a:ln>
                <a:noFill/>
              </a:ln>
              <a:solidFill>
                <a:prstClr val="white"/>
              </a:solidFill>
              <a:effectLst/>
              <a:uLnTx/>
              <a:uFillTx/>
              <a:latin typeface="Calibri" panose="020F0502020204030204"/>
              <a:ea typeface="+mj-ea"/>
              <a:cs typeface="+mj-cs"/>
            </a:endParaRPr>
          </a:p>
        </p:txBody>
      </p:sp>
      <p:sp>
        <p:nvSpPr>
          <p:cNvPr id="2" name="Rectangle 2"/>
          <p:cNvSpPr>
            <a:spLocks noChangeArrowheads="1"/>
          </p:cNvSpPr>
          <p:nvPr/>
        </p:nvSpPr>
        <p:spPr bwMode="auto">
          <a:xfrm>
            <a:off x="5069958" y="1792128"/>
            <a:ext cx="2216233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Rectangle 1">
            <a:extLst>
              <a:ext uri="{FF2B5EF4-FFF2-40B4-BE49-F238E27FC236}">
                <a16:creationId xmlns:a16="http://schemas.microsoft.com/office/drawing/2014/main" id="{DDBADAAC-7270-3943-9E0D-66A85877308A}"/>
              </a:ext>
            </a:extLst>
          </p:cNvPr>
          <p:cNvSpPr>
            <a:spLocks noChangeArrowheads="1"/>
          </p:cNvSpPr>
          <p:nvPr/>
        </p:nvSpPr>
        <p:spPr bwMode="auto">
          <a:xfrm>
            <a:off x="2511378" y="1675301"/>
            <a:ext cx="15208936"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000000"/>
                </a:solidFill>
                <a:effectLst/>
                <a:uLnTx/>
                <a:uFillTx/>
                <a:latin typeface="Times" pitchFamily="2" charset="0"/>
                <a:ea typeface="+mn-ea"/>
                <a:cs typeface="+mn-cs"/>
              </a:rPr>
              <a:t> </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15" name="TextBox 14">
            <a:extLst>
              <a:ext uri="{FF2B5EF4-FFF2-40B4-BE49-F238E27FC236}">
                <a16:creationId xmlns:a16="http://schemas.microsoft.com/office/drawing/2014/main" id="{B074B297-0FE5-0F4A-B285-6A3FE7211417}"/>
              </a:ext>
            </a:extLst>
          </p:cNvPr>
          <p:cNvSpPr txBox="1"/>
          <p:nvPr/>
        </p:nvSpPr>
        <p:spPr>
          <a:xfrm>
            <a:off x="6430296" y="2321632"/>
            <a:ext cx="3775587" cy="34163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prstClr val="white"/>
                </a:solidFill>
                <a:effectLst/>
                <a:uLnTx/>
                <a:uFillTx/>
                <a:latin typeface="Calibri" panose="020F0502020204030204"/>
                <a:ea typeface="+mn-ea"/>
                <a:cs typeface="+mn-cs"/>
              </a:rPr>
              <a:t>"I have a responsibility to share what you have shared with me with the Office of Institutional Equity (OIE). This information sharing is meant to ensure that you will receive the appropriate level of assistance, support, and/or university resources, should you wish. Please know that you ultimately get to decide how much or how little you want to engage with any follow up you may receive." </a:t>
            </a: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a:t>
            </a:r>
            <a:endParaRPr kumimoji="0" lang="en-US" sz="3200" b="1" i="1"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Title 1">
            <a:extLst>
              <a:ext uri="{FF2B5EF4-FFF2-40B4-BE49-F238E27FC236}">
                <a16:creationId xmlns:a16="http://schemas.microsoft.com/office/drawing/2014/main" id="{C2DEA485-045C-984D-9E9E-A3ED9A56C713}"/>
              </a:ext>
            </a:extLst>
          </p:cNvPr>
          <p:cNvSpPr txBox="1">
            <a:spLocks/>
          </p:cNvSpPr>
          <p:nvPr/>
        </p:nvSpPr>
        <p:spPr>
          <a:xfrm>
            <a:off x="0" y="0"/>
            <a:ext cx="4310743" cy="6858000"/>
          </a:xfrm>
          <a:prstGeom prst="rect">
            <a:avLst/>
          </a:prstGeom>
          <a:solidFill>
            <a:srgbClr val="192643"/>
          </a:solidFill>
        </p:spPr>
        <p:txBody>
          <a:bodyPr vert="horz" lIns="121920" tIns="60960" rIns="121920" bIns="6096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3500" b="1" i="1" u="none" strike="noStrike" kern="1200" cap="none" spc="0" normalizeH="0" baseline="0" noProof="0" dirty="0">
                <a:ln>
                  <a:noFill/>
                </a:ln>
                <a:solidFill>
                  <a:prstClr val="white"/>
                </a:solidFill>
                <a:effectLst/>
                <a:uLnTx/>
                <a:uFillTx/>
                <a:latin typeface="Calibri" panose="020F0502020204030204"/>
                <a:ea typeface="+mn-ea"/>
                <a:cs typeface="+mn-cs"/>
              </a:rPr>
              <a:t>Responding to Student </a:t>
            </a:r>
            <a:r>
              <a:rPr lang="en-US" sz="3500" b="1" i="1" dirty="0">
                <a:solidFill>
                  <a:prstClr val="white"/>
                </a:solidFill>
                <a:latin typeface="Calibri" panose="020F0502020204030204"/>
              </a:rPr>
              <a:t>Disclosures </a:t>
            </a:r>
            <a:r>
              <a:rPr kumimoji="0" lang="en-US" sz="3500" b="1" i="0" u="none" strike="noStrike" kern="1200" cap="none" spc="0" normalizeH="0" baseline="0" noProof="0" dirty="0">
                <a:ln>
                  <a:noFill/>
                </a:ln>
                <a:solidFill>
                  <a:prstClr val="white"/>
                </a:solidFill>
                <a:effectLst/>
                <a:uLnTx/>
                <a:uFillTx/>
                <a:latin typeface="Calibri" panose="020F0502020204030204"/>
                <a:ea typeface="+mn-ea"/>
                <a:cs typeface="+mn-cs"/>
              </a:rPr>
              <a:t>Resource Guide</a:t>
            </a:r>
          </a:p>
        </p:txBody>
      </p:sp>
      <p:pic>
        <p:nvPicPr>
          <p:cNvPr id="5" name="Picture 4">
            <a:extLst>
              <a:ext uri="{FF2B5EF4-FFF2-40B4-BE49-F238E27FC236}">
                <a16:creationId xmlns:a16="http://schemas.microsoft.com/office/drawing/2014/main" id="{B2E64B4F-CCFA-0CB9-626C-C4FB292D1286}"/>
              </a:ext>
            </a:extLst>
          </p:cNvPr>
          <p:cNvPicPr>
            <a:picLocks noChangeAspect="1"/>
          </p:cNvPicPr>
          <p:nvPr/>
        </p:nvPicPr>
        <p:blipFill>
          <a:blip r:embed="rId3"/>
          <a:stretch>
            <a:fillRect/>
          </a:stretch>
        </p:blipFill>
        <p:spPr>
          <a:xfrm>
            <a:off x="5869930" y="93963"/>
            <a:ext cx="4518669" cy="6734781"/>
          </a:xfrm>
          <a:prstGeom prst="rect">
            <a:avLst/>
          </a:prstGeom>
        </p:spPr>
      </p:pic>
    </p:spTree>
    <p:extLst>
      <p:ext uri="{BB962C8B-B14F-4D97-AF65-F5344CB8AC3E}">
        <p14:creationId xmlns:p14="http://schemas.microsoft.com/office/powerpoint/2010/main" val="12379941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6A41D2-5B9C-44E2-91F1-12E908B6D27E}"/>
              </a:ext>
            </a:extLst>
          </p:cNvPr>
          <p:cNvSpPr>
            <a:spLocks noGrp="1"/>
          </p:cNvSpPr>
          <p:nvPr>
            <p:ph type="title"/>
          </p:nvPr>
        </p:nvSpPr>
        <p:spPr/>
        <p:txBody>
          <a:bodyPr/>
          <a:lstStyle/>
          <a:p>
            <a:r>
              <a:rPr lang="en-US" b="1" dirty="0"/>
              <a:t>Case Study # 1</a:t>
            </a:r>
          </a:p>
        </p:txBody>
      </p:sp>
      <p:sp>
        <p:nvSpPr>
          <p:cNvPr id="4" name="Content Placeholder 3">
            <a:extLst>
              <a:ext uri="{FF2B5EF4-FFF2-40B4-BE49-F238E27FC236}">
                <a16:creationId xmlns:a16="http://schemas.microsoft.com/office/drawing/2014/main" id="{4099ED3D-D9DE-44AC-A69E-C0CDE55F2EBB}"/>
              </a:ext>
            </a:extLst>
          </p:cNvPr>
          <p:cNvSpPr>
            <a:spLocks noGrp="1"/>
          </p:cNvSpPr>
          <p:nvPr>
            <p:ph sz="half" idx="2"/>
          </p:nvPr>
        </p:nvSpPr>
        <p:spPr>
          <a:xfrm>
            <a:off x="499730" y="1382232"/>
            <a:ext cx="11398103" cy="5284381"/>
          </a:xfrm>
          <a:ln>
            <a:solidFill>
              <a:schemeClr val="accent1"/>
            </a:solidFill>
          </a:ln>
        </p:spPr>
        <p:txBody>
          <a:bodyPr>
            <a:normAutofit/>
          </a:bodyPr>
          <a:lstStyle/>
          <a:p>
            <a:pPr marL="0" indent="0">
              <a:buNone/>
            </a:pPr>
            <a:r>
              <a:rPr lang="en-US" sz="2400" dirty="0"/>
              <a:t>You notice that Abby seems unusually quiet and withdrawn, and she looks tired.  You ask her to meet with you privately to check in with her.  During your meeting, Abby shares the following:</a:t>
            </a:r>
          </a:p>
          <a:p>
            <a:pPr marL="0" indent="0">
              <a:buNone/>
            </a:pPr>
            <a:r>
              <a:rPr lang="en-US" sz="2400" dirty="0"/>
              <a:t>Abby attended a party last weekend.  She had a couple drinks with someone at the party and soon began to feel tired.  The person from the party offered to accompany her back to her room.  Abby woke up alone the next morning with no clothes on and felt physical discomfort.  She had no recollection of what occurred after she got to her room.  </a:t>
            </a:r>
          </a:p>
          <a:p>
            <a:pPr marL="0" indent="0">
              <a:buNone/>
            </a:pPr>
            <a:r>
              <a:rPr lang="en-US" sz="2400" dirty="0"/>
              <a:t>Abby tells you she has had difficulty concentrating in class, has not felt like eating and is not sleeping well.  She is not sure what occurred and does not want you to tell anyone what she shared with you.</a:t>
            </a:r>
          </a:p>
        </p:txBody>
      </p:sp>
    </p:spTree>
    <p:extLst>
      <p:ext uri="{BB962C8B-B14F-4D97-AF65-F5344CB8AC3E}">
        <p14:creationId xmlns:p14="http://schemas.microsoft.com/office/powerpoint/2010/main" val="4968944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6A41D2-5B9C-44E2-91F1-12E908B6D27E}"/>
              </a:ext>
            </a:extLst>
          </p:cNvPr>
          <p:cNvSpPr>
            <a:spLocks noGrp="1"/>
          </p:cNvSpPr>
          <p:nvPr>
            <p:ph type="title"/>
          </p:nvPr>
        </p:nvSpPr>
        <p:spPr/>
        <p:txBody>
          <a:bodyPr/>
          <a:lstStyle/>
          <a:p>
            <a:r>
              <a:rPr lang="en-US" b="1" dirty="0"/>
              <a:t>Case Study # 2</a:t>
            </a:r>
          </a:p>
        </p:txBody>
      </p:sp>
      <p:sp>
        <p:nvSpPr>
          <p:cNvPr id="4" name="Content Placeholder 3">
            <a:extLst>
              <a:ext uri="{FF2B5EF4-FFF2-40B4-BE49-F238E27FC236}">
                <a16:creationId xmlns:a16="http://schemas.microsoft.com/office/drawing/2014/main" id="{4099ED3D-D9DE-44AC-A69E-C0CDE55F2EBB}"/>
              </a:ext>
            </a:extLst>
          </p:cNvPr>
          <p:cNvSpPr>
            <a:spLocks noGrp="1"/>
          </p:cNvSpPr>
          <p:nvPr>
            <p:ph sz="half" idx="2"/>
          </p:nvPr>
        </p:nvSpPr>
        <p:spPr>
          <a:xfrm>
            <a:off x="435935" y="1514475"/>
            <a:ext cx="11419367" cy="5130874"/>
          </a:xfrm>
          <a:ln>
            <a:solidFill>
              <a:schemeClr val="accent1"/>
            </a:solidFill>
          </a:ln>
        </p:spPr>
        <p:txBody>
          <a:bodyPr>
            <a:normAutofit/>
          </a:bodyPr>
          <a:lstStyle/>
          <a:p>
            <a:pPr marL="0" indent="0">
              <a:buNone/>
            </a:pPr>
            <a:r>
              <a:rPr lang="en-US" sz="2400" dirty="0"/>
              <a:t>Ben approaches you to ask for advice, and shares the following:</a:t>
            </a:r>
          </a:p>
          <a:p>
            <a:pPr marL="0" indent="0">
              <a:buNone/>
            </a:pPr>
            <a:r>
              <a:rPr lang="en-US" sz="2400" dirty="0"/>
              <a:t>Ben connected with Casey through a dating app.  Last week, they decided to meet up off-campus for coffee.  Although Casey seemed nice, Ben was not interested in a dating relationship and sent Casey a text saying, “It was nice meeting you.  Thanks for the coffee.”  Casey responded with a series of messages about how they felt a strong connection with Ben, complimenting Ben’s personality and appearance, and asking when they can get together again. Ben replied, “I had a nice time meeting you, but I just don’t think we have a connection.”  Casey responded with a series of additional messages asking Ben to reconsider.  Ben did not reply.  </a:t>
            </a:r>
          </a:p>
          <a:p>
            <a:pPr marL="0" indent="0">
              <a:buNone/>
            </a:pPr>
            <a:r>
              <a:rPr lang="en-US" sz="2400" dirty="0"/>
              <a:t>A couple days later, Ben received a text message from Casey that included a screenshot of a picture Ben posted on Instagram.  Ben did not respond, but blocked Casey from all his social media.  Yesterday, Ben found flowers and a handwritten note saying, “Can’t stop thinking of you,” on the windshield of his car.</a:t>
            </a:r>
          </a:p>
          <a:p>
            <a:pPr marL="0" indent="0">
              <a:buNone/>
            </a:pPr>
            <a:r>
              <a:rPr lang="en-US" sz="2400" dirty="0"/>
              <a:t>Ben feels uneasy about the situation and is uncertain what to do.</a:t>
            </a:r>
          </a:p>
        </p:txBody>
      </p:sp>
    </p:spTree>
    <p:extLst>
      <p:ext uri="{BB962C8B-B14F-4D97-AF65-F5344CB8AC3E}">
        <p14:creationId xmlns:p14="http://schemas.microsoft.com/office/powerpoint/2010/main" val="26372823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81723" y="903824"/>
            <a:ext cx="9628553" cy="372599"/>
          </a:xfrm>
        </p:spPr>
        <p:txBody>
          <a:bodyPr>
            <a:normAutofit fontScale="90000"/>
          </a:bodyPr>
          <a:lstStyle/>
          <a:p>
            <a:pPr algn="ctr"/>
            <a:r>
              <a:rPr lang="en-US" b="1" u="sng" dirty="0">
                <a:latin typeface="Arial" panose="020B0604020202020204" pitchFamily="34" charset="0"/>
                <a:cs typeface="Arial" panose="020B0604020202020204" pitchFamily="34" charset="0"/>
              </a:rPr>
              <a:t>Office of Institutional Equity (OIE)</a:t>
            </a:r>
            <a:br>
              <a:rPr lang="en-US" b="1" dirty="0">
                <a:latin typeface="Arial" panose="020B0604020202020204" pitchFamily="34" charset="0"/>
                <a:cs typeface="Arial" panose="020B0604020202020204" pitchFamily="34" charset="0"/>
              </a:rPr>
            </a:br>
            <a:r>
              <a:rPr lang="en-US" sz="3100" b="1" dirty="0">
                <a:latin typeface="Arial" panose="020B0604020202020204" pitchFamily="34" charset="0"/>
                <a:cs typeface="Arial" panose="020B0604020202020204" pitchFamily="34" charset="0"/>
                <a:hlinkClick r:id="rId3"/>
              </a:rPr>
              <a:t>www.equity.uconn.edu</a:t>
            </a:r>
            <a:br>
              <a:rPr lang="en-US" b="1" dirty="0">
                <a:latin typeface="Arial" panose="020B0604020202020204" pitchFamily="34" charset="0"/>
                <a:cs typeface="Arial" panose="020B0604020202020204" pitchFamily="34" charset="0"/>
              </a:rPr>
            </a:br>
            <a:endParaRPr lang="en-US" b="1" dirty="0">
              <a:latin typeface="Arial" panose="020B0604020202020204" pitchFamily="34" charset="0"/>
              <a:cs typeface="Arial" panose="020B0604020202020204" pitchFamily="34" charset="0"/>
            </a:endParaRPr>
          </a:p>
        </p:txBody>
      </p:sp>
      <p:pic>
        <p:nvPicPr>
          <p:cNvPr id="6" name="Content Placeholder 5">
            <a:extLst>
              <a:ext uri="{FF2B5EF4-FFF2-40B4-BE49-F238E27FC236}">
                <a16:creationId xmlns:a16="http://schemas.microsoft.com/office/drawing/2014/main" id="{AD39A342-F55C-41DA-854B-3FB9CD3D21BF}"/>
              </a:ext>
            </a:extLst>
          </p:cNvPr>
          <p:cNvPicPr>
            <a:picLocks noGrp="1" noChangeAspect="1"/>
          </p:cNvPicPr>
          <p:nvPr>
            <p:ph idx="1"/>
          </p:nvPr>
        </p:nvPicPr>
        <p:blipFill>
          <a:blip r:embed="rId4"/>
          <a:stretch>
            <a:fillRect/>
          </a:stretch>
        </p:blipFill>
        <p:spPr>
          <a:xfrm>
            <a:off x="354969" y="3235516"/>
            <a:ext cx="11758030" cy="2718660"/>
          </a:xfrm>
          <a:prstGeom prst="rect">
            <a:avLst/>
          </a:prstGeom>
        </p:spPr>
      </p:pic>
      <p:sp>
        <p:nvSpPr>
          <p:cNvPr id="3" name="TextBox 2">
            <a:extLst>
              <a:ext uri="{FF2B5EF4-FFF2-40B4-BE49-F238E27FC236}">
                <a16:creationId xmlns:a16="http://schemas.microsoft.com/office/drawing/2014/main" id="{A4CB90ED-89CD-DA23-742D-EA7A5FA1E109}"/>
              </a:ext>
            </a:extLst>
          </p:cNvPr>
          <p:cNvSpPr txBox="1"/>
          <p:nvPr/>
        </p:nvSpPr>
        <p:spPr>
          <a:xfrm>
            <a:off x="630195" y="1655805"/>
            <a:ext cx="11207578" cy="1200329"/>
          </a:xfrm>
          <a:prstGeom prst="rect">
            <a:avLst/>
          </a:prstGeom>
          <a:noFill/>
        </p:spPr>
        <p:txBody>
          <a:bodyPr wrap="square" rtlCol="0">
            <a:spAutoFit/>
          </a:bodyPr>
          <a:lstStyle/>
          <a:p>
            <a:pPr>
              <a:lnSpc>
                <a:spcPct val="100000"/>
              </a:lnSpc>
              <a:spcBef>
                <a:spcPts val="0"/>
              </a:spcBef>
            </a:pPr>
            <a:r>
              <a:rPr lang="en-US" sz="2400" dirty="0">
                <a:solidFill>
                  <a:prstClr val="black"/>
                </a:solidFill>
              </a:rPr>
              <a:t>OIE ensures the University's commitment and responsibility to foster equitable working and learning environments, as outlined in the </a:t>
            </a:r>
            <a:r>
              <a:rPr lang="en-US" sz="2400" i="1" dirty="0">
                <a:solidFill>
                  <a:prstClr val="black"/>
                </a:solidFill>
              </a:rPr>
              <a:t>Policy Against Discrimination, Harassment and Related Interpersonal Violence</a:t>
            </a:r>
            <a:r>
              <a:rPr lang="en-US" sz="2400" dirty="0">
                <a:solidFill>
                  <a:prstClr val="black"/>
                </a:solidFill>
              </a:rPr>
              <a:t>.  Areas of focus include:</a:t>
            </a:r>
          </a:p>
        </p:txBody>
      </p:sp>
    </p:spTree>
    <p:extLst>
      <p:ext uri="{BB962C8B-B14F-4D97-AF65-F5344CB8AC3E}">
        <p14:creationId xmlns:p14="http://schemas.microsoft.com/office/powerpoint/2010/main" val="240269043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85258" y="164331"/>
            <a:ext cx="11927697" cy="1143000"/>
          </a:xfrm>
        </p:spPr>
        <p:txBody>
          <a:bodyPr>
            <a:normAutofit/>
          </a:bodyPr>
          <a:lstStyle/>
          <a:p>
            <a:pPr algn="ctr"/>
            <a:r>
              <a:rPr lang="en-US" b="1" u="sng" dirty="0">
                <a:latin typeface="Arial" panose="020B0604020202020204" pitchFamily="34" charset="0"/>
                <a:cs typeface="Arial" panose="020B0604020202020204" pitchFamily="34" charset="0"/>
              </a:rPr>
              <a:t>What Happens After I Report?</a:t>
            </a:r>
          </a:p>
        </p:txBody>
      </p:sp>
      <p:sp>
        <p:nvSpPr>
          <p:cNvPr id="4" name="Content Placeholder 2">
            <a:extLst>
              <a:ext uri="{FF2B5EF4-FFF2-40B4-BE49-F238E27FC236}">
                <a16:creationId xmlns:a16="http://schemas.microsoft.com/office/drawing/2014/main" id="{E8657C0D-3D83-E4AB-D9D7-DBCFC8434804}"/>
              </a:ext>
            </a:extLst>
          </p:cNvPr>
          <p:cNvSpPr txBox="1">
            <a:spLocks/>
          </p:cNvSpPr>
          <p:nvPr/>
        </p:nvSpPr>
        <p:spPr>
          <a:xfrm>
            <a:off x="310360" y="1307331"/>
            <a:ext cx="11477492" cy="4887537"/>
          </a:xfrm>
          <a:prstGeom prst="rect">
            <a:avLst/>
          </a:prstGeom>
        </p:spPr>
        <p:txBody>
          <a:bodyPr vert="horz" lIns="121920" tIns="60960" rIns="121920" bIns="60960" rtlCol="0">
            <a:normAutofit/>
          </a:bodyPr>
          <a:lstStyle>
            <a:lvl1pPr marL="342900" indent="-342900" algn="l" defTabSz="457200" rtl="0" eaLnBrk="1" latinLnBrk="0" hangingPunct="1">
              <a:spcBef>
                <a:spcPct val="20000"/>
              </a:spcBef>
              <a:buFont typeface="Arial"/>
              <a:buChar char="•"/>
              <a:defRPr sz="18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180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18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18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18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533" dirty="0">
                <a:latin typeface="Arial" panose="020B0604020202020204" pitchFamily="34" charset="0"/>
                <a:cs typeface="Arial" panose="020B0604020202020204" pitchFamily="34" charset="0"/>
              </a:rPr>
              <a:t>Outreach to impacted party/individual who disclosed (from OIE, Community Standards, Dean of Students Office)</a:t>
            </a:r>
          </a:p>
          <a:p>
            <a:pPr lvl="1"/>
            <a:r>
              <a:rPr lang="en-US" sz="2533" dirty="0">
                <a:latin typeface="Arial" panose="020B0604020202020204" pitchFamily="34" charset="0"/>
                <a:cs typeface="Arial" panose="020B0604020202020204" pitchFamily="34" charset="0"/>
              </a:rPr>
              <a:t>Provide information about resources, supportive measures, and investigation options</a:t>
            </a:r>
          </a:p>
          <a:p>
            <a:r>
              <a:rPr lang="en-US" sz="2533" dirty="0">
                <a:latin typeface="Arial" panose="020B0604020202020204" pitchFamily="34" charset="0"/>
                <a:cs typeface="Arial" panose="020B0604020202020204" pitchFamily="34" charset="0"/>
              </a:rPr>
              <a:t>Next steps may include:</a:t>
            </a:r>
          </a:p>
          <a:p>
            <a:pPr lvl="1"/>
            <a:r>
              <a:rPr lang="en-US" sz="2533" dirty="0">
                <a:latin typeface="Arial" panose="020B0604020202020204" pitchFamily="34" charset="0"/>
                <a:cs typeface="Arial" panose="020B0604020202020204" pitchFamily="34" charset="0"/>
              </a:rPr>
              <a:t>Investigation if UConn-affiliated respondent (defer to complainant’s wishes with some exceptions)</a:t>
            </a:r>
          </a:p>
          <a:p>
            <a:pPr lvl="2"/>
            <a:r>
              <a:rPr lang="en-US" sz="2133" dirty="0">
                <a:latin typeface="Arial" panose="020B0604020202020204" pitchFamily="34" charset="0"/>
                <a:cs typeface="Arial" panose="020B0604020202020204" pitchFamily="34" charset="0"/>
              </a:rPr>
              <a:t>OIE: Employee-respondents</a:t>
            </a:r>
          </a:p>
          <a:p>
            <a:pPr lvl="2"/>
            <a:r>
              <a:rPr lang="en-US" sz="2133" dirty="0">
                <a:latin typeface="Arial" panose="020B0604020202020204" pitchFamily="34" charset="0"/>
                <a:cs typeface="Arial" panose="020B0604020202020204" pitchFamily="34" charset="0"/>
              </a:rPr>
              <a:t>Community Standards:  Student-respondents</a:t>
            </a:r>
          </a:p>
          <a:p>
            <a:pPr lvl="1"/>
            <a:r>
              <a:rPr lang="en-US" sz="2533" dirty="0">
                <a:latin typeface="Arial" panose="020B0604020202020204" pitchFamily="34" charset="0"/>
                <a:cs typeface="Arial" panose="020B0604020202020204" pitchFamily="34" charset="0"/>
              </a:rPr>
              <a:t>Other responsive action (</a:t>
            </a:r>
            <a:r>
              <a:rPr lang="en-US" sz="2533" i="1" dirty="0">
                <a:latin typeface="Arial" panose="020B0604020202020204" pitchFamily="34" charset="0"/>
                <a:cs typeface="Arial" panose="020B0604020202020204" pitchFamily="34" charset="0"/>
              </a:rPr>
              <a:t>i.e.</a:t>
            </a:r>
            <a:r>
              <a:rPr lang="en-US" sz="2533" dirty="0">
                <a:latin typeface="Arial" panose="020B0604020202020204" pitchFamily="34" charset="0"/>
                <a:cs typeface="Arial" panose="020B0604020202020204" pitchFamily="34" charset="0"/>
              </a:rPr>
              <a:t>, provision of supportive measures, referral, education)</a:t>
            </a:r>
          </a:p>
          <a:p>
            <a:pPr lvl="1"/>
            <a:endParaRPr lang="en-US" sz="2533" dirty="0">
              <a:latin typeface="Arial" panose="020B0604020202020204" pitchFamily="34" charset="0"/>
              <a:cs typeface="Arial" panose="020B0604020202020204" pitchFamily="34" charset="0"/>
            </a:endParaRPr>
          </a:p>
          <a:p>
            <a:pPr lvl="1"/>
            <a:endParaRPr lang="en-US" sz="2533" b="1" dirty="0">
              <a:latin typeface="Arial" panose="020B0604020202020204" pitchFamily="34" charset="0"/>
              <a:cs typeface="Arial" panose="020B0604020202020204" pitchFamily="34" charset="0"/>
            </a:endParaRPr>
          </a:p>
          <a:p>
            <a:pPr lvl="1"/>
            <a:endParaRPr lang="en-US" sz="2533" b="1" dirty="0">
              <a:latin typeface="Arial" panose="020B0604020202020204" pitchFamily="34" charset="0"/>
              <a:cs typeface="Arial" panose="020B0604020202020204" pitchFamily="34" charset="0"/>
            </a:endParaRPr>
          </a:p>
          <a:p>
            <a:pPr lvl="1"/>
            <a:endParaRPr lang="en-US" sz="2533"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5496628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flipV="1">
            <a:off x="0" y="1589315"/>
            <a:ext cx="12192000" cy="54428"/>
          </a:xfrm>
          <a:prstGeom prst="rect">
            <a:avLst/>
          </a:prstGeom>
          <a:solidFill>
            <a:srgbClr val="7C878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7C878E"/>
              </a:solidFill>
              <a:effectLst/>
              <a:uLnTx/>
              <a:uFillTx/>
              <a:latin typeface="Calibri" panose="020F0502020204030204"/>
              <a:ea typeface="+mn-ea"/>
              <a:cs typeface="+mn-cs"/>
            </a:endParaRPr>
          </a:p>
        </p:txBody>
      </p:sp>
      <p:sp>
        <p:nvSpPr>
          <p:cNvPr id="7" name="Title 1"/>
          <p:cNvSpPr txBox="1">
            <a:spLocks/>
          </p:cNvSpPr>
          <p:nvPr/>
        </p:nvSpPr>
        <p:spPr>
          <a:xfrm>
            <a:off x="372106" y="222106"/>
            <a:ext cx="11447786" cy="1294057"/>
          </a:xfrm>
          <a:prstGeom prst="rect">
            <a:avLst/>
          </a:prstGeom>
        </p:spPr>
        <p:txBody>
          <a:bodyPr vert="horz" lIns="121920" tIns="60960" rIns="121920" bIns="6096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defRPr/>
            </a:pPr>
            <a:r>
              <a:rPr lang="en-US" sz="5000" b="1" dirty="0">
                <a:solidFill>
                  <a:srgbClr val="000E2F"/>
                </a:solidFill>
                <a:latin typeface="Calibri" panose="020F0502020204030204"/>
              </a:rPr>
              <a:t>Resources &amp; Supportive Measures</a:t>
            </a:r>
            <a:endParaRPr lang="en-US" dirty="0">
              <a:ea typeface="+mj-ea"/>
              <a:cs typeface="+mj-cs"/>
            </a:endParaRPr>
          </a:p>
        </p:txBody>
      </p:sp>
      <p:sp>
        <p:nvSpPr>
          <p:cNvPr id="8" name="Title 1"/>
          <p:cNvSpPr txBox="1">
            <a:spLocks/>
          </p:cNvSpPr>
          <p:nvPr/>
        </p:nvSpPr>
        <p:spPr>
          <a:xfrm>
            <a:off x="363214" y="1998466"/>
            <a:ext cx="11447786" cy="1360951"/>
          </a:xfrm>
          <a:prstGeom prst="rect">
            <a:avLst/>
          </a:prstGeom>
        </p:spPr>
        <p:txBody>
          <a:bodyPr vert="horz" lIns="121920" tIns="60960" rIns="121920" bIns="6096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endParaRPr kumimoji="0" lang="en-US" sz="3200" b="0" i="0" u="none" strike="noStrike" kern="1200" cap="none" spc="0" normalizeH="0" baseline="0" noProof="0" dirty="0">
              <a:ln>
                <a:noFill/>
              </a:ln>
              <a:solidFill>
                <a:prstClr val="white"/>
              </a:solidFill>
              <a:effectLst/>
              <a:uLnTx/>
              <a:uFillTx/>
              <a:latin typeface="Calibri" panose="020F0502020204030204"/>
              <a:ea typeface="+mj-ea"/>
              <a:cs typeface="+mj-cs"/>
            </a:endParaRPr>
          </a:p>
        </p:txBody>
      </p:sp>
      <p:sp>
        <p:nvSpPr>
          <p:cNvPr id="13" name="Title 1"/>
          <p:cNvSpPr txBox="1">
            <a:spLocks/>
          </p:cNvSpPr>
          <p:nvPr/>
        </p:nvSpPr>
        <p:spPr>
          <a:xfrm>
            <a:off x="6230615" y="5333226"/>
            <a:ext cx="11447786" cy="1188677"/>
          </a:xfrm>
          <a:prstGeom prst="rect">
            <a:avLst/>
          </a:prstGeom>
        </p:spPr>
        <p:txBody>
          <a:bodyPr vert="horz" lIns="121920" tIns="60960" rIns="121920" bIns="6096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endParaRPr kumimoji="0" lang="en-US" sz="5067" b="0" i="0" u="none" strike="noStrike" kern="1200" cap="none" spc="0" normalizeH="0" baseline="0" noProof="0" dirty="0">
              <a:ln>
                <a:noFill/>
              </a:ln>
              <a:solidFill>
                <a:prstClr val="white"/>
              </a:solidFill>
              <a:effectLst/>
              <a:uLnTx/>
              <a:uFillTx/>
              <a:latin typeface="Calibri" panose="020F0502020204030204"/>
              <a:ea typeface="+mj-ea"/>
              <a:cs typeface="+mj-cs"/>
            </a:endParaRPr>
          </a:p>
        </p:txBody>
      </p:sp>
      <p:sp>
        <p:nvSpPr>
          <p:cNvPr id="17" name="Title 1"/>
          <p:cNvSpPr txBox="1">
            <a:spLocks/>
          </p:cNvSpPr>
          <p:nvPr/>
        </p:nvSpPr>
        <p:spPr>
          <a:xfrm>
            <a:off x="363214" y="5439172"/>
            <a:ext cx="11447786" cy="1360951"/>
          </a:xfrm>
          <a:prstGeom prst="rect">
            <a:avLst/>
          </a:prstGeom>
        </p:spPr>
        <p:txBody>
          <a:bodyPr vert="horz" lIns="121920" tIns="60960" rIns="121920" bIns="6096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endParaRPr kumimoji="0" lang="en-US" sz="3200" b="0" i="0" u="none" strike="noStrike" kern="1200" cap="none" spc="0" normalizeH="0" baseline="0" noProof="0" dirty="0">
              <a:ln>
                <a:noFill/>
              </a:ln>
              <a:solidFill>
                <a:prstClr val="white"/>
              </a:solidFill>
              <a:effectLst/>
              <a:uLnTx/>
              <a:uFillTx/>
              <a:latin typeface="Calibri" panose="020F0502020204030204"/>
              <a:ea typeface="+mj-ea"/>
              <a:cs typeface="+mj-cs"/>
            </a:endParaRPr>
          </a:p>
        </p:txBody>
      </p:sp>
      <p:sp>
        <p:nvSpPr>
          <p:cNvPr id="11" name="TextBox 10"/>
          <p:cNvSpPr txBox="1"/>
          <p:nvPr/>
        </p:nvSpPr>
        <p:spPr>
          <a:xfrm>
            <a:off x="381000" y="1699423"/>
            <a:ext cx="5157294" cy="1631216"/>
          </a:xfrm>
          <a:prstGeom prst="rect">
            <a:avLst/>
          </a:prstGeom>
          <a:noFill/>
        </p:spPr>
        <p:txBody>
          <a:bodyPr wrap="square" lIns="91440" tIns="45720" rIns="91440" bIns="45720" rtlCol="0" anchor="t">
            <a:spAutoFit/>
          </a:bodyPr>
          <a:lstStyle/>
          <a:p>
            <a:pPr defTabSz="457200">
              <a:defRPr/>
            </a:pPr>
            <a:r>
              <a:rPr lang="en-US" sz="2800" b="1" dirty="0">
                <a:ea typeface="+mn-lt"/>
                <a:cs typeface="+mn-lt"/>
              </a:rPr>
              <a:t>Non-Confidential Resources</a:t>
            </a:r>
            <a:endParaRPr lang="en-US" sz="1600" dirty="0">
              <a:cs typeface="Calibri" panose="020F0502020204030204"/>
            </a:endParaRPr>
          </a:p>
          <a:p>
            <a:pPr marL="342900" indent="-342900" defTabSz="457200">
              <a:buFont typeface="Arial"/>
              <a:buChar char="•"/>
              <a:defRPr/>
            </a:pPr>
            <a:r>
              <a:rPr lang="en-US" sz="2000" dirty="0">
                <a:ea typeface="+mn-lt"/>
                <a:cs typeface="+mn-lt"/>
              </a:rPr>
              <a:t>Dean </a:t>
            </a:r>
            <a:r>
              <a:rPr kumimoji="0" lang="en-US" sz="2000" b="0" i="0" u="none" strike="noStrike" kern="1200" cap="none" spc="0" normalizeH="0" noProof="0" dirty="0">
                <a:ln>
                  <a:noFill/>
                </a:ln>
                <a:effectLst/>
                <a:uLnTx/>
                <a:uFillTx/>
                <a:ea typeface="+mn-lt"/>
                <a:cs typeface="+mn-lt"/>
              </a:rPr>
              <a:t>of </a:t>
            </a:r>
            <a:r>
              <a:rPr lang="en-US" sz="2000" dirty="0">
                <a:ea typeface="+mn-lt"/>
                <a:cs typeface="+mn-lt"/>
              </a:rPr>
              <a:t>Students Office/ Graduate School</a:t>
            </a:r>
          </a:p>
          <a:p>
            <a:pPr marL="342900" indent="-342900" defTabSz="457200">
              <a:buFont typeface="Arial"/>
              <a:buChar char="•"/>
              <a:defRPr/>
            </a:pPr>
            <a:r>
              <a:rPr lang="en-US" sz="2000" dirty="0">
                <a:ea typeface="+mn-lt"/>
                <a:cs typeface="+mn-lt"/>
              </a:rPr>
              <a:t>Residential Life</a:t>
            </a:r>
            <a:endParaRPr lang="en-US" sz="2000" dirty="0">
              <a:cs typeface="Calibri" panose="020F0502020204030204"/>
            </a:endParaRPr>
          </a:p>
          <a:p>
            <a:pPr marL="342900" marR="0" lvl="0" indent="-342900" algn="l" defTabSz="457200">
              <a:lnSpc>
                <a:spcPct val="100000"/>
              </a:lnSpc>
              <a:spcBef>
                <a:spcPts val="0"/>
              </a:spcBef>
              <a:spcAft>
                <a:spcPts val="0"/>
              </a:spcAft>
              <a:buClrTx/>
              <a:buSzTx/>
              <a:buFont typeface="Arial" panose="020B0604020202020204" pitchFamily="34" charset="0"/>
              <a:buChar char="•"/>
              <a:tabLst/>
              <a:defRPr/>
            </a:pPr>
            <a:endParaRPr lang="en-US" sz="3200" b="0" i="0" u="none" strike="noStrike" kern="1200" cap="none" spc="0" normalizeH="0" baseline="0" noProof="0" dirty="0">
              <a:ln>
                <a:noFill/>
              </a:ln>
              <a:solidFill>
                <a:srgbClr val="0E1937"/>
              </a:solidFill>
              <a:effectLst/>
              <a:uLnTx/>
              <a:uFillTx/>
              <a:latin typeface="Calibri" panose="020F0502020204030204"/>
              <a:cs typeface="Calibri"/>
            </a:endParaRPr>
          </a:p>
        </p:txBody>
      </p:sp>
      <p:sp>
        <p:nvSpPr>
          <p:cNvPr id="2" name="TextBox 1">
            <a:extLst>
              <a:ext uri="{FF2B5EF4-FFF2-40B4-BE49-F238E27FC236}">
                <a16:creationId xmlns:a16="http://schemas.microsoft.com/office/drawing/2014/main" id="{E983C15F-FEC4-4A43-9205-C8A571E983F8}"/>
              </a:ext>
            </a:extLst>
          </p:cNvPr>
          <p:cNvSpPr txBox="1"/>
          <p:nvPr/>
        </p:nvSpPr>
        <p:spPr>
          <a:xfrm>
            <a:off x="363213" y="2820808"/>
            <a:ext cx="4914181"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dirty="0"/>
              <a:t>Confidential Resources</a:t>
            </a:r>
            <a:endParaRPr lang="en-US" sz="2800" dirty="0">
              <a:cs typeface="Calibri" panose="020F0502020204030204"/>
            </a:endParaRPr>
          </a:p>
          <a:p>
            <a:pPr marL="342900" indent="-342900">
              <a:buFont typeface="Arial" panose="020B0604020202020204" pitchFamily="34" charset="0"/>
              <a:buChar char="•"/>
            </a:pPr>
            <a:r>
              <a:rPr lang="en-US" dirty="0"/>
              <a:t>Student Health and Wellness</a:t>
            </a:r>
            <a:endParaRPr lang="en-US" dirty="0">
              <a:cs typeface="Calibri" panose="020F0502020204030204"/>
            </a:endParaRPr>
          </a:p>
          <a:p>
            <a:pPr marL="800100" lvl="1" indent="-342900">
              <a:buFont typeface="Arial" panose="020B0604020202020204" pitchFamily="34" charset="0"/>
              <a:buChar char="•"/>
            </a:pPr>
            <a:r>
              <a:rPr lang="en-US" dirty="0"/>
              <a:t>Medical Care</a:t>
            </a:r>
            <a:r>
              <a:rPr lang="en-US" dirty="0">
                <a:cs typeface="Calibri" panose="020F0502020204030204"/>
              </a:rPr>
              <a:t> &amp; </a:t>
            </a:r>
            <a:r>
              <a:rPr lang="en-US" dirty="0"/>
              <a:t>Mental Health</a:t>
            </a:r>
            <a:endParaRPr lang="en-US" dirty="0">
              <a:cs typeface="Calibri" panose="020F0502020204030204"/>
            </a:endParaRPr>
          </a:p>
        </p:txBody>
      </p:sp>
      <p:sp>
        <p:nvSpPr>
          <p:cNvPr id="3" name="TextBox 2">
            <a:extLst>
              <a:ext uri="{FF2B5EF4-FFF2-40B4-BE49-F238E27FC236}">
                <a16:creationId xmlns:a16="http://schemas.microsoft.com/office/drawing/2014/main" id="{0DCF0734-CAF0-4D01-8A57-58802FD2DB0A}"/>
              </a:ext>
            </a:extLst>
          </p:cNvPr>
          <p:cNvSpPr txBox="1"/>
          <p:nvPr/>
        </p:nvSpPr>
        <p:spPr>
          <a:xfrm>
            <a:off x="381000" y="3816547"/>
            <a:ext cx="5172973"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buChar char="•"/>
            </a:pPr>
            <a:r>
              <a:rPr lang="en-US" dirty="0"/>
              <a:t>   Off campus advocacy organizations</a:t>
            </a:r>
          </a:p>
          <a:p>
            <a:pPr marL="800100" lvl="1" indent="-342900">
              <a:buFont typeface="Arial"/>
              <a:buChar char="•"/>
            </a:pPr>
            <a:r>
              <a:rPr lang="en-US" dirty="0"/>
              <a:t>Alliance to End Sexual Violence</a:t>
            </a:r>
            <a:endParaRPr lang="en-US" dirty="0">
              <a:cs typeface="Calibri" panose="020F0502020204030204"/>
            </a:endParaRPr>
          </a:p>
          <a:p>
            <a:pPr marL="800100" lvl="1" indent="-342900">
              <a:buFont typeface="Arial"/>
              <a:buChar char="•"/>
            </a:pPr>
            <a:r>
              <a:rPr lang="en-US" dirty="0"/>
              <a:t>Coalition Against Domestic Violence</a:t>
            </a:r>
            <a:endParaRPr lang="en-US" dirty="0">
              <a:cs typeface="Calibri" panose="020F0502020204030204"/>
            </a:endParaRPr>
          </a:p>
        </p:txBody>
      </p:sp>
      <p:sp>
        <p:nvSpPr>
          <p:cNvPr id="4" name="TextBox 3">
            <a:extLst>
              <a:ext uri="{FF2B5EF4-FFF2-40B4-BE49-F238E27FC236}">
                <a16:creationId xmlns:a16="http://schemas.microsoft.com/office/drawing/2014/main" id="{E44580BD-8DEE-4894-B8E8-0FAC15F02DB2}"/>
              </a:ext>
            </a:extLst>
          </p:cNvPr>
          <p:cNvSpPr txBox="1"/>
          <p:nvPr/>
        </p:nvSpPr>
        <p:spPr>
          <a:xfrm>
            <a:off x="6914607" y="1838377"/>
            <a:ext cx="4717106" cy="370870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500" b="1" dirty="0"/>
              <a:t>Supportive measures (for both complainants and respondents) include, but are not limited to:</a:t>
            </a:r>
          </a:p>
          <a:p>
            <a:pPr marL="342900" indent="-342900">
              <a:buFont typeface="Arial"/>
              <a:buChar char="•"/>
            </a:pPr>
            <a:r>
              <a:rPr lang="en-US" sz="2000" dirty="0"/>
              <a:t>Counseling</a:t>
            </a:r>
            <a:endParaRPr lang="en-US" sz="2000" dirty="0">
              <a:cs typeface="Calibri" panose="020F0502020204030204"/>
            </a:endParaRPr>
          </a:p>
          <a:p>
            <a:pPr marL="342900" indent="-342900">
              <a:buFont typeface="Arial"/>
              <a:buChar char="•"/>
            </a:pPr>
            <a:r>
              <a:rPr lang="en-US" sz="2000" dirty="0"/>
              <a:t>Extensions of deadlines</a:t>
            </a:r>
            <a:endParaRPr lang="en-US" sz="2000" dirty="0">
              <a:cs typeface="Calibri" panose="020F0502020204030204"/>
            </a:endParaRPr>
          </a:p>
          <a:p>
            <a:pPr marL="342900" indent="-342900">
              <a:buFont typeface="Arial"/>
              <a:buChar char="•"/>
            </a:pPr>
            <a:r>
              <a:rPr lang="en-US" sz="2000" dirty="0"/>
              <a:t>Scheduling modifications</a:t>
            </a:r>
            <a:endParaRPr lang="en-US" sz="2000" dirty="0">
              <a:cs typeface="Calibri" panose="020F0502020204030204"/>
            </a:endParaRPr>
          </a:p>
          <a:p>
            <a:pPr marL="342900" indent="-342900">
              <a:buFont typeface="Arial"/>
              <a:buChar char="•"/>
            </a:pPr>
            <a:r>
              <a:rPr lang="en-US" sz="2000" dirty="0"/>
              <a:t>Changes to on-campus housing</a:t>
            </a:r>
            <a:endParaRPr lang="en-US" sz="2000" dirty="0">
              <a:cs typeface="Calibri" panose="020F0502020204030204"/>
            </a:endParaRPr>
          </a:p>
          <a:p>
            <a:pPr marL="342900" indent="-342900">
              <a:buFont typeface="Arial"/>
              <a:buChar char="•"/>
            </a:pPr>
            <a:r>
              <a:rPr lang="en-US" sz="2000" dirty="0"/>
              <a:t>Leaves of absence</a:t>
            </a:r>
            <a:endParaRPr lang="en-US" sz="2000" dirty="0">
              <a:cs typeface="Calibri" panose="020F0502020204030204"/>
            </a:endParaRPr>
          </a:p>
          <a:p>
            <a:pPr marL="342900" indent="-342900">
              <a:buFont typeface="Arial"/>
              <a:buChar char="•"/>
            </a:pPr>
            <a:r>
              <a:rPr lang="en-US" sz="2000" dirty="0"/>
              <a:t>Increased security</a:t>
            </a:r>
            <a:endParaRPr lang="en-US" sz="2000" dirty="0">
              <a:cs typeface="Calibri" panose="020F0502020204030204"/>
            </a:endParaRPr>
          </a:p>
          <a:p>
            <a:pPr marL="342900" indent="-342900">
              <a:buFont typeface="Arial"/>
              <a:buChar char="•"/>
            </a:pPr>
            <a:r>
              <a:rPr lang="en-US" sz="2000" dirty="0"/>
              <a:t>Monitoring of certain areas of campus</a:t>
            </a:r>
          </a:p>
          <a:p>
            <a:pPr marL="342900" indent="-342900">
              <a:buFont typeface="Arial"/>
              <a:buChar char="•"/>
            </a:pPr>
            <a:r>
              <a:rPr lang="en-US" sz="2000" dirty="0">
                <a:cs typeface="Calibri" panose="020F0502020204030204"/>
              </a:rPr>
              <a:t>Mutual no contact directives</a:t>
            </a:r>
          </a:p>
        </p:txBody>
      </p:sp>
      <p:sp>
        <p:nvSpPr>
          <p:cNvPr id="12" name="TextBox 11">
            <a:extLst>
              <a:ext uri="{FF2B5EF4-FFF2-40B4-BE49-F238E27FC236}">
                <a16:creationId xmlns:a16="http://schemas.microsoft.com/office/drawing/2014/main" id="{62EE03A3-D4C1-4AC6-98C6-3A95D82E81B2}"/>
              </a:ext>
            </a:extLst>
          </p:cNvPr>
          <p:cNvSpPr txBox="1"/>
          <p:nvPr/>
        </p:nvSpPr>
        <p:spPr>
          <a:xfrm>
            <a:off x="381000" y="4694985"/>
            <a:ext cx="7875278" cy="1631216"/>
          </a:xfrm>
          <a:prstGeom prst="rect">
            <a:avLst/>
          </a:prstGeom>
          <a:noFill/>
        </p:spPr>
        <p:txBody>
          <a:bodyPr wrap="square" lIns="91440" tIns="45720" rIns="91440" bIns="45720" rtlCol="0" anchor="t">
            <a:spAutoFit/>
          </a:bodyPr>
          <a:lstStyle/>
          <a:p>
            <a:pPr defTabSz="457200">
              <a:defRPr/>
            </a:pPr>
            <a:r>
              <a:rPr lang="en-US" sz="2800" b="1" dirty="0">
                <a:ea typeface="+mn-lt"/>
                <a:cs typeface="+mn-lt"/>
              </a:rPr>
              <a:t>Exempt Employees</a:t>
            </a:r>
            <a:endParaRPr lang="en-US" sz="2800" dirty="0">
              <a:cs typeface="Calibri" panose="020F0502020204030204"/>
            </a:endParaRPr>
          </a:p>
          <a:p>
            <a:pPr marL="342900" indent="-342900" defTabSz="457200">
              <a:buFont typeface="Arial"/>
              <a:buChar char="•"/>
              <a:defRPr/>
            </a:pPr>
            <a:r>
              <a:rPr lang="en-US" sz="2000" dirty="0">
                <a:ea typeface="+mn-lt"/>
                <a:cs typeface="+mn-lt"/>
              </a:rPr>
              <a:t>5 Cultural Centers (including Women’s Center)</a:t>
            </a:r>
          </a:p>
          <a:p>
            <a:pPr marL="342900" indent="-342900" defTabSz="457200">
              <a:buFont typeface="Arial"/>
              <a:buChar char="•"/>
              <a:defRPr/>
            </a:pPr>
            <a:r>
              <a:rPr lang="en-US" sz="2000" dirty="0" err="1">
                <a:ea typeface="+mn-lt"/>
                <a:cs typeface="+mn-lt"/>
              </a:rPr>
              <a:t>Ombuds</a:t>
            </a:r>
            <a:endParaRPr lang="en-US" sz="2000" dirty="0">
              <a:cs typeface="Calibri" panose="020F0502020204030204"/>
            </a:endParaRPr>
          </a:p>
          <a:p>
            <a:pPr marL="342900" marR="0" lvl="0" indent="-342900" algn="l" defTabSz="457200">
              <a:lnSpc>
                <a:spcPct val="100000"/>
              </a:lnSpc>
              <a:spcBef>
                <a:spcPts val="0"/>
              </a:spcBef>
              <a:spcAft>
                <a:spcPts val="0"/>
              </a:spcAft>
              <a:buClrTx/>
              <a:buSzTx/>
              <a:buFont typeface="Arial" panose="020B0604020202020204" pitchFamily="34" charset="0"/>
              <a:buChar char="•"/>
              <a:tabLst/>
              <a:defRPr/>
            </a:pPr>
            <a:endParaRPr lang="en-US" sz="3200" b="0" i="0" u="none" strike="noStrike" kern="1200" cap="none" spc="0" normalizeH="0" baseline="0" noProof="0" dirty="0">
              <a:ln>
                <a:noFill/>
              </a:ln>
              <a:solidFill>
                <a:srgbClr val="0E1937"/>
              </a:solidFill>
              <a:effectLst/>
              <a:uLnTx/>
              <a:uFillTx/>
              <a:latin typeface="Calibri" panose="020F0502020204030204"/>
              <a:cs typeface="Calibri"/>
            </a:endParaRPr>
          </a:p>
        </p:txBody>
      </p:sp>
      <p:sp>
        <p:nvSpPr>
          <p:cNvPr id="14" name="TextBox 13">
            <a:extLst>
              <a:ext uri="{FF2B5EF4-FFF2-40B4-BE49-F238E27FC236}">
                <a16:creationId xmlns:a16="http://schemas.microsoft.com/office/drawing/2014/main" id="{180EF668-B0B2-4CC9-BE6D-22BB1A3DB959}"/>
              </a:ext>
            </a:extLst>
          </p:cNvPr>
          <p:cNvSpPr txBox="1"/>
          <p:nvPr/>
        </p:nvSpPr>
        <p:spPr>
          <a:xfrm>
            <a:off x="363213" y="5741719"/>
            <a:ext cx="7875278" cy="2000548"/>
          </a:xfrm>
          <a:prstGeom prst="rect">
            <a:avLst/>
          </a:prstGeom>
          <a:noFill/>
        </p:spPr>
        <p:txBody>
          <a:bodyPr wrap="square" lIns="91440" tIns="45720" rIns="91440" bIns="45720" rtlCol="0" anchor="t">
            <a:spAutoFit/>
          </a:bodyPr>
          <a:lstStyle/>
          <a:p>
            <a:pPr defTabSz="457200">
              <a:defRPr/>
            </a:pPr>
            <a:r>
              <a:rPr lang="en-US" sz="2800" b="1" dirty="0">
                <a:ea typeface="+mn-lt"/>
                <a:cs typeface="+mn-lt"/>
              </a:rPr>
              <a:t>Investigations</a:t>
            </a:r>
            <a:endParaRPr lang="en-US" sz="2800" dirty="0">
              <a:cs typeface="Calibri" panose="020F0502020204030204"/>
            </a:endParaRPr>
          </a:p>
          <a:p>
            <a:pPr marL="342900" indent="-342900" defTabSz="457200">
              <a:buFont typeface="Arial"/>
              <a:buChar char="•"/>
              <a:defRPr/>
            </a:pPr>
            <a:r>
              <a:rPr lang="en-US" sz="2000" dirty="0">
                <a:ea typeface="+mn-lt"/>
                <a:cs typeface="+mn-lt"/>
              </a:rPr>
              <a:t>Community Standards / OIE</a:t>
            </a:r>
          </a:p>
          <a:p>
            <a:pPr marL="342900" indent="-342900" defTabSz="457200">
              <a:buFont typeface="Arial"/>
              <a:buChar char="•"/>
              <a:defRPr/>
            </a:pPr>
            <a:r>
              <a:rPr lang="en-US" sz="2000" dirty="0">
                <a:ea typeface="+mn-lt"/>
                <a:cs typeface="+mn-lt"/>
              </a:rPr>
              <a:t>Police</a:t>
            </a:r>
          </a:p>
          <a:p>
            <a:pPr defTabSz="457200">
              <a:defRPr/>
            </a:pPr>
            <a:endParaRPr lang="en-US" sz="2400" dirty="0">
              <a:cs typeface="Calibri" panose="020F0502020204030204"/>
            </a:endParaRPr>
          </a:p>
          <a:p>
            <a:pPr marL="342900" marR="0" lvl="0" indent="-342900" algn="l" defTabSz="457200">
              <a:lnSpc>
                <a:spcPct val="100000"/>
              </a:lnSpc>
              <a:spcBef>
                <a:spcPts val="0"/>
              </a:spcBef>
              <a:spcAft>
                <a:spcPts val="0"/>
              </a:spcAft>
              <a:buClrTx/>
              <a:buSzTx/>
              <a:buFont typeface="Arial" panose="020B0604020202020204" pitchFamily="34" charset="0"/>
              <a:buChar char="•"/>
              <a:tabLst/>
              <a:defRPr/>
            </a:pPr>
            <a:endParaRPr lang="en-US" sz="3200" b="0" i="0" u="none" strike="noStrike" kern="1200" cap="none" spc="0" normalizeH="0" baseline="0" noProof="0" dirty="0">
              <a:ln>
                <a:noFill/>
              </a:ln>
              <a:solidFill>
                <a:srgbClr val="0E1937"/>
              </a:solidFill>
              <a:effectLst/>
              <a:uLnTx/>
              <a:uFillTx/>
              <a:latin typeface="Calibri" panose="020F0502020204030204"/>
              <a:cs typeface="Calibri"/>
            </a:endParaRPr>
          </a:p>
        </p:txBody>
      </p:sp>
    </p:spTree>
    <p:extLst>
      <p:ext uri="{BB962C8B-B14F-4D97-AF65-F5344CB8AC3E}">
        <p14:creationId xmlns:p14="http://schemas.microsoft.com/office/powerpoint/2010/main" val="25291451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3844689" y="1919713"/>
            <a:ext cx="5390147" cy="4306219"/>
            <a:chOff x="6025728" y="1302911"/>
            <a:chExt cx="4116347" cy="3612679"/>
          </a:xfrm>
        </p:grpSpPr>
        <p:grpSp>
          <p:nvGrpSpPr>
            <p:cNvPr id="19" name="Group 18"/>
            <p:cNvGrpSpPr/>
            <p:nvPr/>
          </p:nvGrpSpPr>
          <p:grpSpPr>
            <a:xfrm>
              <a:off x="6025728" y="1302911"/>
              <a:ext cx="4116347" cy="3612679"/>
              <a:chOff x="388654" y="1679369"/>
              <a:chExt cx="4001737" cy="4001737"/>
            </a:xfrm>
          </p:grpSpPr>
          <p:pic>
            <p:nvPicPr>
              <p:cNvPr id="20" name="Picture 1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8654" y="1679369"/>
                <a:ext cx="4001737" cy="4001737"/>
              </a:xfrm>
              <a:prstGeom prst="rect">
                <a:avLst/>
              </a:prstGeom>
            </p:spPr>
          </p:pic>
          <p:pic>
            <p:nvPicPr>
              <p:cNvPr id="21" name="Picture 20"/>
              <p:cNvPicPr>
                <a:picLocks noChangeAspect="1"/>
              </p:cNvPicPr>
              <p:nvPr/>
            </p:nvPicPr>
            <p:blipFill rotWithShape="1">
              <a:blip r:embed="rId4"/>
              <a:srcRect b="24494"/>
              <a:stretch/>
            </p:blipFill>
            <p:spPr>
              <a:xfrm>
                <a:off x="568888" y="1956889"/>
                <a:ext cx="3641268" cy="2321858"/>
              </a:xfrm>
              <a:prstGeom prst="rect">
                <a:avLst/>
              </a:prstGeom>
            </p:spPr>
          </p:pic>
        </p:grpSp>
        <p:sp>
          <p:nvSpPr>
            <p:cNvPr id="4" name="Rectangle 3"/>
            <p:cNvSpPr/>
            <p:nvPr/>
          </p:nvSpPr>
          <p:spPr>
            <a:xfrm>
              <a:off x="6186488" y="1547813"/>
              <a:ext cx="3824287" cy="2119312"/>
            </a:xfrm>
            <a:prstGeom prst="rect">
              <a:avLst/>
            </a:prstGeom>
            <a:solidFill>
              <a:srgbClr val="3643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0" name="Text Placeholder 9"/>
          <p:cNvSpPr>
            <a:spLocks noGrp="1"/>
          </p:cNvSpPr>
          <p:nvPr>
            <p:ph type="body" idx="1"/>
          </p:nvPr>
        </p:nvSpPr>
        <p:spPr>
          <a:xfrm>
            <a:off x="5163386" y="6225932"/>
            <a:ext cx="2791326" cy="452187"/>
          </a:xfrm>
          <a:solidFill>
            <a:srgbClr val="000E2F"/>
          </a:solidFill>
        </p:spPr>
        <p:txBody>
          <a:bodyPr>
            <a:normAutofit/>
          </a:bodyPr>
          <a:lstStyle/>
          <a:p>
            <a:pPr algn="ctr"/>
            <a:r>
              <a:rPr lang="en-US" sz="2600" b="1" dirty="0">
                <a:solidFill>
                  <a:schemeClr val="bg1"/>
                </a:solidFill>
              </a:rPr>
              <a:t>titleix.uconn.edu</a:t>
            </a:r>
          </a:p>
        </p:txBody>
      </p:sp>
      <p:sp>
        <p:nvSpPr>
          <p:cNvPr id="17" name="Title 1"/>
          <p:cNvSpPr txBox="1">
            <a:spLocks/>
          </p:cNvSpPr>
          <p:nvPr/>
        </p:nvSpPr>
        <p:spPr>
          <a:xfrm>
            <a:off x="363214" y="103030"/>
            <a:ext cx="11447786" cy="1294057"/>
          </a:xfrm>
          <a:prstGeom prst="rect">
            <a:avLst/>
          </a:prstGeom>
        </p:spPr>
        <p:txBody>
          <a:bodyPr vert="horz" lIns="121920" tIns="60960" rIns="121920" bIns="6096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en-US" sz="5000" b="1" i="0" u="none" strike="noStrike" kern="1200" cap="none" spc="0" normalizeH="0" baseline="0" noProof="0" dirty="0">
                <a:ln>
                  <a:noFill/>
                </a:ln>
                <a:solidFill>
                  <a:srgbClr val="000E2F"/>
                </a:solidFill>
                <a:effectLst/>
                <a:uLnTx/>
                <a:uFillTx/>
                <a:latin typeface="Calibri" panose="020F0502020204030204"/>
                <a:ea typeface="+mj-ea"/>
                <a:cs typeface="+mj-cs"/>
              </a:rPr>
              <a:t>Resources</a:t>
            </a:r>
          </a:p>
        </p:txBody>
      </p:sp>
      <p:sp>
        <p:nvSpPr>
          <p:cNvPr id="18" name="Rectangle 17"/>
          <p:cNvSpPr/>
          <p:nvPr/>
        </p:nvSpPr>
        <p:spPr>
          <a:xfrm flipV="1">
            <a:off x="0" y="1589315"/>
            <a:ext cx="12192000" cy="54428"/>
          </a:xfrm>
          <a:prstGeom prst="rect">
            <a:avLst/>
          </a:prstGeom>
          <a:solidFill>
            <a:srgbClr val="7C878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7C878E"/>
              </a:solidFill>
              <a:effectLst/>
              <a:uLnTx/>
              <a:uFillTx/>
              <a:latin typeface="Calibri" panose="020F0502020204030204"/>
              <a:ea typeface="+mn-ea"/>
              <a:cs typeface="+mn-cs"/>
            </a:endParaRPr>
          </a:p>
        </p:txBody>
      </p:sp>
      <p:pic>
        <p:nvPicPr>
          <p:cNvPr id="12" name="Picture 11"/>
          <p:cNvPicPr>
            <a:picLocks noChangeAspect="1"/>
          </p:cNvPicPr>
          <p:nvPr/>
        </p:nvPicPr>
        <p:blipFill>
          <a:blip r:embed="rId5"/>
          <a:stretch>
            <a:fillRect/>
          </a:stretch>
        </p:blipFill>
        <p:spPr>
          <a:xfrm>
            <a:off x="432662" y="2051465"/>
            <a:ext cx="3191357" cy="4493713"/>
          </a:xfrm>
          <a:prstGeom prst="rect">
            <a:avLst/>
          </a:prstGeom>
          <a:ln>
            <a:solidFill>
              <a:srgbClr val="002060"/>
            </a:solidFill>
          </a:ln>
          <a:effectLst>
            <a:softEdge rad="0"/>
          </a:effectLst>
        </p:spPr>
      </p:pic>
      <p:pic>
        <p:nvPicPr>
          <p:cNvPr id="3" name="Picture 2">
            <a:extLst>
              <a:ext uri="{FF2B5EF4-FFF2-40B4-BE49-F238E27FC236}">
                <a16:creationId xmlns:a16="http://schemas.microsoft.com/office/drawing/2014/main" id="{096E0674-9C1D-43AF-B0D0-FC64EC25694C}"/>
              </a:ext>
            </a:extLst>
          </p:cNvPr>
          <p:cNvPicPr>
            <a:picLocks noChangeAspect="1"/>
          </p:cNvPicPr>
          <p:nvPr/>
        </p:nvPicPr>
        <p:blipFill>
          <a:blip r:embed="rId6"/>
          <a:stretch>
            <a:fillRect/>
          </a:stretch>
        </p:blipFill>
        <p:spPr>
          <a:xfrm>
            <a:off x="3868448" y="2382459"/>
            <a:ext cx="5390147" cy="2152722"/>
          </a:xfrm>
          <a:prstGeom prst="rect">
            <a:avLst/>
          </a:prstGeom>
        </p:spPr>
      </p:pic>
      <p:pic>
        <p:nvPicPr>
          <p:cNvPr id="7" name="Picture 6">
            <a:extLst>
              <a:ext uri="{FF2B5EF4-FFF2-40B4-BE49-F238E27FC236}">
                <a16:creationId xmlns:a16="http://schemas.microsoft.com/office/drawing/2014/main" id="{9977BF81-DE77-5647-FF57-558122BC4596}"/>
              </a:ext>
            </a:extLst>
          </p:cNvPr>
          <p:cNvPicPr>
            <a:picLocks noChangeAspect="1"/>
          </p:cNvPicPr>
          <p:nvPr/>
        </p:nvPicPr>
        <p:blipFill>
          <a:blip r:embed="rId7"/>
          <a:stretch>
            <a:fillRect/>
          </a:stretch>
        </p:blipFill>
        <p:spPr>
          <a:xfrm>
            <a:off x="9561077" y="2007692"/>
            <a:ext cx="2082390" cy="4581258"/>
          </a:xfrm>
          <a:prstGeom prst="rect">
            <a:avLst/>
          </a:prstGeom>
        </p:spPr>
      </p:pic>
    </p:spTree>
    <p:extLst>
      <p:ext uri="{BB962C8B-B14F-4D97-AF65-F5344CB8AC3E}">
        <p14:creationId xmlns:p14="http://schemas.microsoft.com/office/powerpoint/2010/main" val="10556139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What if….</a:t>
            </a:r>
          </a:p>
        </p:txBody>
      </p:sp>
      <p:sp>
        <p:nvSpPr>
          <p:cNvPr id="3" name="Content Placeholder 2"/>
          <p:cNvSpPr>
            <a:spLocks noGrp="1"/>
          </p:cNvSpPr>
          <p:nvPr>
            <p:ph idx="1"/>
          </p:nvPr>
        </p:nvSpPr>
        <p:spPr/>
        <p:txBody>
          <a:bodyPr/>
          <a:lstStyle/>
          <a:p>
            <a:pPr marL="0" indent="0">
              <a:buNone/>
            </a:pPr>
            <a:r>
              <a:rPr lang="en-US" dirty="0"/>
              <a:t>I am concerned about “harassment” in the workplace or academic environment, but I do not think it is because of my or someone’s protected classification(s) – instead, it feels more like general incivility, bullying, and/or inappropriate or unprofessional conduct. Is that covered? Is there anything I can do about that?</a:t>
            </a:r>
          </a:p>
        </p:txBody>
      </p:sp>
    </p:spTree>
    <p:extLst>
      <p:ext uri="{BB962C8B-B14F-4D97-AF65-F5344CB8AC3E}">
        <p14:creationId xmlns:p14="http://schemas.microsoft.com/office/powerpoint/2010/main" val="231943866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85258" y="164331"/>
            <a:ext cx="11927697" cy="1143000"/>
          </a:xfrm>
        </p:spPr>
        <p:txBody>
          <a:bodyPr>
            <a:normAutofit/>
          </a:bodyPr>
          <a:lstStyle/>
          <a:p>
            <a:pPr algn="ctr"/>
            <a:r>
              <a:rPr lang="en-US" b="1" u="sng" dirty="0">
                <a:latin typeface="Arial" panose="020B0604020202020204" pitchFamily="34" charset="0"/>
                <a:cs typeface="Arial" panose="020B0604020202020204" pitchFamily="34" charset="0"/>
              </a:rPr>
              <a:t>Additional Reporting</a:t>
            </a:r>
          </a:p>
        </p:txBody>
      </p:sp>
      <p:sp>
        <p:nvSpPr>
          <p:cNvPr id="4" name="Content Placeholder 2">
            <a:extLst>
              <a:ext uri="{FF2B5EF4-FFF2-40B4-BE49-F238E27FC236}">
                <a16:creationId xmlns:a16="http://schemas.microsoft.com/office/drawing/2014/main" id="{E8657C0D-3D83-E4AB-D9D7-DBCFC8434804}"/>
              </a:ext>
            </a:extLst>
          </p:cNvPr>
          <p:cNvSpPr txBox="1">
            <a:spLocks/>
          </p:cNvSpPr>
          <p:nvPr/>
        </p:nvSpPr>
        <p:spPr>
          <a:xfrm>
            <a:off x="179045" y="1089617"/>
            <a:ext cx="11477492" cy="4887537"/>
          </a:xfrm>
          <a:prstGeom prst="rect">
            <a:avLst/>
          </a:prstGeom>
        </p:spPr>
        <p:txBody>
          <a:bodyPr vert="horz" lIns="121920" tIns="60960" rIns="121920" bIns="60960" rtlCol="0">
            <a:normAutofit/>
          </a:bodyPr>
          <a:lstStyle>
            <a:lvl1pPr marL="342900" indent="-342900" algn="l" defTabSz="457200" rtl="0" eaLnBrk="1" latinLnBrk="0" hangingPunct="1">
              <a:spcBef>
                <a:spcPct val="20000"/>
              </a:spcBef>
              <a:buFont typeface="Arial"/>
              <a:buChar char="•"/>
              <a:defRPr sz="18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180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18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18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18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457200" lvl="1" indent="0">
              <a:buNone/>
            </a:pPr>
            <a:endParaRPr lang="en-US" sz="2533" dirty="0">
              <a:latin typeface="Arial" panose="020B0604020202020204" pitchFamily="34" charset="0"/>
              <a:cs typeface="Arial" panose="020B0604020202020204" pitchFamily="34" charset="0"/>
            </a:endParaRPr>
          </a:p>
          <a:p>
            <a:pPr marL="457200" lvl="1" indent="0">
              <a:buNone/>
            </a:pPr>
            <a:r>
              <a:rPr lang="en-US" sz="2533" b="1" dirty="0" err="1">
                <a:latin typeface="Arial" panose="020B0604020202020204" pitchFamily="34" charset="0"/>
                <a:cs typeface="Arial" panose="020B0604020202020204" pitchFamily="34" charset="0"/>
              </a:rPr>
              <a:t>Reportline</a:t>
            </a:r>
            <a:endParaRPr lang="en-US" sz="2533" b="1" dirty="0">
              <a:latin typeface="Arial" panose="020B0604020202020204" pitchFamily="34" charset="0"/>
              <a:cs typeface="Arial" panose="020B0604020202020204" pitchFamily="34" charset="0"/>
            </a:endParaRPr>
          </a:p>
          <a:p>
            <a:pPr marL="457200" lvl="1" indent="0">
              <a:buNone/>
            </a:pPr>
            <a:r>
              <a:rPr lang="en-US" sz="2533" dirty="0">
                <a:latin typeface="Arial" panose="020B0604020202020204" pitchFamily="34" charset="0"/>
                <a:cs typeface="Arial" panose="020B0604020202020204" pitchFamily="34" charset="0"/>
              </a:rPr>
              <a:t>1-888-685-2637</a:t>
            </a:r>
          </a:p>
          <a:p>
            <a:pPr marL="457200" lvl="1" indent="0">
              <a:buNone/>
            </a:pPr>
            <a:r>
              <a:rPr lang="en-US" sz="2533" dirty="0">
                <a:latin typeface="Arial" panose="020B0604020202020204" pitchFamily="34" charset="0"/>
                <a:cs typeface="Arial" panose="020B0604020202020204" pitchFamily="34" charset="0"/>
                <a:hlinkClick r:id="rId3"/>
              </a:rPr>
              <a:t>https://compliance.uconn.edu/reporting-concerns/reporting-overview/</a:t>
            </a:r>
            <a:endParaRPr lang="en-US" sz="2533" dirty="0">
              <a:latin typeface="Arial" panose="020B0604020202020204" pitchFamily="34" charset="0"/>
              <a:cs typeface="Arial" panose="020B0604020202020204" pitchFamily="34" charset="0"/>
            </a:endParaRPr>
          </a:p>
          <a:p>
            <a:pPr marL="457200" lvl="1" indent="0">
              <a:buNone/>
            </a:pPr>
            <a:endParaRPr lang="en-US" sz="2533" dirty="0">
              <a:latin typeface="Arial" panose="020B0604020202020204" pitchFamily="34" charset="0"/>
              <a:cs typeface="Arial" panose="020B0604020202020204" pitchFamily="34" charset="0"/>
            </a:endParaRPr>
          </a:p>
          <a:p>
            <a:pPr marL="457200" lvl="1" indent="0">
              <a:buNone/>
            </a:pPr>
            <a:r>
              <a:rPr lang="en-US" sz="2533" b="1" dirty="0" err="1">
                <a:latin typeface="Arial" panose="020B0604020202020204" pitchFamily="34" charset="0"/>
                <a:cs typeface="Arial" panose="020B0604020202020204" pitchFamily="34" charset="0"/>
              </a:rPr>
              <a:t>InForm</a:t>
            </a:r>
            <a:endParaRPr lang="en-US" sz="2533" b="1" dirty="0">
              <a:latin typeface="Arial" panose="020B0604020202020204" pitchFamily="34" charset="0"/>
              <a:cs typeface="Arial" panose="020B0604020202020204" pitchFamily="34" charset="0"/>
            </a:endParaRPr>
          </a:p>
          <a:p>
            <a:pPr marL="457200" lvl="1" indent="0">
              <a:buNone/>
            </a:pPr>
            <a:r>
              <a:rPr lang="en-US" sz="2533" dirty="0">
                <a:latin typeface="Arial" panose="020B0604020202020204" pitchFamily="34" charset="0"/>
                <a:cs typeface="Arial" panose="020B0604020202020204" pitchFamily="34" charset="0"/>
                <a:hlinkClick r:id="rId4"/>
              </a:rPr>
              <a:t>https://inform.uconn.edu/</a:t>
            </a:r>
            <a:endParaRPr lang="en-US" sz="2533" b="1" dirty="0">
              <a:latin typeface="Arial" panose="020B0604020202020204" pitchFamily="34" charset="0"/>
              <a:cs typeface="Arial" panose="020B0604020202020204" pitchFamily="34" charset="0"/>
            </a:endParaRPr>
          </a:p>
          <a:p>
            <a:pPr lvl="1"/>
            <a:endParaRPr lang="en-US" sz="2533"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6175431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8C8B93B4-48D4-2770-71FC-3F624322374E}"/>
              </a:ext>
            </a:extLst>
          </p:cNvPr>
          <p:cNvPicPr>
            <a:picLocks noGrp="1" noChangeAspect="1"/>
          </p:cNvPicPr>
          <p:nvPr>
            <p:ph idx="1"/>
          </p:nvPr>
        </p:nvPicPr>
        <p:blipFill>
          <a:blip r:embed="rId3"/>
          <a:stretch>
            <a:fillRect/>
          </a:stretch>
        </p:blipFill>
        <p:spPr>
          <a:xfrm>
            <a:off x="57627" y="1872343"/>
            <a:ext cx="12134373" cy="3918858"/>
          </a:xfrm>
        </p:spPr>
      </p:pic>
      <p:sp>
        <p:nvSpPr>
          <p:cNvPr id="2" name="TextBox 1">
            <a:extLst>
              <a:ext uri="{FF2B5EF4-FFF2-40B4-BE49-F238E27FC236}">
                <a16:creationId xmlns:a16="http://schemas.microsoft.com/office/drawing/2014/main" id="{7B9F3786-E759-1925-5885-9002BC2ABB69}"/>
              </a:ext>
            </a:extLst>
          </p:cNvPr>
          <p:cNvSpPr txBox="1"/>
          <p:nvPr/>
        </p:nvSpPr>
        <p:spPr>
          <a:xfrm>
            <a:off x="2524363" y="533400"/>
            <a:ext cx="7200900" cy="984885"/>
          </a:xfrm>
          <a:prstGeom prst="rect">
            <a:avLst/>
          </a:prstGeom>
          <a:noFill/>
        </p:spPr>
        <p:txBody>
          <a:bodyPr wrap="square" rtlCol="0">
            <a:spAutoFit/>
          </a:bodyPr>
          <a:lstStyle/>
          <a:p>
            <a:pPr algn="ctr"/>
            <a:r>
              <a:rPr lang="en-US" sz="4000" b="1" u="sng" dirty="0">
                <a:latin typeface="Arial" panose="020B0604020202020204" pitchFamily="34" charset="0"/>
                <a:cs typeface="Arial" panose="020B0604020202020204" pitchFamily="34" charset="0"/>
              </a:rPr>
              <a:t>InForm.uconn.edu</a:t>
            </a:r>
          </a:p>
          <a:p>
            <a:endParaRPr lang="en-US" dirty="0"/>
          </a:p>
        </p:txBody>
      </p:sp>
    </p:spTree>
    <p:extLst>
      <p:ext uri="{BB962C8B-B14F-4D97-AF65-F5344CB8AC3E}">
        <p14:creationId xmlns:p14="http://schemas.microsoft.com/office/powerpoint/2010/main" val="28146488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48EC9D8-6729-4FA5-A8C1-B3229384EB4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1886"/>
            <a:ext cx="12192000" cy="8046894"/>
          </a:xfrm>
          <a:prstGeom prst="rect">
            <a:avLst/>
          </a:prstGeom>
          <a:effectLst>
            <a:glow>
              <a:schemeClr val="accent1"/>
            </a:glow>
            <a:softEdge rad="63500"/>
          </a:effectLst>
        </p:spPr>
      </p:pic>
      <p:sp>
        <p:nvSpPr>
          <p:cNvPr id="5" name="Rectangle 4"/>
          <p:cNvSpPr/>
          <p:nvPr/>
        </p:nvSpPr>
        <p:spPr>
          <a:xfrm>
            <a:off x="0" y="-51886"/>
            <a:ext cx="6162675" cy="2936735"/>
          </a:xfrm>
          <a:prstGeom prst="rect">
            <a:avLst/>
          </a:prstGeom>
          <a:solidFill>
            <a:srgbClr val="000E2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r>
              <a:rPr lang="en-US" sz="3600" b="1" dirty="0">
                <a:solidFill>
                  <a:prstClr val="white"/>
                </a:solidFill>
              </a:rPr>
              <a:t>Office of Institutional Equity</a:t>
            </a:r>
          </a:p>
          <a:p>
            <a:pPr lvl="0"/>
            <a:r>
              <a:rPr lang="en-US" sz="3200" dirty="0">
                <a:solidFill>
                  <a:prstClr val="white"/>
                </a:solidFill>
              </a:rPr>
              <a:t>www.equity.uconn.edu</a:t>
            </a:r>
          </a:p>
          <a:p>
            <a:pPr lvl="0"/>
            <a:r>
              <a:rPr lang="en-US" sz="3200" dirty="0">
                <a:solidFill>
                  <a:prstClr val="white"/>
                </a:solidFill>
              </a:rPr>
              <a:t>www.titleix.uconn.edu</a:t>
            </a:r>
          </a:p>
          <a:p>
            <a:pPr lvl="0"/>
            <a:r>
              <a:rPr lang="en-US" sz="3200" dirty="0">
                <a:solidFill>
                  <a:prstClr val="white"/>
                </a:solidFill>
              </a:rPr>
              <a:t>www.accessibility.uconn.edu</a:t>
            </a:r>
          </a:p>
          <a:p>
            <a:pPr lvl="0"/>
            <a:r>
              <a:rPr lang="en-US" sz="3200" dirty="0">
                <a:solidFill>
                  <a:prstClr val="white"/>
                </a:solidFill>
              </a:rPr>
              <a:t>equity@uconn.edu</a:t>
            </a:r>
          </a:p>
          <a:p>
            <a:pPr lvl="0"/>
            <a:r>
              <a:rPr lang="en-US" sz="3200" dirty="0">
                <a:solidFill>
                  <a:prstClr val="white"/>
                </a:solidFill>
              </a:rPr>
              <a:t>860-486-2943</a:t>
            </a:r>
            <a:endParaRPr lang="en-US" sz="1600" dirty="0">
              <a:solidFill>
                <a:prstClr val="white"/>
              </a:solidFill>
            </a:endParaRPr>
          </a:p>
        </p:txBody>
      </p:sp>
      <p:sp>
        <p:nvSpPr>
          <p:cNvPr id="6" name="Title 1"/>
          <p:cNvSpPr txBox="1">
            <a:spLocks/>
          </p:cNvSpPr>
          <p:nvPr/>
        </p:nvSpPr>
        <p:spPr>
          <a:xfrm>
            <a:off x="-66675" y="5133195"/>
            <a:ext cx="8255099" cy="352577"/>
          </a:xfrm>
          <a:prstGeom prst="rect">
            <a:avLst/>
          </a:prstGeom>
        </p:spPr>
        <p:txBody>
          <a:bodyPr vert="horz" lIns="121920" tIns="60960" rIns="121920" bIns="6096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endParaRPr lang="en-US" sz="2400" dirty="0">
              <a:solidFill>
                <a:schemeClr val="bg1"/>
              </a:solidFill>
              <a:latin typeface="+mn-lt"/>
            </a:endParaRPr>
          </a:p>
        </p:txBody>
      </p:sp>
    </p:spTree>
    <p:extLst>
      <p:ext uri="{BB962C8B-B14F-4D97-AF65-F5344CB8AC3E}">
        <p14:creationId xmlns:p14="http://schemas.microsoft.com/office/powerpoint/2010/main" val="9207858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35565" y="111574"/>
            <a:ext cx="10515600" cy="1325563"/>
          </a:xfrm>
        </p:spPr>
        <p:txBody>
          <a:bodyPr>
            <a:normAutofit/>
          </a:bodyPr>
          <a:lstStyle/>
          <a:p>
            <a:pPr algn="ctr"/>
            <a:r>
              <a:rPr lang="en-US" sz="4000" b="1" u="sng" dirty="0">
                <a:latin typeface="Arial" panose="020B0604020202020204" pitchFamily="34" charset="0"/>
                <a:cs typeface="Arial" panose="020B0604020202020204" pitchFamily="34" charset="0"/>
              </a:rPr>
              <a:t>Access and Accommodations</a:t>
            </a:r>
          </a:p>
        </p:txBody>
      </p:sp>
      <p:sp>
        <p:nvSpPr>
          <p:cNvPr id="3" name="Text Placeholder 2"/>
          <p:cNvSpPr>
            <a:spLocks noGrp="1"/>
          </p:cNvSpPr>
          <p:nvPr>
            <p:ph type="body" idx="1"/>
          </p:nvPr>
        </p:nvSpPr>
        <p:spPr>
          <a:xfrm>
            <a:off x="331304" y="1969239"/>
            <a:ext cx="5386917" cy="641349"/>
          </a:xfrm>
        </p:spPr>
        <p:txBody>
          <a:bodyPr>
            <a:normAutofit/>
          </a:bodyPr>
          <a:lstStyle/>
          <a:p>
            <a:pPr algn="ctr"/>
            <a:r>
              <a:rPr lang="en-US" sz="2533" u="sng" dirty="0">
                <a:latin typeface="Arial" panose="020B0604020202020204" pitchFamily="34" charset="0"/>
                <a:cs typeface="Arial" panose="020B0604020202020204" pitchFamily="34" charset="0"/>
              </a:rPr>
              <a:t>Access</a:t>
            </a:r>
          </a:p>
        </p:txBody>
      </p:sp>
      <p:sp>
        <p:nvSpPr>
          <p:cNvPr id="4" name="Content Placeholder 3"/>
          <p:cNvSpPr>
            <a:spLocks noGrp="1"/>
          </p:cNvSpPr>
          <p:nvPr>
            <p:ph sz="half" idx="2"/>
          </p:nvPr>
        </p:nvSpPr>
        <p:spPr>
          <a:xfrm>
            <a:off x="568876" y="2796726"/>
            <a:ext cx="5386917" cy="3949700"/>
          </a:xfrm>
        </p:spPr>
        <p:txBody>
          <a:bodyPr>
            <a:normAutofit fontScale="92500" lnSpcReduction="20000"/>
          </a:bodyPr>
          <a:lstStyle/>
          <a:p>
            <a:pPr marL="304792" indent="-304792">
              <a:spcBef>
                <a:spcPts val="1200"/>
              </a:spcBef>
              <a:buSzPct val="85000"/>
              <a:buFontTx/>
              <a:buChar char="•"/>
            </a:pPr>
            <a:r>
              <a:rPr lang="en-US" dirty="0">
                <a:solidFill>
                  <a:prstClr val="black"/>
                </a:solidFill>
                <a:latin typeface="Arial" panose="020B0604020202020204" pitchFamily="34" charset="0"/>
                <a:cs typeface="Arial" panose="020B0604020202020204" pitchFamily="34" charset="0"/>
              </a:rPr>
              <a:t>A person with a disability must be ensured the same access to programs, opportunities, and activities at the University as all others.</a:t>
            </a:r>
          </a:p>
          <a:p>
            <a:pPr marL="838179" lvl="1" indent="-304792">
              <a:spcBef>
                <a:spcPts val="1200"/>
              </a:spcBef>
              <a:buSzPct val="85000"/>
              <a:buFontTx/>
              <a:buChar char="•"/>
            </a:pPr>
            <a:r>
              <a:rPr lang="en-US" dirty="0">
                <a:solidFill>
                  <a:prstClr val="black"/>
                </a:solidFill>
                <a:latin typeface="Arial" panose="020B0604020202020204" pitchFamily="34" charset="0"/>
                <a:cs typeface="Arial" panose="020B0604020202020204" pitchFamily="34" charset="0"/>
              </a:rPr>
              <a:t>Physical Access</a:t>
            </a:r>
          </a:p>
          <a:p>
            <a:pPr marL="1371566" lvl="2">
              <a:spcBef>
                <a:spcPts val="1200"/>
              </a:spcBef>
              <a:buSzPct val="85000"/>
              <a:buFontTx/>
              <a:buChar char="•"/>
            </a:pPr>
            <a:r>
              <a:rPr lang="en-US" sz="2133" dirty="0">
                <a:solidFill>
                  <a:prstClr val="black"/>
                </a:solidFill>
                <a:latin typeface="Arial" panose="020B0604020202020204" pitchFamily="34" charset="0"/>
                <a:cs typeface="Arial" panose="020B0604020202020204" pitchFamily="34" charset="0"/>
              </a:rPr>
              <a:t>Buildings, Sidewalks</a:t>
            </a:r>
          </a:p>
          <a:p>
            <a:pPr marL="838179" lvl="1" indent="-304792">
              <a:spcBef>
                <a:spcPts val="1200"/>
              </a:spcBef>
              <a:buSzPct val="85000"/>
              <a:buFontTx/>
              <a:buChar char="•"/>
            </a:pPr>
            <a:r>
              <a:rPr lang="en-US" dirty="0">
                <a:solidFill>
                  <a:prstClr val="black"/>
                </a:solidFill>
                <a:latin typeface="Arial" panose="020B0604020202020204" pitchFamily="34" charset="0"/>
                <a:cs typeface="Arial" panose="020B0604020202020204" pitchFamily="34" charset="0"/>
              </a:rPr>
              <a:t>Communications</a:t>
            </a:r>
          </a:p>
          <a:p>
            <a:pPr marL="1371566" lvl="2">
              <a:spcBef>
                <a:spcPts val="1200"/>
              </a:spcBef>
              <a:buSzPct val="85000"/>
              <a:buFontTx/>
              <a:buChar char="•"/>
            </a:pPr>
            <a:r>
              <a:rPr lang="en-US" sz="2133" dirty="0">
                <a:solidFill>
                  <a:prstClr val="black"/>
                </a:solidFill>
                <a:latin typeface="Arial" panose="020B0604020202020204" pitchFamily="34" charset="0"/>
                <a:cs typeface="Arial" panose="020B0604020202020204" pitchFamily="34" charset="0"/>
              </a:rPr>
              <a:t>Captioning, Interpreting</a:t>
            </a:r>
          </a:p>
          <a:p>
            <a:pPr marL="838179" lvl="1" indent="-304792">
              <a:spcBef>
                <a:spcPts val="1200"/>
              </a:spcBef>
              <a:buSzPct val="85000"/>
              <a:buFontTx/>
              <a:buChar char="•"/>
            </a:pPr>
            <a:r>
              <a:rPr lang="en-US" dirty="0">
                <a:solidFill>
                  <a:prstClr val="black"/>
                </a:solidFill>
                <a:latin typeface="Arial" panose="020B0604020202020204" pitchFamily="34" charset="0"/>
                <a:cs typeface="Arial" panose="020B0604020202020204" pitchFamily="34" charset="0"/>
              </a:rPr>
              <a:t>Digital Accessibility</a:t>
            </a:r>
          </a:p>
          <a:p>
            <a:pPr marL="1371566" lvl="2">
              <a:spcBef>
                <a:spcPts val="1200"/>
              </a:spcBef>
              <a:buSzPct val="85000"/>
              <a:buFontTx/>
              <a:buChar char="•"/>
            </a:pPr>
            <a:r>
              <a:rPr lang="en-US" sz="2133" dirty="0">
                <a:solidFill>
                  <a:prstClr val="black"/>
                </a:solidFill>
                <a:latin typeface="Arial" panose="020B0604020202020204" pitchFamily="34" charset="0"/>
                <a:cs typeface="Arial" panose="020B0604020202020204" pitchFamily="34" charset="0"/>
              </a:rPr>
              <a:t>Course Materials</a:t>
            </a:r>
          </a:p>
          <a:p>
            <a:pPr marL="0" indent="0">
              <a:buNone/>
            </a:pPr>
            <a:endParaRPr lang="en-US" dirty="0"/>
          </a:p>
        </p:txBody>
      </p:sp>
      <p:sp>
        <p:nvSpPr>
          <p:cNvPr id="5" name="Text Placeholder 4"/>
          <p:cNvSpPr>
            <a:spLocks noGrp="1"/>
          </p:cNvSpPr>
          <p:nvPr>
            <p:ph type="body" sz="quarter" idx="3"/>
          </p:nvPr>
        </p:nvSpPr>
        <p:spPr>
          <a:xfrm>
            <a:off x="6193365" y="2031870"/>
            <a:ext cx="5389033" cy="641349"/>
          </a:xfrm>
        </p:spPr>
        <p:txBody>
          <a:bodyPr>
            <a:normAutofit/>
          </a:bodyPr>
          <a:lstStyle/>
          <a:p>
            <a:pPr algn="ctr"/>
            <a:r>
              <a:rPr lang="en-US" sz="2533" u="sng" dirty="0">
                <a:latin typeface="Arial" panose="020B0604020202020204" pitchFamily="34" charset="0"/>
                <a:cs typeface="Arial" panose="020B0604020202020204" pitchFamily="34" charset="0"/>
              </a:rPr>
              <a:t>Reasonable Accommodations</a:t>
            </a:r>
          </a:p>
        </p:txBody>
      </p:sp>
      <p:sp>
        <p:nvSpPr>
          <p:cNvPr id="6" name="Content Placeholder 5"/>
          <p:cNvSpPr>
            <a:spLocks noGrp="1"/>
          </p:cNvSpPr>
          <p:nvPr>
            <p:ph sz="quarter" idx="4"/>
          </p:nvPr>
        </p:nvSpPr>
        <p:spPr>
          <a:xfrm>
            <a:off x="6415787" y="2879128"/>
            <a:ext cx="5389033" cy="3978872"/>
          </a:xfrm>
        </p:spPr>
        <p:txBody>
          <a:bodyPr>
            <a:normAutofit fontScale="92500" lnSpcReduction="20000"/>
          </a:bodyPr>
          <a:lstStyle/>
          <a:p>
            <a:pPr marL="304792" indent="-304792">
              <a:spcBef>
                <a:spcPts val="1200"/>
              </a:spcBef>
              <a:buSzPct val="85000"/>
              <a:buFontTx/>
              <a:buChar char="•"/>
            </a:pPr>
            <a:r>
              <a:rPr lang="en-US" dirty="0">
                <a:solidFill>
                  <a:prstClr val="black"/>
                </a:solidFill>
                <a:latin typeface="Arial" panose="020B0604020202020204" pitchFamily="34" charset="0"/>
                <a:cs typeface="Arial" panose="020B0604020202020204" pitchFamily="34" charset="0"/>
              </a:rPr>
              <a:t>Human Resources for employee requests</a:t>
            </a:r>
          </a:p>
          <a:p>
            <a:pPr marL="838179" lvl="1" indent="-304792">
              <a:spcBef>
                <a:spcPts val="1200"/>
              </a:spcBef>
              <a:buSzPct val="85000"/>
              <a:buFontTx/>
              <a:buChar char="•"/>
            </a:pPr>
            <a:r>
              <a:rPr lang="en-US" sz="2600" dirty="0">
                <a:solidFill>
                  <a:prstClr val="black"/>
                </a:solidFill>
                <a:latin typeface="Arial" panose="020B0604020202020204" pitchFamily="34" charset="0"/>
                <a:cs typeface="Arial" panose="020B0604020202020204" pitchFamily="34" charset="0"/>
                <a:hlinkClick r:id="rId2"/>
              </a:rPr>
              <a:t>https://hr.uconn.edu/ada-compliance/</a:t>
            </a:r>
            <a:endParaRPr lang="en-US" sz="2600" dirty="0">
              <a:solidFill>
                <a:prstClr val="black"/>
              </a:solidFill>
              <a:latin typeface="Arial" panose="020B0604020202020204" pitchFamily="34" charset="0"/>
              <a:cs typeface="Arial" panose="020B0604020202020204" pitchFamily="34" charset="0"/>
            </a:endParaRPr>
          </a:p>
          <a:p>
            <a:pPr marL="304792" indent="-304792">
              <a:spcBef>
                <a:spcPts val="1200"/>
              </a:spcBef>
              <a:buSzPct val="85000"/>
              <a:buFontTx/>
              <a:buChar char="•"/>
            </a:pPr>
            <a:r>
              <a:rPr lang="en-US" dirty="0">
                <a:solidFill>
                  <a:prstClr val="black"/>
                </a:solidFill>
                <a:latin typeface="Arial" panose="020B0604020202020204" pitchFamily="34" charset="0"/>
                <a:cs typeface="Arial" panose="020B0604020202020204" pitchFamily="34" charset="0"/>
              </a:rPr>
              <a:t>Center for Students with Disabilities for student accommodations</a:t>
            </a:r>
          </a:p>
          <a:p>
            <a:pPr marL="838179" lvl="1" indent="-304792">
              <a:spcBef>
                <a:spcPts val="1200"/>
              </a:spcBef>
              <a:buSzPct val="85000"/>
              <a:buFontTx/>
              <a:buChar char="•"/>
            </a:pPr>
            <a:r>
              <a:rPr lang="en-US" sz="2600" dirty="0">
                <a:solidFill>
                  <a:prstClr val="black"/>
                </a:solidFill>
                <a:latin typeface="Arial" panose="020B0604020202020204" pitchFamily="34" charset="0"/>
                <a:cs typeface="Arial" panose="020B0604020202020204" pitchFamily="34" charset="0"/>
                <a:hlinkClick r:id="rId3"/>
              </a:rPr>
              <a:t>https://csd.uconn.edu/</a:t>
            </a:r>
            <a:endParaRPr lang="en-US" sz="2600" dirty="0">
              <a:solidFill>
                <a:prstClr val="black"/>
              </a:solidFill>
              <a:latin typeface="Arial" panose="020B0604020202020204" pitchFamily="34" charset="0"/>
              <a:cs typeface="Arial" panose="020B0604020202020204" pitchFamily="34" charset="0"/>
            </a:endParaRPr>
          </a:p>
          <a:p>
            <a:pPr marL="533387" lvl="1" indent="0">
              <a:spcBef>
                <a:spcPts val="1200"/>
              </a:spcBef>
              <a:buSzPct val="85000"/>
              <a:buNone/>
            </a:pPr>
            <a:endParaRPr lang="en-US" dirty="0">
              <a:solidFill>
                <a:prstClr val="black"/>
              </a:solidFill>
              <a:latin typeface="Arial" panose="020B0604020202020204" pitchFamily="34" charset="0"/>
              <a:cs typeface="Arial" panose="020B0604020202020204" pitchFamily="34" charset="0"/>
            </a:endParaRPr>
          </a:p>
          <a:p>
            <a:pPr marL="0" indent="0">
              <a:buNone/>
            </a:pPr>
            <a:endParaRPr lang="en-US" dirty="0"/>
          </a:p>
        </p:txBody>
      </p:sp>
      <p:sp>
        <p:nvSpPr>
          <p:cNvPr id="7" name="TextBox 6"/>
          <p:cNvSpPr txBox="1"/>
          <p:nvPr/>
        </p:nvSpPr>
        <p:spPr>
          <a:xfrm>
            <a:off x="3519616" y="1076687"/>
            <a:ext cx="5152768" cy="892552"/>
          </a:xfrm>
          <a:prstGeom prst="rect">
            <a:avLst/>
          </a:prstGeom>
          <a:noFill/>
        </p:spPr>
        <p:txBody>
          <a:bodyPr wrap="square" rtlCol="0">
            <a:spAutoFit/>
          </a:bodyPr>
          <a:lstStyle/>
          <a:p>
            <a:pPr algn="ctr"/>
            <a:r>
              <a:rPr lang="en-US" sz="2800" b="1" dirty="0">
                <a:hlinkClick r:id="rId4"/>
              </a:rPr>
              <a:t>www.accessibility.uconn.edu</a:t>
            </a:r>
            <a:endParaRPr lang="en-US" sz="2800" b="1" dirty="0"/>
          </a:p>
          <a:p>
            <a:pPr algn="ctr"/>
            <a:endParaRPr lang="en-US" sz="2400" dirty="0"/>
          </a:p>
        </p:txBody>
      </p:sp>
    </p:spTree>
    <p:extLst>
      <p:ext uri="{BB962C8B-B14F-4D97-AF65-F5344CB8AC3E}">
        <p14:creationId xmlns:p14="http://schemas.microsoft.com/office/powerpoint/2010/main" val="36680232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Diagram 14"/>
          <p:cNvGraphicFramePr/>
          <p:nvPr/>
        </p:nvGraphicFramePr>
        <p:xfrm>
          <a:off x="2092713" y="1302901"/>
          <a:ext cx="3810783" cy="8053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8" name="TextBox 17"/>
          <p:cNvSpPr txBox="1"/>
          <p:nvPr/>
        </p:nvSpPr>
        <p:spPr>
          <a:xfrm>
            <a:off x="1745436" y="1591044"/>
            <a:ext cx="8538688" cy="4016484"/>
          </a:xfrm>
          <a:prstGeom prst="rect">
            <a:avLst/>
          </a:prstGeom>
          <a:solidFill>
            <a:schemeClr val="bg1">
              <a:alpha val="89000"/>
            </a:schemeClr>
          </a:solidFill>
        </p:spPr>
        <p:txBody>
          <a:bodyPr wrap="square" rtlCol="0">
            <a:spAutoFit/>
          </a:bodyPr>
          <a:lstStyle/>
          <a:p>
            <a:pPr>
              <a:spcAft>
                <a:spcPts val="600"/>
              </a:spcAft>
              <a:defRPr/>
            </a:pPr>
            <a:endParaRPr lang="en-US" sz="2100" b="1" dirty="0">
              <a:latin typeface="Arial" panose="020B0604020202020204" pitchFamily="34" charset="0"/>
              <a:cs typeface="Arial" panose="020B0604020202020204" pitchFamily="34" charset="0"/>
            </a:endParaRPr>
          </a:p>
          <a:p>
            <a:pPr>
              <a:spcAft>
                <a:spcPts val="600"/>
              </a:spcAft>
              <a:defRPr/>
            </a:pPr>
            <a:endParaRPr lang="en-US" sz="2100" b="1" dirty="0">
              <a:latin typeface="Arial" panose="020B0604020202020204" pitchFamily="34" charset="0"/>
              <a:cs typeface="Arial" panose="020B0604020202020204" pitchFamily="34" charset="0"/>
            </a:endParaRPr>
          </a:p>
          <a:p>
            <a:pPr>
              <a:spcAft>
                <a:spcPts val="600"/>
              </a:spcAft>
              <a:defRPr/>
            </a:pPr>
            <a:endParaRPr lang="en-US" sz="2100" b="1" dirty="0">
              <a:latin typeface="Arial" panose="020B0604020202020204" pitchFamily="34" charset="0"/>
              <a:cs typeface="Arial" panose="020B0604020202020204" pitchFamily="34" charset="0"/>
            </a:endParaRPr>
          </a:p>
          <a:p>
            <a:pPr>
              <a:spcAft>
                <a:spcPts val="600"/>
              </a:spcAft>
              <a:defRPr/>
            </a:pPr>
            <a:endParaRPr lang="en-US" sz="2100" b="1" dirty="0">
              <a:latin typeface="Arial" panose="020B0604020202020204" pitchFamily="34" charset="0"/>
              <a:cs typeface="Arial" panose="020B0604020202020204" pitchFamily="34" charset="0"/>
            </a:endParaRPr>
          </a:p>
          <a:p>
            <a:pPr>
              <a:spcAft>
                <a:spcPts val="600"/>
              </a:spcAft>
              <a:defRPr/>
            </a:pPr>
            <a:endParaRPr lang="en-US" sz="2100" b="1" dirty="0">
              <a:latin typeface="Arial" panose="020B0604020202020204" pitchFamily="34" charset="0"/>
              <a:cs typeface="Arial" panose="020B0604020202020204" pitchFamily="34" charset="0"/>
            </a:endParaRPr>
          </a:p>
          <a:p>
            <a:pPr>
              <a:spcAft>
                <a:spcPts val="600"/>
              </a:spcAft>
              <a:defRPr/>
            </a:pPr>
            <a:endParaRPr lang="en-US" sz="2100" b="1" dirty="0">
              <a:latin typeface="Arial" panose="020B0604020202020204" pitchFamily="34" charset="0"/>
              <a:cs typeface="Arial" panose="020B0604020202020204" pitchFamily="34" charset="0"/>
            </a:endParaRPr>
          </a:p>
          <a:p>
            <a:pPr>
              <a:spcAft>
                <a:spcPts val="600"/>
              </a:spcAft>
              <a:defRPr/>
            </a:pPr>
            <a:endParaRPr lang="en-US" sz="2100" b="1" dirty="0">
              <a:latin typeface="Arial" panose="020B0604020202020204" pitchFamily="34" charset="0"/>
              <a:cs typeface="Arial" panose="020B0604020202020204" pitchFamily="34" charset="0"/>
            </a:endParaRPr>
          </a:p>
          <a:p>
            <a:pPr>
              <a:spcAft>
                <a:spcPts val="600"/>
              </a:spcAft>
              <a:defRPr/>
            </a:pPr>
            <a:endParaRPr lang="en-US" sz="2100" b="1" dirty="0">
              <a:latin typeface="Arial" panose="020B0604020202020204" pitchFamily="34" charset="0"/>
              <a:cs typeface="Arial" panose="020B0604020202020204" pitchFamily="34" charset="0"/>
            </a:endParaRPr>
          </a:p>
          <a:p>
            <a:pPr>
              <a:spcAft>
                <a:spcPts val="600"/>
              </a:spcAft>
              <a:defRPr/>
            </a:pPr>
            <a:endParaRPr lang="en-US" sz="2100" b="1" dirty="0">
              <a:latin typeface="Arial" panose="020B0604020202020204" pitchFamily="34" charset="0"/>
              <a:cs typeface="Arial" panose="020B0604020202020204" pitchFamily="34" charset="0"/>
            </a:endParaRPr>
          </a:p>
          <a:p>
            <a:pPr>
              <a:spcAft>
                <a:spcPts val="600"/>
              </a:spcAft>
              <a:defRPr/>
            </a:pPr>
            <a:endParaRPr lang="en-US" sz="2100" b="1" dirty="0">
              <a:latin typeface="Arial" panose="020B0604020202020204" pitchFamily="34" charset="0"/>
              <a:cs typeface="Arial" panose="020B0604020202020204" pitchFamily="34" charset="0"/>
            </a:endParaRPr>
          </a:p>
        </p:txBody>
      </p:sp>
      <p:sp>
        <p:nvSpPr>
          <p:cNvPr id="17" name="Content Placeholder 2"/>
          <p:cNvSpPr txBox="1">
            <a:spLocks/>
          </p:cNvSpPr>
          <p:nvPr/>
        </p:nvSpPr>
        <p:spPr>
          <a:xfrm>
            <a:off x="1053683" y="1687502"/>
            <a:ext cx="4154860" cy="4514515"/>
          </a:xfrm>
          <a:prstGeom prst="rect">
            <a:avLst/>
          </a:prstGeom>
        </p:spPr>
        <p:txBody>
          <a:bodyPr>
            <a:normAutofit fontScale="92500" lnSpcReduction="10000"/>
          </a:bodyPr>
          <a:lstStyle>
            <a:lvl1pPr marL="342900" indent="-342900" algn="l" defTabSz="457200" rtl="0" eaLnBrk="1" latinLnBrk="0" hangingPunct="1">
              <a:spcBef>
                <a:spcPct val="20000"/>
              </a:spcBef>
              <a:buFont typeface="Arial"/>
              <a:buChar char="•"/>
              <a:defRPr sz="1600" kern="1200">
                <a:solidFill>
                  <a:schemeClr val="tx1">
                    <a:lumMod val="65000"/>
                    <a:lumOff val="35000"/>
                  </a:schemeClr>
                </a:solidFill>
                <a:latin typeface="Arial"/>
                <a:ea typeface="+mn-ea"/>
                <a:cs typeface="Arial"/>
              </a:defRPr>
            </a:lvl1pPr>
            <a:lvl2pPr marL="742950" indent="-285750" algn="l" defTabSz="457200" rtl="0" eaLnBrk="1" latinLnBrk="0" hangingPunct="1">
              <a:spcBef>
                <a:spcPct val="20000"/>
              </a:spcBef>
              <a:buFont typeface="Arial"/>
              <a:buChar char="–"/>
              <a:defRPr sz="1600" kern="1200">
                <a:solidFill>
                  <a:schemeClr val="tx1">
                    <a:lumMod val="65000"/>
                    <a:lumOff val="35000"/>
                  </a:schemeClr>
                </a:solidFill>
                <a:latin typeface="Arial"/>
                <a:ea typeface="+mn-ea"/>
                <a:cs typeface="Arial"/>
              </a:defRPr>
            </a:lvl2pPr>
            <a:lvl3pPr marL="1143000" indent="-228600" algn="l" defTabSz="457200" rtl="0" eaLnBrk="1" latinLnBrk="0" hangingPunct="1">
              <a:spcBef>
                <a:spcPct val="20000"/>
              </a:spcBef>
              <a:buFont typeface="Arial"/>
              <a:buChar char="•"/>
              <a:defRPr sz="1600" kern="1200">
                <a:solidFill>
                  <a:schemeClr val="tx1">
                    <a:lumMod val="65000"/>
                    <a:lumOff val="35000"/>
                  </a:schemeClr>
                </a:solidFill>
                <a:latin typeface="Arial"/>
                <a:ea typeface="+mn-ea"/>
                <a:cs typeface="Arial"/>
              </a:defRPr>
            </a:lvl3pPr>
            <a:lvl4pPr marL="1600200" indent="-228600" algn="l" defTabSz="457200" rtl="0" eaLnBrk="1" latinLnBrk="0" hangingPunct="1">
              <a:spcBef>
                <a:spcPct val="20000"/>
              </a:spcBef>
              <a:buFont typeface="Arial"/>
              <a:buChar char="–"/>
              <a:defRPr sz="1600" kern="1200">
                <a:solidFill>
                  <a:schemeClr val="tx1">
                    <a:lumMod val="65000"/>
                    <a:lumOff val="35000"/>
                  </a:schemeClr>
                </a:solidFill>
                <a:latin typeface="Arial"/>
                <a:ea typeface="+mn-ea"/>
                <a:cs typeface="Arial"/>
              </a:defRPr>
            </a:lvl4pPr>
            <a:lvl5pPr marL="2057400" indent="-228600" algn="l" defTabSz="457200" rtl="0" eaLnBrk="1" latinLnBrk="0" hangingPunct="1">
              <a:spcBef>
                <a:spcPct val="20000"/>
              </a:spcBef>
              <a:buFont typeface="Arial"/>
              <a:buChar char="»"/>
              <a:defRPr sz="1600" kern="1200">
                <a:solidFill>
                  <a:schemeClr val="tx1">
                    <a:lumMod val="65000"/>
                    <a:lumOff val="35000"/>
                  </a:schemeClr>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500" dirty="0">
                <a:solidFill>
                  <a:schemeClr val="tx1"/>
                </a:solidFill>
                <a:latin typeface="+mn-lt"/>
              </a:rPr>
              <a:t>Articulates University values and community conduct expectations around discrimination, harassment, and sexual misconduct.</a:t>
            </a:r>
          </a:p>
          <a:p>
            <a:endParaRPr lang="en-US" sz="2500" dirty="0">
              <a:solidFill>
                <a:schemeClr val="tx1"/>
              </a:solidFill>
              <a:latin typeface="+mn-lt"/>
            </a:endParaRPr>
          </a:p>
          <a:p>
            <a:r>
              <a:rPr lang="en-US" sz="2500" dirty="0">
                <a:solidFill>
                  <a:schemeClr val="tx1"/>
                </a:solidFill>
                <a:latin typeface="+mn-lt"/>
              </a:rPr>
              <a:t>Clarifies Employee Reporting Obligations.</a:t>
            </a:r>
          </a:p>
          <a:p>
            <a:endParaRPr lang="en-US" sz="2500" dirty="0">
              <a:solidFill>
                <a:schemeClr val="tx1"/>
              </a:solidFill>
              <a:latin typeface="+mn-lt"/>
            </a:endParaRPr>
          </a:p>
          <a:p>
            <a:r>
              <a:rPr lang="en-US" sz="2500" dirty="0">
                <a:solidFill>
                  <a:schemeClr val="tx1"/>
                </a:solidFill>
                <a:latin typeface="+mn-lt"/>
              </a:rPr>
              <a:t>Prohibits certain amorous relationships where power disparities are present.</a:t>
            </a:r>
          </a:p>
        </p:txBody>
      </p:sp>
      <p:sp>
        <p:nvSpPr>
          <p:cNvPr id="8" name="Content Placeholder 2">
            <a:extLst>
              <a:ext uri="{FF2B5EF4-FFF2-40B4-BE49-F238E27FC236}">
                <a16:creationId xmlns:a16="http://schemas.microsoft.com/office/drawing/2014/main" id="{2155DC53-4337-4080-B580-2EC876DA7542}"/>
              </a:ext>
            </a:extLst>
          </p:cNvPr>
          <p:cNvSpPr txBox="1">
            <a:spLocks/>
          </p:cNvSpPr>
          <p:nvPr/>
        </p:nvSpPr>
        <p:spPr>
          <a:xfrm>
            <a:off x="6520070" y="1680931"/>
            <a:ext cx="5075581" cy="4170712"/>
          </a:xfrm>
          <a:prstGeom prst="rect">
            <a:avLst/>
          </a:prstGeom>
        </p:spPr>
        <p:txBody>
          <a:bodyPr>
            <a:normAutofit fontScale="92500" lnSpcReduction="20000"/>
          </a:bodyPr>
          <a:lstStyle>
            <a:lvl1pPr marL="342900" indent="-342900" algn="l" defTabSz="457200" rtl="0" eaLnBrk="1" latinLnBrk="0" hangingPunct="1">
              <a:spcBef>
                <a:spcPct val="20000"/>
              </a:spcBef>
              <a:buFont typeface="Arial"/>
              <a:buChar char="•"/>
              <a:defRPr sz="1600" kern="1200">
                <a:solidFill>
                  <a:schemeClr val="tx1">
                    <a:lumMod val="65000"/>
                    <a:lumOff val="35000"/>
                  </a:schemeClr>
                </a:solidFill>
                <a:latin typeface="Arial"/>
                <a:ea typeface="+mn-ea"/>
                <a:cs typeface="Arial"/>
              </a:defRPr>
            </a:lvl1pPr>
            <a:lvl2pPr marL="742950" indent="-285750" algn="l" defTabSz="457200" rtl="0" eaLnBrk="1" latinLnBrk="0" hangingPunct="1">
              <a:spcBef>
                <a:spcPct val="20000"/>
              </a:spcBef>
              <a:buFont typeface="Arial"/>
              <a:buChar char="–"/>
              <a:defRPr sz="1600" kern="1200">
                <a:solidFill>
                  <a:schemeClr val="tx1">
                    <a:lumMod val="65000"/>
                    <a:lumOff val="35000"/>
                  </a:schemeClr>
                </a:solidFill>
                <a:latin typeface="Arial"/>
                <a:ea typeface="+mn-ea"/>
                <a:cs typeface="Arial"/>
              </a:defRPr>
            </a:lvl2pPr>
            <a:lvl3pPr marL="1143000" indent="-228600" algn="l" defTabSz="457200" rtl="0" eaLnBrk="1" latinLnBrk="0" hangingPunct="1">
              <a:spcBef>
                <a:spcPct val="20000"/>
              </a:spcBef>
              <a:buFont typeface="Arial"/>
              <a:buChar char="•"/>
              <a:defRPr sz="1600" kern="1200">
                <a:solidFill>
                  <a:schemeClr val="tx1">
                    <a:lumMod val="65000"/>
                    <a:lumOff val="35000"/>
                  </a:schemeClr>
                </a:solidFill>
                <a:latin typeface="Arial"/>
                <a:ea typeface="+mn-ea"/>
                <a:cs typeface="Arial"/>
              </a:defRPr>
            </a:lvl3pPr>
            <a:lvl4pPr marL="1600200" indent="-228600" algn="l" defTabSz="457200" rtl="0" eaLnBrk="1" latinLnBrk="0" hangingPunct="1">
              <a:spcBef>
                <a:spcPct val="20000"/>
              </a:spcBef>
              <a:buFont typeface="Arial"/>
              <a:buChar char="–"/>
              <a:defRPr sz="1600" kern="1200">
                <a:solidFill>
                  <a:schemeClr val="tx1">
                    <a:lumMod val="65000"/>
                    <a:lumOff val="35000"/>
                  </a:schemeClr>
                </a:solidFill>
                <a:latin typeface="Arial"/>
                <a:ea typeface="+mn-ea"/>
                <a:cs typeface="Arial"/>
              </a:defRPr>
            </a:lvl4pPr>
            <a:lvl5pPr marL="2057400" indent="-228600" algn="l" defTabSz="457200" rtl="0" eaLnBrk="1" latinLnBrk="0" hangingPunct="1">
              <a:spcBef>
                <a:spcPct val="20000"/>
              </a:spcBef>
              <a:buFont typeface="Arial"/>
              <a:buChar char="»"/>
              <a:defRPr sz="1600" kern="1200">
                <a:solidFill>
                  <a:schemeClr val="tx1">
                    <a:lumMod val="65000"/>
                    <a:lumOff val="35000"/>
                  </a:schemeClr>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500" dirty="0">
                <a:solidFill>
                  <a:schemeClr val="tx1"/>
                </a:solidFill>
                <a:latin typeface="+mn-lt"/>
              </a:rPr>
              <a:t>Prohibited Conduct:</a:t>
            </a:r>
          </a:p>
          <a:p>
            <a:r>
              <a:rPr lang="en-US" sz="2500" dirty="0">
                <a:solidFill>
                  <a:schemeClr val="tx1"/>
                </a:solidFill>
                <a:latin typeface="+mn-lt"/>
              </a:rPr>
              <a:t>Discrimination</a:t>
            </a:r>
          </a:p>
          <a:p>
            <a:r>
              <a:rPr lang="en-US" sz="2500" dirty="0">
                <a:solidFill>
                  <a:schemeClr val="tx1"/>
                </a:solidFill>
                <a:latin typeface="+mn-lt"/>
              </a:rPr>
              <a:t>Discriminatory Harassment</a:t>
            </a:r>
          </a:p>
          <a:p>
            <a:r>
              <a:rPr lang="en-US" sz="2500" dirty="0">
                <a:solidFill>
                  <a:schemeClr val="tx1"/>
                </a:solidFill>
                <a:latin typeface="+mn-lt"/>
              </a:rPr>
              <a:t>Sexual or Gender-Based Harassment</a:t>
            </a:r>
          </a:p>
          <a:p>
            <a:r>
              <a:rPr lang="en-US" sz="2500" dirty="0">
                <a:solidFill>
                  <a:schemeClr val="tx1"/>
                </a:solidFill>
                <a:latin typeface="+mn-lt"/>
              </a:rPr>
              <a:t>Title IX Sexual Harassment</a:t>
            </a:r>
          </a:p>
          <a:p>
            <a:r>
              <a:rPr lang="en-US" sz="2500" dirty="0">
                <a:solidFill>
                  <a:schemeClr val="tx1"/>
                </a:solidFill>
                <a:latin typeface="+mn-lt"/>
              </a:rPr>
              <a:t>Sexual Assault</a:t>
            </a:r>
          </a:p>
          <a:p>
            <a:r>
              <a:rPr lang="en-US" sz="2500" dirty="0">
                <a:solidFill>
                  <a:schemeClr val="tx1"/>
                </a:solidFill>
                <a:latin typeface="+mn-lt"/>
              </a:rPr>
              <a:t>Intimate Partner Violence</a:t>
            </a:r>
          </a:p>
          <a:p>
            <a:r>
              <a:rPr lang="en-US" sz="2500" dirty="0">
                <a:solidFill>
                  <a:schemeClr val="tx1"/>
                </a:solidFill>
                <a:latin typeface="+mn-lt"/>
              </a:rPr>
              <a:t>Stalking</a:t>
            </a:r>
          </a:p>
          <a:p>
            <a:r>
              <a:rPr lang="en-US" sz="2500" dirty="0">
                <a:solidFill>
                  <a:schemeClr val="tx1"/>
                </a:solidFill>
                <a:latin typeface="+mn-lt"/>
              </a:rPr>
              <a:t>Sexual Exploitation</a:t>
            </a:r>
          </a:p>
          <a:p>
            <a:r>
              <a:rPr lang="en-US" sz="2500" dirty="0">
                <a:solidFill>
                  <a:schemeClr val="tx1"/>
                </a:solidFill>
                <a:latin typeface="+mn-lt"/>
              </a:rPr>
              <a:t>Retaliation</a:t>
            </a:r>
          </a:p>
          <a:p>
            <a:r>
              <a:rPr lang="en-US" sz="2500" dirty="0">
                <a:solidFill>
                  <a:schemeClr val="tx1"/>
                </a:solidFill>
                <a:latin typeface="+mn-lt"/>
              </a:rPr>
              <a:t>Complicity</a:t>
            </a:r>
          </a:p>
          <a:p>
            <a:endParaRPr lang="en-US" sz="2500" dirty="0">
              <a:solidFill>
                <a:schemeClr val="tx1"/>
              </a:solidFill>
              <a:latin typeface="+mj-lt"/>
            </a:endParaRPr>
          </a:p>
        </p:txBody>
      </p:sp>
      <p:sp>
        <p:nvSpPr>
          <p:cNvPr id="2" name="TextBox 1">
            <a:extLst>
              <a:ext uri="{FF2B5EF4-FFF2-40B4-BE49-F238E27FC236}">
                <a16:creationId xmlns:a16="http://schemas.microsoft.com/office/drawing/2014/main" id="{BDF2F1DD-79E9-245A-7C7C-28CBD98A2B34}"/>
              </a:ext>
            </a:extLst>
          </p:cNvPr>
          <p:cNvSpPr txBox="1"/>
          <p:nvPr/>
        </p:nvSpPr>
        <p:spPr>
          <a:xfrm>
            <a:off x="275968" y="23490"/>
            <a:ext cx="11640064" cy="1323439"/>
          </a:xfrm>
          <a:prstGeom prst="rect">
            <a:avLst/>
          </a:prstGeom>
          <a:noFill/>
        </p:spPr>
        <p:txBody>
          <a:bodyPr wrap="square" rtlCol="0">
            <a:spAutoFit/>
          </a:bodyPr>
          <a:lstStyle/>
          <a:p>
            <a:pPr algn="ctr"/>
            <a:r>
              <a:rPr lang="en-US" sz="4000" b="1" u="sng" dirty="0">
                <a:latin typeface="Arial" panose="020B0604020202020204" pitchFamily="34" charset="0"/>
                <a:cs typeface="Arial" panose="020B0604020202020204" pitchFamily="34" charset="0"/>
              </a:rPr>
              <a:t>Policy Against Discrimination, Harassment and Related Interpersonal Violence</a:t>
            </a:r>
          </a:p>
        </p:txBody>
      </p:sp>
    </p:spTree>
    <p:extLst>
      <p:ext uri="{BB962C8B-B14F-4D97-AF65-F5344CB8AC3E}">
        <p14:creationId xmlns:p14="http://schemas.microsoft.com/office/powerpoint/2010/main" val="31437857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51700" y="1583263"/>
            <a:ext cx="10688595" cy="4616648"/>
          </a:xfrm>
          <a:prstGeom prst="rect">
            <a:avLst/>
          </a:prstGeom>
          <a:noFill/>
        </p:spPr>
        <p:txBody>
          <a:bodyPr wrap="square" rtlCol="0">
            <a:spAutoFit/>
          </a:bodyPr>
          <a:lstStyle/>
          <a:p>
            <a:r>
              <a:rPr lang="en-US" sz="2400" b="1" i="1" dirty="0">
                <a:solidFill>
                  <a:srgbClr val="0F1938"/>
                </a:solidFill>
              </a:rPr>
              <a:t>Amorous</a:t>
            </a:r>
            <a:r>
              <a:rPr lang="en-US" sz="2400" dirty="0">
                <a:solidFill>
                  <a:srgbClr val="0F1938"/>
                </a:solidFill>
              </a:rPr>
              <a:t> includes intimate, sexual, and/or any other type of amorous encounter or relationship, whether casual or serious, short-term or long-term.</a:t>
            </a:r>
          </a:p>
          <a:p>
            <a:endParaRPr lang="en-US" sz="2400" dirty="0">
              <a:solidFill>
                <a:srgbClr val="0F1938"/>
              </a:solidFill>
            </a:endParaRPr>
          </a:p>
          <a:p>
            <a:pPr lvl="0"/>
            <a:r>
              <a:rPr lang="en-US" sz="2400" b="1" dirty="0"/>
              <a:t>Academic Context: </a:t>
            </a:r>
          </a:p>
          <a:p>
            <a:pPr lvl="1"/>
            <a:r>
              <a:rPr lang="en-US" sz="2400" dirty="0"/>
              <a:t>Prohibited with undergraduate students or with graduate students where authority relationship exists (ex. teaching; formal mentoring or advising; supervision of research)</a:t>
            </a:r>
          </a:p>
          <a:p>
            <a:pPr lvl="1"/>
            <a:endParaRPr lang="en-US" sz="2400" dirty="0"/>
          </a:p>
          <a:p>
            <a:pPr lvl="1"/>
            <a:endParaRPr lang="en-US" sz="600" dirty="0"/>
          </a:p>
          <a:p>
            <a:pPr lvl="0"/>
            <a:r>
              <a:rPr lang="en-US" sz="2400" b="1" dirty="0"/>
              <a:t>Employment Context: </a:t>
            </a:r>
          </a:p>
          <a:p>
            <a:pPr lvl="1"/>
            <a:r>
              <a:rPr lang="en-US" sz="2400" dirty="0"/>
              <a:t>Prohibited where a supervisory relationship exists</a:t>
            </a:r>
          </a:p>
          <a:p>
            <a:pPr lvl="1"/>
            <a:endParaRPr lang="en-US" sz="2400" dirty="0"/>
          </a:p>
          <a:p>
            <a:r>
              <a:rPr lang="en-US" sz="2400" dirty="0"/>
              <a:t>*Party in position of authority must disclose to OIE</a:t>
            </a:r>
          </a:p>
        </p:txBody>
      </p:sp>
      <p:sp>
        <p:nvSpPr>
          <p:cNvPr id="3" name="TextBox 2"/>
          <p:cNvSpPr txBox="1"/>
          <p:nvPr/>
        </p:nvSpPr>
        <p:spPr>
          <a:xfrm>
            <a:off x="1022520" y="580072"/>
            <a:ext cx="10146957" cy="707886"/>
          </a:xfrm>
          <a:prstGeom prst="rect">
            <a:avLst/>
          </a:prstGeom>
          <a:noFill/>
        </p:spPr>
        <p:txBody>
          <a:bodyPr wrap="square" rtlCol="0">
            <a:spAutoFit/>
          </a:bodyPr>
          <a:lstStyle/>
          <a:p>
            <a:pPr algn="ctr"/>
            <a:r>
              <a:rPr lang="en-US" sz="4000" b="1" u="sng" dirty="0">
                <a:latin typeface="Arial" panose="020B0604020202020204" pitchFamily="34" charset="0"/>
                <a:cs typeface="Arial" panose="020B0604020202020204" pitchFamily="34" charset="0"/>
              </a:rPr>
              <a:t>Inappropriate Amorous Relationships</a:t>
            </a:r>
          </a:p>
        </p:txBody>
      </p:sp>
    </p:spTree>
    <p:extLst>
      <p:ext uri="{BB962C8B-B14F-4D97-AF65-F5344CB8AC3E}">
        <p14:creationId xmlns:p14="http://schemas.microsoft.com/office/powerpoint/2010/main" val="8649965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6"/>
          <p:cNvSpPr txBox="1">
            <a:spLocks/>
          </p:cNvSpPr>
          <p:nvPr/>
        </p:nvSpPr>
        <p:spPr>
          <a:xfrm>
            <a:off x="6184898" y="1664677"/>
            <a:ext cx="5952393" cy="4941059"/>
          </a:xfrm>
          <a:prstGeom prst="rect">
            <a:avLst/>
          </a:prstGeom>
        </p:spPr>
        <p:txBody>
          <a:bodyPr vert="horz" lIns="0" tIns="34290" rIns="0" bIns="3429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lnSpc>
                <a:spcPct val="150000"/>
              </a:lnSpc>
              <a:spcBef>
                <a:spcPts val="1000"/>
              </a:spcBef>
              <a:spcAft>
                <a:spcPts val="0"/>
              </a:spcAft>
              <a:buClr>
                <a:schemeClr val="tx1"/>
              </a:buClr>
              <a:buFont typeface="Arial" panose="020B0604020202020204" pitchFamily="34" charset="0"/>
              <a:buChar char="•"/>
              <a:defRPr/>
            </a:pPr>
            <a:r>
              <a:rPr lang="en-US" sz="2100" b="1" dirty="0">
                <a:solidFill>
                  <a:schemeClr val="tx1"/>
                </a:solidFill>
              </a:rPr>
              <a:t>Race</a:t>
            </a:r>
          </a:p>
          <a:p>
            <a:pPr>
              <a:lnSpc>
                <a:spcPct val="150000"/>
              </a:lnSpc>
              <a:spcBef>
                <a:spcPts val="1000"/>
              </a:spcBef>
              <a:spcAft>
                <a:spcPts val="0"/>
              </a:spcAft>
              <a:buClr>
                <a:schemeClr val="tx1"/>
              </a:buClr>
              <a:buFont typeface="Arial" panose="020B0604020202020204" pitchFamily="34" charset="0"/>
              <a:buChar char="•"/>
              <a:defRPr/>
            </a:pPr>
            <a:r>
              <a:rPr lang="en-US" sz="2100" b="1" dirty="0">
                <a:solidFill>
                  <a:schemeClr val="tx1"/>
                </a:solidFill>
              </a:rPr>
              <a:t>Religion</a:t>
            </a:r>
          </a:p>
          <a:p>
            <a:pPr>
              <a:lnSpc>
                <a:spcPct val="150000"/>
              </a:lnSpc>
              <a:spcBef>
                <a:spcPts val="1000"/>
              </a:spcBef>
              <a:spcAft>
                <a:spcPts val="0"/>
              </a:spcAft>
              <a:buClr>
                <a:schemeClr val="tx1"/>
              </a:buClr>
              <a:buFont typeface="Arial" panose="020B0604020202020204" pitchFamily="34" charset="0"/>
              <a:buChar char="•"/>
              <a:defRPr/>
            </a:pPr>
            <a:r>
              <a:rPr lang="en-US" sz="2100" b="1" dirty="0">
                <a:solidFill>
                  <a:schemeClr val="tx1"/>
                </a:solidFill>
              </a:rPr>
              <a:t>Sex, including pregnancy and sexual harassment</a:t>
            </a:r>
          </a:p>
          <a:p>
            <a:pPr>
              <a:lnSpc>
                <a:spcPct val="150000"/>
              </a:lnSpc>
              <a:spcBef>
                <a:spcPts val="1000"/>
              </a:spcBef>
              <a:spcAft>
                <a:spcPts val="0"/>
              </a:spcAft>
              <a:buClr>
                <a:schemeClr val="tx1"/>
              </a:buClr>
              <a:buFont typeface="Arial" panose="020B0604020202020204" pitchFamily="34" charset="0"/>
              <a:buChar char="•"/>
              <a:defRPr/>
            </a:pPr>
            <a:r>
              <a:rPr lang="en-US" sz="2100" b="1" dirty="0">
                <a:solidFill>
                  <a:schemeClr val="tx1"/>
                </a:solidFill>
              </a:rPr>
              <a:t>Sexual orientation</a:t>
            </a:r>
          </a:p>
          <a:p>
            <a:pPr>
              <a:lnSpc>
                <a:spcPct val="150000"/>
              </a:lnSpc>
              <a:spcBef>
                <a:spcPts val="1000"/>
              </a:spcBef>
              <a:spcAft>
                <a:spcPts val="0"/>
              </a:spcAft>
              <a:buClr>
                <a:schemeClr val="tx1"/>
              </a:buClr>
              <a:buFont typeface="Arial" panose="020B0604020202020204" pitchFamily="34" charset="0"/>
              <a:buChar char="•"/>
              <a:defRPr/>
            </a:pPr>
            <a:r>
              <a:rPr lang="en-US" sz="2100" b="1" dirty="0">
                <a:solidFill>
                  <a:schemeClr val="tx1"/>
                </a:solidFill>
              </a:rPr>
              <a:t>Gender identity or expression</a:t>
            </a:r>
          </a:p>
          <a:p>
            <a:pPr>
              <a:lnSpc>
                <a:spcPct val="150000"/>
              </a:lnSpc>
              <a:spcBef>
                <a:spcPts val="1000"/>
              </a:spcBef>
              <a:spcAft>
                <a:spcPts val="0"/>
              </a:spcAft>
              <a:buClr>
                <a:schemeClr val="tx1"/>
              </a:buClr>
              <a:buFont typeface="Arial" panose="020B0604020202020204" pitchFamily="34" charset="0"/>
              <a:buChar char="•"/>
              <a:defRPr/>
            </a:pPr>
            <a:r>
              <a:rPr lang="en-US" sz="2100" b="1" dirty="0">
                <a:solidFill>
                  <a:schemeClr val="tx1"/>
                </a:solidFill>
              </a:rPr>
              <a:t>Veteran Status</a:t>
            </a:r>
          </a:p>
          <a:p>
            <a:pPr>
              <a:buClr>
                <a:srgbClr val="1CADE4"/>
              </a:buClr>
              <a:defRPr/>
            </a:pPr>
            <a:endParaRPr lang="en-US" sz="1500" dirty="0">
              <a:solidFill>
                <a:sysClr val="windowText" lastClr="000000">
                  <a:lumMod val="75000"/>
                  <a:lumOff val="25000"/>
                </a:sysClr>
              </a:solidFill>
            </a:endParaRPr>
          </a:p>
        </p:txBody>
      </p:sp>
      <p:sp>
        <p:nvSpPr>
          <p:cNvPr id="3" name="Content Placeholder 2"/>
          <p:cNvSpPr>
            <a:spLocks noGrp="1"/>
          </p:cNvSpPr>
          <p:nvPr>
            <p:ph idx="1"/>
          </p:nvPr>
        </p:nvSpPr>
        <p:spPr>
          <a:xfrm>
            <a:off x="875323" y="1524000"/>
            <a:ext cx="4458677" cy="4941059"/>
          </a:xfrm>
        </p:spPr>
        <p:txBody>
          <a:bodyPr>
            <a:normAutofit/>
          </a:bodyPr>
          <a:lstStyle/>
          <a:p>
            <a:pPr>
              <a:lnSpc>
                <a:spcPct val="150000"/>
              </a:lnSpc>
            </a:pPr>
            <a:r>
              <a:rPr lang="en-US" sz="2100" b="1" dirty="0"/>
              <a:t>Age</a:t>
            </a:r>
          </a:p>
          <a:p>
            <a:pPr>
              <a:lnSpc>
                <a:spcPct val="150000"/>
              </a:lnSpc>
            </a:pPr>
            <a:r>
              <a:rPr lang="en-US" sz="2100" b="1" dirty="0"/>
              <a:t>Ancestry</a:t>
            </a:r>
          </a:p>
          <a:p>
            <a:pPr>
              <a:lnSpc>
                <a:spcPct val="150000"/>
              </a:lnSpc>
            </a:pPr>
            <a:r>
              <a:rPr lang="en-US" sz="2100" b="1" dirty="0"/>
              <a:t>Color</a:t>
            </a:r>
          </a:p>
          <a:p>
            <a:pPr>
              <a:lnSpc>
                <a:spcPct val="150000"/>
              </a:lnSpc>
            </a:pPr>
            <a:r>
              <a:rPr lang="en-US" sz="2100" b="1" dirty="0"/>
              <a:t>Disability</a:t>
            </a:r>
          </a:p>
          <a:p>
            <a:pPr>
              <a:lnSpc>
                <a:spcPct val="150000"/>
              </a:lnSpc>
            </a:pPr>
            <a:r>
              <a:rPr lang="en-US" sz="2100" b="1" dirty="0"/>
              <a:t>Marital status</a:t>
            </a:r>
          </a:p>
          <a:p>
            <a:pPr>
              <a:lnSpc>
                <a:spcPct val="150000"/>
              </a:lnSpc>
            </a:pPr>
            <a:r>
              <a:rPr lang="en-US" sz="2100" b="1" dirty="0">
                <a:solidFill>
                  <a:schemeClr val="tx1"/>
                </a:solidFill>
              </a:rPr>
              <a:t>National origin</a:t>
            </a:r>
          </a:p>
          <a:p>
            <a:pPr marL="0" indent="0">
              <a:lnSpc>
                <a:spcPct val="150000"/>
              </a:lnSpc>
              <a:buNone/>
            </a:pPr>
            <a:endParaRPr lang="en-US" sz="2100" b="1" dirty="0"/>
          </a:p>
        </p:txBody>
      </p:sp>
      <p:sp>
        <p:nvSpPr>
          <p:cNvPr id="6" name="Title 5"/>
          <p:cNvSpPr>
            <a:spLocks noGrp="1"/>
          </p:cNvSpPr>
          <p:nvPr>
            <p:ph type="title"/>
          </p:nvPr>
        </p:nvSpPr>
        <p:spPr/>
        <p:txBody>
          <a:bodyPr/>
          <a:lstStyle/>
          <a:p>
            <a:pPr algn="ctr"/>
            <a:r>
              <a:rPr lang="en-US" b="1" u="sng" dirty="0">
                <a:latin typeface="Arial" panose="020B0604020202020204" pitchFamily="34" charset="0"/>
                <a:cs typeface="Arial" panose="020B0604020202020204" pitchFamily="34" charset="0"/>
              </a:rPr>
              <a:t>Protected Classes</a:t>
            </a:r>
          </a:p>
        </p:txBody>
      </p:sp>
      <p:sp>
        <p:nvSpPr>
          <p:cNvPr id="2" name="TextBox 1">
            <a:extLst>
              <a:ext uri="{FF2B5EF4-FFF2-40B4-BE49-F238E27FC236}">
                <a16:creationId xmlns:a16="http://schemas.microsoft.com/office/drawing/2014/main" id="{40856994-8273-3639-22C2-F143B3E2EE9B}"/>
              </a:ext>
            </a:extLst>
          </p:cNvPr>
          <p:cNvSpPr txBox="1"/>
          <p:nvPr/>
        </p:nvSpPr>
        <p:spPr>
          <a:xfrm>
            <a:off x="875323" y="5943600"/>
            <a:ext cx="6998677" cy="369332"/>
          </a:xfrm>
          <a:prstGeom prst="rect">
            <a:avLst/>
          </a:prstGeom>
          <a:noFill/>
        </p:spPr>
        <p:txBody>
          <a:bodyPr wrap="square" rtlCol="0">
            <a:spAutoFit/>
          </a:bodyPr>
          <a:lstStyle/>
          <a:p>
            <a:r>
              <a:rPr lang="en-US" dirty="0"/>
              <a:t>*See Policy for full list</a:t>
            </a:r>
          </a:p>
        </p:txBody>
      </p:sp>
    </p:spTree>
    <p:extLst>
      <p:ext uri="{BB962C8B-B14F-4D97-AF65-F5344CB8AC3E}">
        <p14:creationId xmlns:p14="http://schemas.microsoft.com/office/powerpoint/2010/main" val="30530858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00184" y="1417638"/>
            <a:ext cx="11363569" cy="5075237"/>
          </a:xfrm>
        </p:spPr>
        <p:txBody>
          <a:bodyPr>
            <a:normAutofit/>
          </a:bodyPr>
          <a:lstStyle/>
          <a:p>
            <a:r>
              <a:rPr lang="en-US" b="1" dirty="0"/>
              <a:t>Discrimination</a:t>
            </a:r>
            <a:r>
              <a:rPr lang="en-US" dirty="0"/>
              <a:t>: </a:t>
            </a:r>
          </a:p>
          <a:p>
            <a:pPr lvl="1"/>
            <a:r>
              <a:rPr lang="en-US" dirty="0"/>
              <a:t>Adverse action based on protected class</a:t>
            </a:r>
          </a:p>
          <a:p>
            <a:pPr lvl="1"/>
            <a:r>
              <a:rPr lang="en-US" dirty="0"/>
              <a:t>Includes failing to provide reasonable accommodation to persons with disabilities.</a:t>
            </a:r>
          </a:p>
          <a:p>
            <a:r>
              <a:rPr lang="en-US" b="1" dirty="0"/>
              <a:t>Discriminatory Harassment/Sexual Harassment:</a:t>
            </a:r>
          </a:p>
          <a:p>
            <a:pPr lvl="1"/>
            <a:r>
              <a:rPr lang="en-US" dirty="0">
                <a:solidFill>
                  <a:prstClr val="black"/>
                </a:solidFill>
              </a:rPr>
              <a:t>Conduct based on protected class / unwelcome conduct of a sexual nature.</a:t>
            </a:r>
          </a:p>
          <a:p>
            <a:pPr marL="1200150" lvl="3" indent="-285750">
              <a:spcBef>
                <a:spcPts val="0"/>
              </a:spcBef>
            </a:pPr>
            <a:r>
              <a:rPr lang="en-US" sz="2400" b="1" kern="0" dirty="0">
                <a:solidFill>
                  <a:sysClr val="windowText" lastClr="000000"/>
                </a:solidFill>
              </a:rPr>
              <a:t>Quid Pro Quo: </a:t>
            </a:r>
            <a:r>
              <a:rPr lang="en-US" sz="2400" kern="0" dirty="0">
                <a:solidFill>
                  <a:sysClr val="windowText" lastClr="000000"/>
                </a:solidFill>
              </a:rPr>
              <a:t>Submission to or rejection of unwelcome conduct is used as the basis for employment or academic decisions</a:t>
            </a:r>
          </a:p>
          <a:p>
            <a:pPr marL="1200150" lvl="3" indent="-285750">
              <a:spcBef>
                <a:spcPts val="0"/>
              </a:spcBef>
            </a:pPr>
            <a:r>
              <a:rPr lang="en-US" sz="2400" b="1" kern="0" dirty="0">
                <a:solidFill>
                  <a:sysClr val="windowText" lastClr="000000"/>
                </a:solidFill>
              </a:rPr>
              <a:t>Hostile Environment: </a:t>
            </a:r>
            <a:r>
              <a:rPr lang="en-US" sz="2400" kern="0" dirty="0">
                <a:solidFill>
                  <a:sysClr val="windowText" lastClr="000000"/>
                </a:solidFill>
              </a:rPr>
              <a:t>So severe, persistent or pervasive that it unreasonably interferes with, limits, deprives, or alters the conditions of education, employment, or participation in a University program or activity.</a:t>
            </a:r>
          </a:p>
          <a:p>
            <a:pPr marL="0" indent="0">
              <a:buNone/>
            </a:pPr>
            <a:endParaRPr lang="en-US" dirty="0"/>
          </a:p>
        </p:txBody>
      </p:sp>
      <p:sp>
        <p:nvSpPr>
          <p:cNvPr id="4" name="Title 3"/>
          <p:cNvSpPr>
            <a:spLocks noGrp="1"/>
          </p:cNvSpPr>
          <p:nvPr>
            <p:ph type="title"/>
          </p:nvPr>
        </p:nvSpPr>
        <p:spPr/>
        <p:txBody>
          <a:bodyPr>
            <a:normAutofit/>
          </a:bodyPr>
          <a:lstStyle/>
          <a:p>
            <a:pPr algn="ctr"/>
            <a:r>
              <a:rPr lang="en-US" sz="4000" b="1" u="sng" dirty="0">
                <a:latin typeface="Arial" panose="020B0604020202020204" pitchFamily="34" charset="0"/>
                <a:cs typeface="Arial" panose="020B0604020202020204" pitchFamily="34" charset="0"/>
              </a:rPr>
              <a:t>Prohibited Conduct</a:t>
            </a:r>
          </a:p>
        </p:txBody>
      </p:sp>
    </p:spTree>
    <p:extLst>
      <p:ext uri="{BB962C8B-B14F-4D97-AF65-F5344CB8AC3E}">
        <p14:creationId xmlns:p14="http://schemas.microsoft.com/office/powerpoint/2010/main" val="6378175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graphicFrame>
        <p:nvGraphicFramePr>
          <p:cNvPr id="101" name="Google Shape;101;p19"/>
          <p:cNvGraphicFramePr/>
          <p:nvPr>
            <p:extLst>
              <p:ext uri="{D42A27DB-BD31-4B8C-83A1-F6EECF244321}">
                <p14:modId xmlns:p14="http://schemas.microsoft.com/office/powerpoint/2010/main" val="3578409947"/>
              </p:ext>
            </p:extLst>
          </p:nvPr>
        </p:nvGraphicFramePr>
        <p:xfrm>
          <a:off x="350733" y="1277501"/>
          <a:ext cx="5745267" cy="5505633"/>
        </p:xfrm>
        <a:graphic>
          <a:graphicData uri="http://schemas.openxmlformats.org/drawingml/2006/table">
            <a:tbl>
              <a:tblPr>
                <a:noFill/>
              </a:tblPr>
              <a:tblGrid>
                <a:gridCol w="5745267">
                  <a:extLst>
                    <a:ext uri="{9D8B030D-6E8A-4147-A177-3AD203B41FA5}">
                      <a16:colId xmlns:a16="http://schemas.microsoft.com/office/drawing/2014/main" val="20000"/>
                    </a:ext>
                  </a:extLst>
                </a:gridCol>
              </a:tblGrid>
              <a:tr h="582000">
                <a:tc>
                  <a:txBody>
                    <a:bodyPr/>
                    <a:lstStyle/>
                    <a:p>
                      <a:pPr marL="0" lvl="0" indent="0" algn="l" rtl="0">
                        <a:spcBef>
                          <a:spcPts val="0"/>
                        </a:spcBef>
                        <a:spcAft>
                          <a:spcPts val="0"/>
                        </a:spcAft>
                        <a:buNone/>
                      </a:pPr>
                      <a:r>
                        <a:rPr lang="en" sz="2100" b="1" u="sng" dirty="0">
                          <a:solidFill>
                            <a:schemeClr val="tx1"/>
                          </a:solidFill>
                          <a:latin typeface="Calibri"/>
                          <a:ea typeface="Calibri"/>
                          <a:cs typeface="Calibri"/>
                          <a:sym typeface="Calibri"/>
                        </a:rPr>
                        <a:t>Title IX Sexual Harassment</a:t>
                      </a:r>
                      <a:endParaRPr sz="2100" b="1" u="sng" dirty="0">
                        <a:solidFill>
                          <a:schemeClr val="tx1"/>
                        </a:solidFill>
                        <a:latin typeface="Calibri"/>
                        <a:ea typeface="Calibri"/>
                        <a:cs typeface="Calibri"/>
                        <a:sym typeface="Calibri"/>
                      </a:endParaRPr>
                    </a:p>
                  </a:txBody>
                  <a:tcPr marL="121900" marR="121900" marT="121900" marB="121900">
                    <a:lnL w="9525" cap="flat" cmpd="sng">
                      <a:solidFill>
                        <a:srgbClr val="4A86E8"/>
                      </a:solidFill>
                      <a:prstDash val="solid"/>
                      <a:round/>
                      <a:headEnd type="none" w="sm" len="sm"/>
                      <a:tailEnd type="none" w="sm" len="sm"/>
                    </a:lnL>
                    <a:lnR w="9525" cap="flat" cmpd="sng">
                      <a:solidFill>
                        <a:srgbClr val="4A86E8"/>
                      </a:solidFill>
                      <a:prstDash val="solid"/>
                      <a:round/>
                      <a:headEnd type="none" w="sm" len="sm"/>
                      <a:tailEnd type="none" w="sm" len="sm"/>
                    </a:lnR>
                    <a:lnT w="9525" cap="flat" cmpd="sng">
                      <a:solidFill>
                        <a:srgbClr val="4A86E8"/>
                      </a:solidFill>
                      <a:prstDash val="solid"/>
                      <a:round/>
                      <a:headEnd type="none" w="sm" len="sm"/>
                      <a:tailEnd type="none" w="sm" len="sm"/>
                    </a:lnT>
                    <a:lnB w="9525" cap="flat" cmpd="sng">
                      <a:solidFill>
                        <a:srgbClr val="4A86E8"/>
                      </a:solidFill>
                      <a:prstDash val="solid"/>
                      <a:round/>
                      <a:headEnd type="none" w="sm" len="sm"/>
                      <a:tailEnd type="none" w="sm" len="sm"/>
                    </a:lnB>
                  </a:tcPr>
                </a:tc>
                <a:extLst>
                  <a:ext uri="{0D108BD9-81ED-4DB2-BD59-A6C34878D82A}">
                    <a16:rowId xmlns:a16="http://schemas.microsoft.com/office/drawing/2014/main" val="10000"/>
                  </a:ext>
                </a:extLst>
              </a:tr>
              <a:tr h="4923633">
                <a:tc>
                  <a:txBody>
                    <a:bodyPr/>
                    <a:lstStyle/>
                    <a:p>
                      <a:pPr marL="457200" lvl="0" indent="-320675" algn="l" rtl="0">
                        <a:lnSpc>
                          <a:spcPct val="90000"/>
                        </a:lnSpc>
                        <a:spcBef>
                          <a:spcPts val="1000"/>
                        </a:spcBef>
                        <a:spcAft>
                          <a:spcPts val="0"/>
                        </a:spcAft>
                        <a:buClr>
                          <a:srgbClr val="192643"/>
                        </a:buClr>
                        <a:buSzPts val="1450"/>
                        <a:buFont typeface="Calibri"/>
                        <a:buChar char="●"/>
                      </a:pPr>
                      <a:r>
                        <a:rPr lang="en" sz="1900" dirty="0">
                          <a:solidFill>
                            <a:schemeClr val="tx1"/>
                          </a:solidFill>
                          <a:latin typeface="Calibri"/>
                          <a:ea typeface="Calibri"/>
                          <a:cs typeface="Calibri"/>
                          <a:sym typeface="Calibri"/>
                        </a:rPr>
                        <a:t>An </a:t>
                      </a:r>
                      <a:r>
                        <a:rPr lang="en" sz="1900" b="1" dirty="0">
                          <a:solidFill>
                            <a:schemeClr val="tx1"/>
                          </a:solidFill>
                          <a:latin typeface="Calibri"/>
                          <a:ea typeface="Calibri"/>
                          <a:cs typeface="Calibri"/>
                          <a:sym typeface="Calibri"/>
                        </a:rPr>
                        <a:t>employee</a:t>
                      </a:r>
                      <a:r>
                        <a:rPr lang="en" sz="1900" dirty="0">
                          <a:solidFill>
                            <a:schemeClr val="tx1"/>
                          </a:solidFill>
                          <a:latin typeface="Calibri"/>
                          <a:ea typeface="Calibri"/>
                          <a:cs typeface="Calibri"/>
                          <a:sym typeface="Calibri"/>
                        </a:rPr>
                        <a:t> conditioning the provision of an aid, benefit, or service on an individual’s participation in unwelcome sexual conduct; or </a:t>
                      </a:r>
                      <a:endParaRPr sz="1900" dirty="0">
                        <a:solidFill>
                          <a:schemeClr val="tx1"/>
                        </a:solidFill>
                        <a:latin typeface="Calibri"/>
                        <a:ea typeface="Calibri"/>
                        <a:cs typeface="Calibri"/>
                        <a:sym typeface="Calibri"/>
                      </a:endParaRPr>
                    </a:p>
                    <a:p>
                      <a:pPr marL="457200" lvl="0" indent="-320675" algn="l" rtl="0">
                        <a:lnSpc>
                          <a:spcPct val="90000"/>
                        </a:lnSpc>
                        <a:spcBef>
                          <a:spcPts val="0"/>
                        </a:spcBef>
                        <a:spcAft>
                          <a:spcPts val="0"/>
                        </a:spcAft>
                        <a:buClr>
                          <a:srgbClr val="192643"/>
                        </a:buClr>
                        <a:buSzPts val="1450"/>
                        <a:buFont typeface="Calibri"/>
                        <a:buChar char="●"/>
                      </a:pPr>
                      <a:r>
                        <a:rPr lang="en" sz="1900" dirty="0">
                          <a:solidFill>
                            <a:schemeClr val="tx1"/>
                          </a:solidFill>
                          <a:latin typeface="Calibri"/>
                          <a:ea typeface="Calibri"/>
                          <a:cs typeface="Calibri"/>
                          <a:sym typeface="Calibri"/>
                        </a:rPr>
                        <a:t>Unwelcome conduct determined by a reasonable person to be so severe, pervasive, </a:t>
                      </a:r>
                      <a:r>
                        <a:rPr lang="en" sz="1900" b="1" dirty="0">
                          <a:solidFill>
                            <a:schemeClr val="tx1"/>
                          </a:solidFill>
                          <a:latin typeface="Calibri"/>
                          <a:ea typeface="Calibri"/>
                          <a:cs typeface="Calibri"/>
                          <a:sym typeface="Calibri"/>
                        </a:rPr>
                        <a:t>and</a:t>
                      </a:r>
                      <a:r>
                        <a:rPr lang="en" sz="1900" dirty="0">
                          <a:solidFill>
                            <a:schemeClr val="tx1"/>
                          </a:solidFill>
                          <a:latin typeface="Calibri"/>
                          <a:ea typeface="Calibri"/>
                          <a:cs typeface="Calibri"/>
                          <a:sym typeface="Calibri"/>
                        </a:rPr>
                        <a:t> objectively offensive that it effectively denies a person equal access to the University’s education program or activity </a:t>
                      </a:r>
                      <a:r>
                        <a:rPr lang="en" sz="1900" b="1" dirty="0">
                          <a:solidFill>
                            <a:schemeClr val="tx1"/>
                          </a:solidFill>
                          <a:latin typeface="Calibri"/>
                          <a:ea typeface="Calibri"/>
                          <a:cs typeface="Calibri"/>
                          <a:sym typeface="Calibri"/>
                        </a:rPr>
                        <a:t>in the United States</a:t>
                      </a:r>
                      <a:r>
                        <a:rPr lang="en" sz="1900" dirty="0">
                          <a:solidFill>
                            <a:schemeClr val="tx1"/>
                          </a:solidFill>
                          <a:latin typeface="Calibri"/>
                          <a:ea typeface="Calibri"/>
                          <a:cs typeface="Calibri"/>
                          <a:sym typeface="Calibri"/>
                        </a:rPr>
                        <a:t>; or </a:t>
                      </a:r>
                      <a:endParaRPr sz="1900" dirty="0">
                        <a:solidFill>
                          <a:schemeClr val="tx1"/>
                        </a:solidFill>
                        <a:latin typeface="Calibri"/>
                        <a:ea typeface="Calibri"/>
                        <a:cs typeface="Calibri"/>
                        <a:sym typeface="Calibri"/>
                      </a:endParaRPr>
                    </a:p>
                    <a:p>
                      <a:pPr marL="457200" lvl="0" indent="-320675" algn="l" rtl="0">
                        <a:lnSpc>
                          <a:spcPct val="90000"/>
                        </a:lnSpc>
                        <a:spcBef>
                          <a:spcPts val="0"/>
                        </a:spcBef>
                        <a:spcAft>
                          <a:spcPts val="0"/>
                        </a:spcAft>
                        <a:buClr>
                          <a:srgbClr val="192643"/>
                        </a:buClr>
                        <a:buSzPts val="1450"/>
                        <a:buFont typeface="Calibri"/>
                        <a:buChar char="●"/>
                      </a:pPr>
                      <a:r>
                        <a:rPr lang="en" sz="1900" dirty="0">
                          <a:solidFill>
                            <a:schemeClr val="tx1"/>
                          </a:solidFill>
                          <a:latin typeface="Calibri"/>
                          <a:ea typeface="Calibri"/>
                          <a:cs typeface="Calibri"/>
                          <a:sym typeface="Calibri"/>
                        </a:rPr>
                        <a:t>Sexual assault (as defined by Clery Act), or “dating violence,” “domestic violence,” and “stalking” (as defined by the Violence Against Women Act).</a:t>
                      </a:r>
                      <a:endParaRPr sz="1900" dirty="0">
                        <a:solidFill>
                          <a:schemeClr val="tx1"/>
                        </a:solidFill>
                        <a:latin typeface="Calibri"/>
                        <a:ea typeface="Calibri"/>
                        <a:cs typeface="Calibri"/>
                        <a:sym typeface="Calibri"/>
                      </a:endParaRPr>
                    </a:p>
                    <a:p>
                      <a:pPr marL="0" lvl="0" indent="0" algn="l" rtl="0">
                        <a:spcBef>
                          <a:spcPts val="0"/>
                        </a:spcBef>
                        <a:spcAft>
                          <a:spcPts val="0"/>
                        </a:spcAft>
                        <a:buNone/>
                      </a:pPr>
                      <a:endParaRPr sz="2500" dirty="0">
                        <a:solidFill>
                          <a:schemeClr val="tx1"/>
                        </a:solidFill>
                      </a:endParaRPr>
                    </a:p>
                  </a:txBody>
                  <a:tcPr marL="121900" marR="121900" marT="121900" marB="121900">
                    <a:lnL w="9525" cap="flat" cmpd="sng">
                      <a:solidFill>
                        <a:srgbClr val="4A86E8"/>
                      </a:solidFill>
                      <a:prstDash val="solid"/>
                      <a:round/>
                      <a:headEnd type="none" w="sm" len="sm"/>
                      <a:tailEnd type="none" w="sm" len="sm"/>
                    </a:lnL>
                    <a:lnR w="9525" cap="flat" cmpd="sng">
                      <a:solidFill>
                        <a:srgbClr val="4A86E8"/>
                      </a:solidFill>
                      <a:prstDash val="solid"/>
                      <a:round/>
                      <a:headEnd type="none" w="sm" len="sm"/>
                      <a:tailEnd type="none" w="sm" len="sm"/>
                    </a:lnR>
                    <a:lnT w="9525" cap="flat" cmpd="sng">
                      <a:solidFill>
                        <a:srgbClr val="4A86E8"/>
                      </a:solidFill>
                      <a:prstDash val="solid"/>
                      <a:round/>
                      <a:headEnd type="none" w="sm" len="sm"/>
                      <a:tailEnd type="none" w="sm" len="sm"/>
                    </a:lnT>
                    <a:lnB w="9525" cap="flat" cmpd="sng">
                      <a:solidFill>
                        <a:srgbClr val="4A86E8"/>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graphicFrame>
        <p:nvGraphicFramePr>
          <p:cNvPr id="102" name="Google Shape;102;p19"/>
          <p:cNvGraphicFramePr/>
          <p:nvPr>
            <p:extLst>
              <p:ext uri="{D42A27DB-BD31-4B8C-83A1-F6EECF244321}">
                <p14:modId xmlns:p14="http://schemas.microsoft.com/office/powerpoint/2010/main" val="2711949288"/>
              </p:ext>
            </p:extLst>
          </p:nvPr>
        </p:nvGraphicFramePr>
        <p:xfrm>
          <a:off x="6197833" y="1277500"/>
          <a:ext cx="5745267" cy="5526960"/>
        </p:xfrm>
        <a:graphic>
          <a:graphicData uri="http://schemas.openxmlformats.org/drawingml/2006/table">
            <a:tbl>
              <a:tblPr>
                <a:noFill/>
              </a:tblPr>
              <a:tblGrid>
                <a:gridCol w="5745267">
                  <a:extLst>
                    <a:ext uri="{9D8B030D-6E8A-4147-A177-3AD203B41FA5}">
                      <a16:colId xmlns:a16="http://schemas.microsoft.com/office/drawing/2014/main" val="20000"/>
                    </a:ext>
                  </a:extLst>
                </a:gridCol>
              </a:tblGrid>
              <a:tr h="568920">
                <a:tc>
                  <a:txBody>
                    <a:bodyPr/>
                    <a:lstStyle/>
                    <a:p>
                      <a:pPr marL="0" lvl="0" indent="0" algn="l" rtl="0">
                        <a:spcBef>
                          <a:spcPts val="0"/>
                        </a:spcBef>
                        <a:spcAft>
                          <a:spcPts val="0"/>
                        </a:spcAft>
                        <a:buNone/>
                      </a:pPr>
                      <a:r>
                        <a:rPr lang="en" sz="2100" b="1" u="sng" dirty="0">
                          <a:solidFill>
                            <a:schemeClr val="tx1"/>
                          </a:solidFill>
                          <a:latin typeface="Calibri"/>
                          <a:ea typeface="Calibri"/>
                          <a:cs typeface="Calibri"/>
                          <a:sym typeface="Calibri"/>
                        </a:rPr>
                        <a:t>(Non-Title IX) Sexual Harassment</a:t>
                      </a:r>
                      <a:endParaRPr sz="2100" b="1" u="sng" dirty="0">
                        <a:solidFill>
                          <a:schemeClr val="tx1"/>
                        </a:solidFill>
                        <a:latin typeface="Calibri"/>
                        <a:ea typeface="Calibri"/>
                        <a:cs typeface="Calibri"/>
                        <a:sym typeface="Calibri"/>
                      </a:endParaRPr>
                    </a:p>
                  </a:txBody>
                  <a:tcPr marL="121900" marR="121900" marT="121900" marB="121900">
                    <a:lnL w="9525" cap="flat" cmpd="sng">
                      <a:solidFill>
                        <a:srgbClr val="4A86E8"/>
                      </a:solidFill>
                      <a:prstDash val="solid"/>
                      <a:round/>
                      <a:headEnd type="none" w="sm" len="sm"/>
                      <a:tailEnd type="none" w="sm" len="sm"/>
                    </a:lnL>
                    <a:lnR w="9525" cap="flat" cmpd="sng">
                      <a:solidFill>
                        <a:srgbClr val="4A86E8"/>
                      </a:solidFill>
                      <a:prstDash val="solid"/>
                      <a:round/>
                      <a:headEnd type="none" w="sm" len="sm"/>
                      <a:tailEnd type="none" w="sm" len="sm"/>
                    </a:lnR>
                    <a:lnT w="9525" cap="flat" cmpd="sng">
                      <a:solidFill>
                        <a:srgbClr val="4A86E8"/>
                      </a:solidFill>
                      <a:prstDash val="solid"/>
                      <a:round/>
                      <a:headEnd type="none" w="sm" len="sm"/>
                      <a:tailEnd type="none" w="sm" len="sm"/>
                    </a:lnT>
                    <a:lnB w="9525" cap="flat" cmpd="sng">
                      <a:solidFill>
                        <a:srgbClr val="4A86E8"/>
                      </a:solidFill>
                      <a:prstDash val="solid"/>
                      <a:round/>
                      <a:headEnd type="none" w="sm" len="sm"/>
                      <a:tailEnd type="none" w="sm" len="sm"/>
                    </a:lnB>
                  </a:tcPr>
                </a:tc>
                <a:extLst>
                  <a:ext uri="{0D108BD9-81ED-4DB2-BD59-A6C34878D82A}">
                    <a16:rowId xmlns:a16="http://schemas.microsoft.com/office/drawing/2014/main" val="10000"/>
                  </a:ext>
                </a:extLst>
              </a:tr>
              <a:tr h="4958040">
                <a:tc>
                  <a:txBody>
                    <a:bodyPr/>
                    <a:lstStyle/>
                    <a:p>
                      <a:pPr marL="457200" lvl="0" indent="-320675" algn="l" rtl="0">
                        <a:lnSpc>
                          <a:spcPct val="100000"/>
                        </a:lnSpc>
                        <a:spcBef>
                          <a:spcPts val="0"/>
                        </a:spcBef>
                        <a:spcAft>
                          <a:spcPts val="0"/>
                        </a:spcAft>
                        <a:buClr>
                          <a:srgbClr val="192643"/>
                        </a:buClr>
                        <a:buSzPts val="1450"/>
                        <a:buFont typeface="Calibri"/>
                        <a:buChar char="●"/>
                      </a:pPr>
                      <a:r>
                        <a:rPr lang="en" sz="1900" dirty="0">
                          <a:solidFill>
                            <a:schemeClr val="tx1"/>
                          </a:solidFill>
                          <a:latin typeface="Calibri"/>
                          <a:ea typeface="Calibri"/>
                          <a:cs typeface="Calibri"/>
                          <a:sym typeface="Calibri"/>
                        </a:rPr>
                        <a:t>Where submission to or rejection of unwelcome conduct is used as the basis for decisions affecting an individual’s education; employment; or participation in a University program or activity (i.e. quid pro quo); or </a:t>
                      </a:r>
                      <a:endParaRPr sz="1900" dirty="0">
                        <a:solidFill>
                          <a:schemeClr val="tx1"/>
                        </a:solidFill>
                        <a:latin typeface="Calibri"/>
                        <a:ea typeface="Calibri"/>
                        <a:cs typeface="Calibri"/>
                        <a:sym typeface="Calibri"/>
                      </a:endParaRPr>
                    </a:p>
                    <a:p>
                      <a:pPr marL="457200" lvl="0" indent="-320675" algn="l" rtl="0">
                        <a:lnSpc>
                          <a:spcPct val="100000"/>
                        </a:lnSpc>
                        <a:spcBef>
                          <a:spcPts val="0"/>
                        </a:spcBef>
                        <a:spcAft>
                          <a:spcPts val="0"/>
                        </a:spcAft>
                        <a:buClr>
                          <a:srgbClr val="192643"/>
                        </a:buClr>
                        <a:buSzPts val="1450"/>
                        <a:buFont typeface="Calibri"/>
                        <a:buChar char="●"/>
                      </a:pPr>
                      <a:r>
                        <a:rPr lang="en" sz="1900" dirty="0">
                          <a:solidFill>
                            <a:schemeClr val="tx1"/>
                          </a:solidFill>
                          <a:latin typeface="Calibri"/>
                          <a:ea typeface="Calibri"/>
                          <a:cs typeface="Calibri"/>
                          <a:sym typeface="Calibri"/>
                        </a:rPr>
                        <a:t>Unwelcome conduct that is so severe, persistent </a:t>
                      </a:r>
                      <a:r>
                        <a:rPr lang="en" sz="1900" b="1" dirty="0">
                          <a:solidFill>
                            <a:schemeClr val="tx1"/>
                          </a:solidFill>
                          <a:latin typeface="Calibri"/>
                          <a:ea typeface="Calibri"/>
                          <a:cs typeface="Calibri"/>
                          <a:sym typeface="Calibri"/>
                        </a:rPr>
                        <a:t>or</a:t>
                      </a:r>
                      <a:r>
                        <a:rPr lang="en" sz="1900" dirty="0">
                          <a:solidFill>
                            <a:schemeClr val="tx1"/>
                          </a:solidFill>
                          <a:latin typeface="Calibri"/>
                          <a:ea typeface="Calibri"/>
                          <a:cs typeface="Calibri"/>
                          <a:sym typeface="Calibri"/>
                        </a:rPr>
                        <a:t> pervasive that it unreasonably interferes with, limits, deprives, or alters the conditions of education; employment; or participation in a University program or activity when viewed from both a subjective and objective perspective (i.e. hostile environment); or </a:t>
                      </a:r>
                      <a:endParaRPr sz="1900" dirty="0">
                        <a:solidFill>
                          <a:schemeClr val="tx1"/>
                        </a:solidFill>
                        <a:latin typeface="Calibri"/>
                        <a:ea typeface="Calibri"/>
                        <a:cs typeface="Calibri"/>
                        <a:sym typeface="Calibri"/>
                      </a:endParaRPr>
                    </a:p>
                    <a:p>
                      <a:pPr marL="457200" lvl="0" indent="-320675" algn="l" rtl="0">
                        <a:lnSpc>
                          <a:spcPct val="100000"/>
                        </a:lnSpc>
                        <a:spcBef>
                          <a:spcPts val="0"/>
                        </a:spcBef>
                        <a:spcAft>
                          <a:spcPts val="0"/>
                        </a:spcAft>
                        <a:buClr>
                          <a:srgbClr val="192643"/>
                        </a:buClr>
                        <a:buSzPts val="1450"/>
                        <a:buFont typeface="Calibri"/>
                        <a:buChar char="●"/>
                      </a:pPr>
                      <a:r>
                        <a:rPr lang="en" sz="1900" dirty="0">
                          <a:solidFill>
                            <a:schemeClr val="tx1"/>
                          </a:solidFill>
                          <a:latin typeface="Calibri"/>
                          <a:ea typeface="Calibri"/>
                          <a:cs typeface="Calibri"/>
                          <a:sym typeface="Calibri"/>
                        </a:rPr>
                        <a:t>Acts of interpersonal violence (e.g. sexual assault, intimate partner violence, stalking) as defined by T</a:t>
                      </a:r>
                      <a:r>
                        <a:rPr lang="en" sz="1900" i="1" dirty="0">
                          <a:solidFill>
                            <a:schemeClr val="tx1"/>
                          </a:solidFill>
                          <a:latin typeface="Calibri"/>
                          <a:ea typeface="Calibri"/>
                          <a:cs typeface="Calibri"/>
                          <a:sym typeface="Calibri"/>
                        </a:rPr>
                        <a:t>he Policy Against Discrimination, Harassment, and Related Interpersonal Violence</a:t>
                      </a:r>
                      <a:r>
                        <a:rPr lang="en" sz="1900" dirty="0">
                          <a:solidFill>
                            <a:schemeClr val="tx1"/>
                          </a:solidFill>
                          <a:latin typeface="Calibri"/>
                          <a:ea typeface="Calibri"/>
                          <a:cs typeface="Calibri"/>
                          <a:sym typeface="Calibri"/>
                        </a:rPr>
                        <a:t>.</a:t>
                      </a:r>
                      <a:endParaRPr sz="1900" dirty="0">
                        <a:solidFill>
                          <a:schemeClr val="tx1"/>
                        </a:solidFill>
                        <a:latin typeface="Calibri"/>
                        <a:ea typeface="Calibri"/>
                        <a:cs typeface="Calibri"/>
                        <a:sym typeface="Calibri"/>
                      </a:endParaRPr>
                    </a:p>
                  </a:txBody>
                  <a:tcPr marL="121900" marR="121900" marT="121900" marB="121900">
                    <a:lnL w="9525" cap="flat" cmpd="sng">
                      <a:solidFill>
                        <a:srgbClr val="4A86E8"/>
                      </a:solidFill>
                      <a:prstDash val="solid"/>
                      <a:round/>
                      <a:headEnd type="none" w="sm" len="sm"/>
                      <a:tailEnd type="none" w="sm" len="sm"/>
                    </a:lnL>
                    <a:lnR w="9525" cap="flat" cmpd="sng">
                      <a:solidFill>
                        <a:srgbClr val="4A86E8"/>
                      </a:solidFill>
                      <a:prstDash val="solid"/>
                      <a:round/>
                      <a:headEnd type="none" w="sm" len="sm"/>
                      <a:tailEnd type="none" w="sm" len="sm"/>
                    </a:lnR>
                    <a:lnT w="9525" cap="flat" cmpd="sng">
                      <a:solidFill>
                        <a:srgbClr val="4A86E8"/>
                      </a:solidFill>
                      <a:prstDash val="solid"/>
                      <a:round/>
                      <a:headEnd type="none" w="sm" len="sm"/>
                      <a:tailEnd type="none" w="sm" len="sm"/>
                    </a:lnT>
                    <a:lnB w="9525" cap="flat" cmpd="sng">
                      <a:solidFill>
                        <a:srgbClr val="4A86E8"/>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sp>
        <p:nvSpPr>
          <p:cNvPr id="2" name="Title 3">
            <a:extLst>
              <a:ext uri="{FF2B5EF4-FFF2-40B4-BE49-F238E27FC236}">
                <a16:creationId xmlns:a16="http://schemas.microsoft.com/office/drawing/2014/main" id="{AEB22F81-9C26-0706-DAEB-A3E4EA12F26F}"/>
              </a:ext>
            </a:extLst>
          </p:cNvPr>
          <p:cNvSpPr txBox="1">
            <a:spLocks/>
          </p:cNvSpPr>
          <p:nvPr/>
        </p:nvSpPr>
        <p:spPr>
          <a:xfrm>
            <a:off x="736368" y="310840"/>
            <a:ext cx="10515600" cy="1325563"/>
          </a:xfrm>
          <a:prstGeom prst="rect">
            <a:avLst/>
          </a:prstGeom>
        </p:spPr>
        <p:txBody>
          <a:bodyPr spcFirstLastPara="1" vert="horz" wrap="square" lIns="91425" tIns="91425" rIns="91425" bIns="91425" rtlCol="0" anchor="t" anchorCtr="0">
            <a:normAutofit/>
          </a:bodyPr>
          <a:lstStyle>
            <a:lvl1pPr lvl="0" algn="l" defTabSz="914400" rtl="0" eaLnBrk="1" latinLnBrk="0" hangingPunct="1">
              <a:lnSpc>
                <a:spcPct val="90000"/>
              </a:lnSpc>
              <a:spcBef>
                <a:spcPts val="0"/>
              </a:spcBef>
              <a:spcAft>
                <a:spcPts val="0"/>
              </a:spcAft>
              <a:buSzPts val="2800"/>
              <a:buNone/>
              <a:defRPr sz="4400" kern="1200">
                <a:solidFill>
                  <a:schemeClr val="tx1"/>
                </a:solidFill>
                <a:latin typeface="+mj-lt"/>
                <a:ea typeface="+mj-ea"/>
                <a:cs typeface="+mj-cs"/>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pPr algn="ctr"/>
            <a:r>
              <a:rPr lang="en-US" sz="4000" b="1" u="sng" dirty="0">
                <a:latin typeface="Arial" panose="020B0604020202020204" pitchFamily="34" charset="0"/>
                <a:cs typeface="Arial" panose="020B0604020202020204" pitchFamily="34" charset="0"/>
              </a:rPr>
              <a:t>Prohibited Conduct</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3D318BC2-A70B-4169-8046-37EF69CB6D2C}"/>
              </a:ext>
            </a:extLst>
          </p:cNvPr>
          <p:cNvSpPr>
            <a:spLocks noGrp="1"/>
          </p:cNvSpPr>
          <p:nvPr>
            <p:ph type="body" idx="1"/>
          </p:nvPr>
        </p:nvSpPr>
        <p:spPr/>
        <p:txBody>
          <a:bodyPr>
            <a:normAutofit/>
          </a:bodyPr>
          <a:lstStyle/>
          <a:p>
            <a:r>
              <a:rPr lang="en-US" sz="2800" u="sng" dirty="0"/>
              <a:t>Sexual Assault</a:t>
            </a:r>
          </a:p>
        </p:txBody>
      </p:sp>
      <p:sp>
        <p:nvSpPr>
          <p:cNvPr id="3" name="Content Placeholder 2">
            <a:extLst>
              <a:ext uri="{FF2B5EF4-FFF2-40B4-BE49-F238E27FC236}">
                <a16:creationId xmlns:a16="http://schemas.microsoft.com/office/drawing/2014/main" id="{45ADEDB2-1258-4A14-98E5-FF289CE2E48F}"/>
              </a:ext>
            </a:extLst>
          </p:cNvPr>
          <p:cNvSpPr>
            <a:spLocks noGrp="1"/>
          </p:cNvSpPr>
          <p:nvPr>
            <p:ph sz="half" idx="2"/>
          </p:nvPr>
        </p:nvSpPr>
        <p:spPr>
          <a:ln>
            <a:solidFill>
              <a:schemeClr val="accent1"/>
            </a:solidFill>
          </a:ln>
        </p:spPr>
        <p:txBody>
          <a:bodyPr>
            <a:normAutofit/>
          </a:bodyPr>
          <a:lstStyle/>
          <a:p>
            <a:r>
              <a:rPr lang="en-US" dirty="0"/>
              <a:t>Sexual contact/intercourse without consent</a:t>
            </a:r>
          </a:p>
          <a:p>
            <a:pPr lvl="1"/>
            <a:r>
              <a:rPr lang="en-US" dirty="0"/>
              <a:t>understandable exchange of affirmative words or actions, which indicate a willingness to participate in mutually agreed upon sexual activity</a:t>
            </a:r>
          </a:p>
        </p:txBody>
      </p:sp>
      <p:sp>
        <p:nvSpPr>
          <p:cNvPr id="8" name="Text Placeholder 7">
            <a:extLst>
              <a:ext uri="{FF2B5EF4-FFF2-40B4-BE49-F238E27FC236}">
                <a16:creationId xmlns:a16="http://schemas.microsoft.com/office/drawing/2014/main" id="{D1F46ADA-30D3-4D61-9CB4-C42B8B66B79D}"/>
              </a:ext>
            </a:extLst>
          </p:cNvPr>
          <p:cNvSpPr>
            <a:spLocks noGrp="1"/>
          </p:cNvSpPr>
          <p:nvPr>
            <p:ph type="body" sz="quarter" idx="3"/>
          </p:nvPr>
        </p:nvSpPr>
        <p:spPr/>
        <p:txBody>
          <a:bodyPr>
            <a:normAutofit/>
          </a:bodyPr>
          <a:lstStyle/>
          <a:p>
            <a:r>
              <a:rPr lang="en-US" sz="2800" u="sng" dirty="0"/>
              <a:t>Stalking</a:t>
            </a:r>
          </a:p>
        </p:txBody>
      </p:sp>
      <p:sp>
        <p:nvSpPr>
          <p:cNvPr id="4" name="Content Placeholder 3">
            <a:extLst>
              <a:ext uri="{FF2B5EF4-FFF2-40B4-BE49-F238E27FC236}">
                <a16:creationId xmlns:a16="http://schemas.microsoft.com/office/drawing/2014/main" id="{5DC9EB98-082C-41CB-9CBE-801480F29625}"/>
              </a:ext>
            </a:extLst>
          </p:cNvPr>
          <p:cNvSpPr>
            <a:spLocks noGrp="1"/>
          </p:cNvSpPr>
          <p:nvPr>
            <p:ph sz="quarter" idx="4"/>
          </p:nvPr>
        </p:nvSpPr>
        <p:spPr>
          <a:ln>
            <a:solidFill>
              <a:schemeClr val="accent1"/>
            </a:solidFill>
          </a:ln>
        </p:spPr>
        <p:txBody>
          <a:bodyPr>
            <a:normAutofit/>
          </a:bodyPr>
          <a:lstStyle/>
          <a:p>
            <a:r>
              <a:rPr lang="en-US" dirty="0"/>
              <a:t>course of conduct directed at a specific individual that would cause a reasonable person to fear for their safety or the safety of others, or for the individual to suffer substantial emotional distress</a:t>
            </a:r>
          </a:p>
        </p:txBody>
      </p:sp>
      <p:sp>
        <p:nvSpPr>
          <p:cNvPr id="10" name="Title 3">
            <a:extLst>
              <a:ext uri="{FF2B5EF4-FFF2-40B4-BE49-F238E27FC236}">
                <a16:creationId xmlns:a16="http://schemas.microsoft.com/office/drawing/2014/main" id="{8F16FB89-C36B-3FD5-798E-F67C6A66246C}"/>
              </a:ext>
            </a:extLst>
          </p:cNvPr>
          <p:cNvSpPr>
            <a:spLocks noGrp="1"/>
          </p:cNvSpPr>
          <p:nvPr>
            <p:ph type="title"/>
          </p:nvPr>
        </p:nvSpPr>
        <p:spPr>
          <a:xfrm>
            <a:off x="839788" y="365125"/>
            <a:ext cx="10515600" cy="1325563"/>
          </a:xfrm>
        </p:spPr>
        <p:txBody>
          <a:bodyPr>
            <a:normAutofit/>
          </a:bodyPr>
          <a:lstStyle/>
          <a:p>
            <a:pPr algn="ctr"/>
            <a:r>
              <a:rPr lang="en-US" sz="4000" b="1" u="sng" dirty="0">
                <a:latin typeface="Arial" panose="020B0604020202020204" pitchFamily="34" charset="0"/>
                <a:cs typeface="Arial" panose="020B0604020202020204" pitchFamily="34" charset="0"/>
              </a:rPr>
              <a:t>Prohibited Conduct</a:t>
            </a:r>
          </a:p>
        </p:txBody>
      </p:sp>
    </p:spTree>
    <p:extLst>
      <p:ext uri="{BB962C8B-B14F-4D97-AF65-F5344CB8AC3E}">
        <p14:creationId xmlns:p14="http://schemas.microsoft.com/office/powerpoint/2010/main" val="208191535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101792A1BD76B8408AB91808F0AD46C2" ma:contentTypeVersion="6" ma:contentTypeDescription="Create a new document." ma:contentTypeScope="" ma:versionID="4d5bbf3a434ac286ca11fd93f760ea49">
  <xsd:schema xmlns:xsd="http://www.w3.org/2001/XMLSchema" xmlns:xs="http://www.w3.org/2001/XMLSchema" xmlns:p="http://schemas.microsoft.com/office/2006/metadata/properties" xmlns:ns2="1f02107b-551b-4afa-a672-fba528a8a4ef" xmlns:ns3="f46f2b99-91be-41cd-b47c-e01156efe253" targetNamespace="http://schemas.microsoft.com/office/2006/metadata/properties" ma:root="true" ma:fieldsID="cc820f9252d1f06b16618c4ba7bb987b" ns2:_="" ns3:_="">
    <xsd:import namespace="1f02107b-551b-4afa-a672-fba528a8a4ef"/>
    <xsd:import namespace="f46f2b99-91be-41cd-b47c-e01156efe253"/>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f02107b-551b-4afa-a672-fba528a8a4e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f46f2b99-91be-41cd-b47c-e01156efe253"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4273531-8E11-4AC9-97E8-4A9A7AAC319E}">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83989DB7-E583-4982-A6A8-0C2467A5189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f02107b-551b-4afa-a672-fba528a8a4ef"/>
    <ds:schemaRef ds:uri="f46f2b99-91be-41cd-b47c-e01156efe25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B5E87A2D-B282-46A8-A44A-F2E85FEC0D2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1011</TotalTime>
  <Words>2164</Words>
  <Application>Microsoft Office PowerPoint</Application>
  <PresentationFormat>Widescreen</PresentationFormat>
  <Paragraphs>246</Paragraphs>
  <Slides>26</Slides>
  <Notes>19</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26</vt:i4>
      </vt:variant>
    </vt:vector>
  </HeadingPairs>
  <TitlesOfParts>
    <vt:vector size="33" baseType="lpstr">
      <vt:lpstr>Arial</vt:lpstr>
      <vt:lpstr>Calibri</vt:lpstr>
      <vt:lpstr>Calibri Light</vt:lpstr>
      <vt:lpstr>Times</vt:lpstr>
      <vt:lpstr>Wingdings</vt:lpstr>
      <vt:lpstr>1_Office Theme</vt:lpstr>
      <vt:lpstr>Office Theme</vt:lpstr>
      <vt:lpstr>PowerPoint Presentation</vt:lpstr>
      <vt:lpstr>Office of Institutional Equity (OIE) www.equity.uconn.edu </vt:lpstr>
      <vt:lpstr>Access and Accommodations</vt:lpstr>
      <vt:lpstr>PowerPoint Presentation</vt:lpstr>
      <vt:lpstr>PowerPoint Presentation</vt:lpstr>
      <vt:lpstr>Protected Classes</vt:lpstr>
      <vt:lpstr>Prohibited Conduct</vt:lpstr>
      <vt:lpstr>PowerPoint Presentation</vt:lpstr>
      <vt:lpstr>Prohibited Conduct</vt:lpstr>
      <vt:lpstr>Prohibited Conduct</vt:lpstr>
      <vt:lpstr>PowerPoint Presentation</vt:lpstr>
      <vt:lpstr>Reporting</vt:lpstr>
      <vt:lpstr>Reporting</vt:lpstr>
      <vt:lpstr>PowerPoint Presentation</vt:lpstr>
      <vt:lpstr>PowerPoint Presentation</vt:lpstr>
      <vt:lpstr>PowerPoint Presentation</vt:lpstr>
      <vt:lpstr>PowerPoint Presentation</vt:lpstr>
      <vt:lpstr>Case Study # 1</vt:lpstr>
      <vt:lpstr>Case Study # 2</vt:lpstr>
      <vt:lpstr>What Happens After I Report?</vt:lpstr>
      <vt:lpstr>PowerPoint Presentation</vt:lpstr>
      <vt:lpstr>PowerPoint Presentation</vt:lpstr>
      <vt:lpstr>What if….</vt:lpstr>
      <vt:lpstr>Additional Reporting</vt:lpstr>
      <vt:lpstr>PowerPoint Presentation</vt:lpstr>
      <vt:lpstr>PowerPoint Presentation</vt:lpstr>
    </vt:vector>
  </TitlesOfParts>
  <Company>University of Connecticut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IX Reporting,  Response &amp; Resources</dc:title>
  <dc:creator>Donais, Lauren</dc:creator>
  <cp:lastModifiedBy>Chipman, Sarah</cp:lastModifiedBy>
  <cp:revision>181</cp:revision>
  <cp:lastPrinted>2020-01-09T14:15:17Z</cp:lastPrinted>
  <dcterms:created xsi:type="dcterms:W3CDTF">2020-01-08T20:32:38Z</dcterms:created>
  <dcterms:modified xsi:type="dcterms:W3CDTF">2022-08-24T20:02:51Z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0x010100101792A1BD76B8408AB91808F0AD46C2</vt:lpwstr>
  </property>
</Properties>
</file>