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509" r:id="rId1"/>
    <p:sldMasterId id="2147493524" r:id="rId2"/>
    <p:sldMasterId id="2147493547" r:id="rId3"/>
    <p:sldMasterId id="2147493551" r:id="rId4"/>
  </p:sldMasterIdLst>
  <p:notesMasterIdLst>
    <p:notesMasterId r:id="rId24"/>
  </p:notesMasterIdLst>
  <p:sldIdLst>
    <p:sldId id="272" r:id="rId5"/>
    <p:sldId id="273" r:id="rId6"/>
    <p:sldId id="258" r:id="rId7"/>
    <p:sldId id="259" r:id="rId8"/>
    <p:sldId id="269" r:id="rId9"/>
    <p:sldId id="270" r:id="rId10"/>
    <p:sldId id="267" r:id="rId11"/>
    <p:sldId id="271" r:id="rId12"/>
    <p:sldId id="365" r:id="rId13"/>
    <p:sldId id="385" r:id="rId14"/>
    <p:sldId id="460" r:id="rId15"/>
    <p:sldId id="369" r:id="rId16"/>
    <p:sldId id="264" r:id="rId17"/>
    <p:sldId id="370" r:id="rId18"/>
    <p:sldId id="461" r:id="rId19"/>
    <p:sldId id="297" r:id="rId20"/>
    <p:sldId id="462" r:id="rId21"/>
    <p:sldId id="463" r:id="rId22"/>
    <p:sldId id="3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0B3E4F-37E0-4053-84D7-004E33DACAC9}">
          <p14:sldIdLst>
            <p14:sldId id="272"/>
            <p14:sldId id="273"/>
            <p14:sldId id="258"/>
            <p14:sldId id="259"/>
            <p14:sldId id="269"/>
            <p14:sldId id="270"/>
            <p14:sldId id="267"/>
            <p14:sldId id="271"/>
            <p14:sldId id="365"/>
            <p14:sldId id="385"/>
            <p14:sldId id="460"/>
            <p14:sldId id="369"/>
            <p14:sldId id="264"/>
            <p14:sldId id="370"/>
            <p14:sldId id="461"/>
            <p14:sldId id="297"/>
            <p14:sldId id="462"/>
            <p14:sldId id="463"/>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7262" autoAdjust="0"/>
  </p:normalViewPr>
  <p:slideViewPr>
    <p:cSldViewPr snapToGrid="0">
      <p:cViewPr varScale="1">
        <p:scale>
          <a:sx n="68" d="100"/>
          <a:sy n="68" d="100"/>
        </p:scale>
        <p:origin x="6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C1895-6750-4AF3-82B3-4BB608229F9E}"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1772BF3-7372-4B6B-931C-1C0D2F17711D}">
      <dgm:prSet/>
      <dgm:spPr/>
      <dgm:t>
        <a:bodyPr/>
        <a:lstStyle/>
        <a:p>
          <a:r>
            <a:rPr lang="en-US" b="1" i="0" baseline="0" dirty="0"/>
            <a:t>Telling our story</a:t>
          </a:r>
          <a:endParaRPr lang="en-US" b="1" dirty="0"/>
        </a:p>
      </dgm:t>
    </dgm:pt>
    <dgm:pt modelId="{00DE1CDC-617F-4A95-B5A1-C1685BBDC63F}" type="parTrans" cxnId="{6A3AF5DF-1048-4720-A9E9-18D0E4A92843}">
      <dgm:prSet/>
      <dgm:spPr/>
      <dgm:t>
        <a:bodyPr/>
        <a:lstStyle/>
        <a:p>
          <a:endParaRPr lang="en-US"/>
        </a:p>
      </dgm:t>
    </dgm:pt>
    <dgm:pt modelId="{5204CE9C-4124-4788-926C-AA3D8D29923C}" type="sibTrans" cxnId="{6A3AF5DF-1048-4720-A9E9-18D0E4A92843}">
      <dgm:prSet/>
      <dgm:spPr/>
      <dgm:t>
        <a:bodyPr/>
        <a:lstStyle/>
        <a:p>
          <a:endParaRPr lang="en-US"/>
        </a:p>
      </dgm:t>
    </dgm:pt>
    <dgm:pt modelId="{F2B5F5E3-1315-4787-B9C3-2FF2B23046E4}">
      <dgm:prSet/>
      <dgm:spPr/>
      <dgm:t>
        <a:bodyPr/>
        <a:lstStyle/>
        <a:p>
          <a:r>
            <a:rPr lang="en-US" b="1" dirty="0"/>
            <a:t>Volunteer pipeline development</a:t>
          </a:r>
          <a:endParaRPr lang="en-US" dirty="0"/>
        </a:p>
      </dgm:t>
    </dgm:pt>
    <dgm:pt modelId="{42C9D1CE-3ED0-4C3D-877C-E110C7B10102}" type="parTrans" cxnId="{811D129E-D976-4DDE-8000-F222A4F17F9A}">
      <dgm:prSet/>
      <dgm:spPr/>
      <dgm:t>
        <a:bodyPr/>
        <a:lstStyle/>
        <a:p>
          <a:endParaRPr lang="en-US"/>
        </a:p>
      </dgm:t>
    </dgm:pt>
    <dgm:pt modelId="{DFD289C9-112A-4F29-9D03-D98BD449D43A}" type="sibTrans" cxnId="{811D129E-D976-4DDE-8000-F222A4F17F9A}">
      <dgm:prSet/>
      <dgm:spPr/>
      <dgm:t>
        <a:bodyPr/>
        <a:lstStyle/>
        <a:p>
          <a:endParaRPr lang="en-US"/>
        </a:p>
      </dgm:t>
    </dgm:pt>
    <dgm:pt modelId="{FD039DD3-CC4C-4B7E-B2ED-5B6B49E5E8E9}">
      <dgm:prSet/>
      <dgm:spPr/>
      <dgm:t>
        <a:bodyPr/>
        <a:lstStyle/>
        <a:p>
          <a:r>
            <a:rPr lang="en-US" b="1" i="0" baseline="0"/>
            <a:t>Alumni </a:t>
          </a:r>
          <a:r>
            <a:rPr lang="en-US" b="1" i="0" baseline="0" dirty="0"/>
            <a:t>and donor engagement</a:t>
          </a:r>
          <a:endParaRPr lang="en-US" dirty="0"/>
        </a:p>
      </dgm:t>
    </dgm:pt>
    <dgm:pt modelId="{0AD89E23-4B69-46A6-A2D7-A51F23D36661}" type="parTrans" cxnId="{CC68922B-2A85-4EDA-ABE2-292A447B1BE4}">
      <dgm:prSet/>
      <dgm:spPr/>
      <dgm:t>
        <a:bodyPr/>
        <a:lstStyle/>
        <a:p>
          <a:endParaRPr lang="en-US"/>
        </a:p>
      </dgm:t>
    </dgm:pt>
    <dgm:pt modelId="{41EC2CF1-0FD8-4881-B3C7-5EAC22E9A1CE}" type="sibTrans" cxnId="{CC68922B-2A85-4EDA-ABE2-292A447B1BE4}">
      <dgm:prSet/>
      <dgm:spPr/>
      <dgm:t>
        <a:bodyPr/>
        <a:lstStyle/>
        <a:p>
          <a:endParaRPr lang="en-US"/>
        </a:p>
      </dgm:t>
    </dgm:pt>
    <dgm:pt modelId="{DDDE1A27-6BA5-40B8-A5D5-F2EB7C271419}">
      <dgm:prSet/>
      <dgm:spPr/>
      <dgm:t>
        <a:bodyPr/>
        <a:lstStyle/>
        <a:p>
          <a:r>
            <a:rPr lang="en-US" b="1" dirty="0"/>
            <a:t>Uncovering donor passions and connecting them to University needs/priorities</a:t>
          </a:r>
        </a:p>
      </dgm:t>
    </dgm:pt>
    <dgm:pt modelId="{98BE2D6C-7643-40DA-A2BE-4B1B48B63FB8}" type="parTrans" cxnId="{F9703458-B16D-4313-97A2-10973987715E}">
      <dgm:prSet/>
      <dgm:spPr/>
      <dgm:t>
        <a:bodyPr/>
        <a:lstStyle/>
        <a:p>
          <a:endParaRPr lang="en-US"/>
        </a:p>
      </dgm:t>
    </dgm:pt>
    <dgm:pt modelId="{35B6CE04-3169-48FA-BA07-6D01049B986C}" type="sibTrans" cxnId="{F9703458-B16D-4313-97A2-10973987715E}">
      <dgm:prSet/>
      <dgm:spPr/>
      <dgm:t>
        <a:bodyPr/>
        <a:lstStyle/>
        <a:p>
          <a:endParaRPr lang="en-US"/>
        </a:p>
      </dgm:t>
    </dgm:pt>
    <dgm:pt modelId="{681C0EE6-0A43-435D-81FE-C3C37FEE92AB}">
      <dgm:prSet/>
      <dgm:spPr>
        <a:solidFill>
          <a:schemeClr val="tx2">
            <a:lumMod val="75000"/>
          </a:schemeClr>
        </a:solidFill>
      </dgm:spPr>
      <dgm:t>
        <a:bodyPr/>
        <a:lstStyle/>
        <a:p>
          <a:r>
            <a:rPr lang="en-US" dirty="0"/>
            <a:t>Engagement and Investment</a:t>
          </a:r>
        </a:p>
      </dgm:t>
    </dgm:pt>
    <dgm:pt modelId="{0F814315-B245-4A55-864A-F3C2950FC0B2}" type="sibTrans" cxnId="{529CDC7D-F957-493C-B547-45D909BA874F}">
      <dgm:prSet/>
      <dgm:spPr/>
      <dgm:t>
        <a:bodyPr/>
        <a:lstStyle/>
        <a:p>
          <a:endParaRPr lang="en-US"/>
        </a:p>
      </dgm:t>
    </dgm:pt>
    <dgm:pt modelId="{54215A64-DE8C-4ED4-B63D-B54F1DC53E0D}" type="parTrans" cxnId="{529CDC7D-F957-493C-B547-45D909BA874F}">
      <dgm:prSet/>
      <dgm:spPr/>
      <dgm:t>
        <a:bodyPr/>
        <a:lstStyle/>
        <a:p>
          <a:endParaRPr lang="en-US"/>
        </a:p>
      </dgm:t>
    </dgm:pt>
    <dgm:pt modelId="{85EAC7E0-C735-409C-96D1-4408D1535258}" type="pres">
      <dgm:prSet presAssocID="{091C1895-6750-4AF3-82B3-4BB608229F9E}" presName="linear" presStyleCnt="0">
        <dgm:presLayoutVars>
          <dgm:dir/>
          <dgm:animLvl val="lvl"/>
          <dgm:resizeHandles val="exact"/>
        </dgm:presLayoutVars>
      </dgm:prSet>
      <dgm:spPr/>
    </dgm:pt>
    <dgm:pt modelId="{63DCBEC2-845A-4422-AF2F-D2AF366095D8}" type="pres">
      <dgm:prSet presAssocID="{681C0EE6-0A43-435D-81FE-C3C37FEE92AB}" presName="parentLin" presStyleCnt="0"/>
      <dgm:spPr/>
    </dgm:pt>
    <dgm:pt modelId="{65F9124A-181D-4A21-B723-0E26968CC44D}" type="pres">
      <dgm:prSet presAssocID="{681C0EE6-0A43-435D-81FE-C3C37FEE92AB}" presName="parentLeftMargin" presStyleLbl="node1" presStyleIdx="0" presStyleCnt="1"/>
      <dgm:spPr/>
    </dgm:pt>
    <dgm:pt modelId="{19FB3666-A516-4AE2-ACB3-60B1AF8C1910}" type="pres">
      <dgm:prSet presAssocID="{681C0EE6-0A43-435D-81FE-C3C37FEE92AB}" presName="parentText" presStyleLbl="node1" presStyleIdx="0" presStyleCnt="1">
        <dgm:presLayoutVars>
          <dgm:chMax val="0"/>
          <dgm:bulletEnabled val="1"/>
        </dgm:presLayoutVars>
      </dgm:prSet>
      <dgm:spPr/>
    </dgm:pt>
    <dgm:pt modelId="{BEDCD31E-0F61-4104-BD03-B047DAFE0790}" type="pres">
      <dgm:prSet presAssocID="{681C0EE6-0A43-435D-81FE-C3C37FEE92AB}" presName="negativeSpace" presStyleCnt="0"/>
      <dgm:spPr/>
    </dgm:pt>
    <dgm:pt modelId="{4F7200BF-0F70-4124-8308-2C778AF9F7D1}" type="pres">
      <dgm:prSet presAssocID="{681C0EE6-0A43-435D-81FE-C3C37FEE92AB}" presName="childText" presStyleLbl="conFgAcc1" presStyleIdx="0" presStyleCnt="1">
        <dgm:presLayoutVars>
          <dgm:bulletEnabled val="1"/>
        </dgm:presLayoutVars>
      </dgm:prSet>
      <dgm:spPr/>
    </dgm:pt>
  </dgm:ptLst>
  <dgm:cxnLst>
    <dgm:cxn modelId="{A1ACD71E-5298-49F2-95E3-F69F499D6DE1}" type="presOf" srcId="{681C0EE6-0A43-435D-81FE-C3C37FEE92AB}" destId="{65F9124A-181D-4A21-B723-0E26968CC44D}" srcOrd="0" destOrd="0" presId="urn:microsoft.com/office/officeart/2005/8/layout/list1"/>
    <dgm:cxn modelId="{CC68922B-2A85-4EDA-ABE2-292A447B1BE4}" srcId="{681C0EE6-0A43-435D-81FE-C3C37FEE92AB}" destId="{FD039DD3-CC4C-4B7E-B2ED-5B6B49E5E8E9}" srcOrd="0" destOrd="0" parTransId="{0AD89E23-4B69-46A6-A2D7-A51F23D36661}" sibTransId="{41EC2CF1-0FD8-4881-B3C7-5EAC22E9A1CE}"/>
    <dgm:cxn modelId="{58B22260-AD96-4AAB-A0DF-007B7C651578}" type="presOf" srcId="{F2B5F5E3-1315-4787-B9C3-2FF2B23046E4}" destId="{4F7200BF-0F70-4124-8308-2C778AF9F7D1}" srcOrd="0" destOrd="3" presId="urn:microsoft.com/office/officeart/2005/8/layout/list1"/>
    <dgm:cxn modelId="{03E4024B-7EE1-4920-917C-D53EACD5858D}" type="presOf" srcId="{DDDE1A27-6BA5-40B8-A5D5-F2EB7C271419}" destId="{4F7200BF-0F70-4124-8308-2C778AF9F7D1}" srcOrd="0" destOrd="2" presId="urn:microsoft.com/office/officeart/2005/8/layout/list1"/>
    <dgm:cxn modelId="{F9703458-B16D-4313-97A2-10973987715E}" srcId="{681C0EE6-0A43-435D-81FE-C3C37FEE92AB}" destId="{DDDE1A27-6BA5-40B8-A5D5-F2EB7C271419}" srcOrd="2" destOrd="0" parTransId="{98BE2D6C-7643-40DA-A2BE-4B1B48B63FB8}" sibTransId="{35B6CE04-3169-48FA-BA07-6D01049B986C}"/>
    <dgm:cxn modelId="{529CDC7D-F957-493C-B547-45D909BA874F}" srcId="{091C1895-6750-4AF3-82B3-4BB608229F9E}" destId="{681C0EE6-0A43-435D-81FE-C3C37FEE92AB}" srcOrd="0" destOrd="0" parTransId="{54215A64-DE8C-4ED4-B63D-B54F1DC53E0D}" sibTransId="{0F814315-B245-4A55-864A-F3C2950FC0B2}"/>
    <dgm:cxn modelId="{14443E81-E8A1-49C0-BF2B-657BD789F4A8}" type="presOf" srcId="{01772BF3-7372-4B6B-931C-1C0D2F17711D}" destId="{4F7200BF-0F70-4124-8308-2C778AF9F7D1}" srcOrd="0" destOrd="1" presId="urn:microsoft.com/office/officeart/2005/8/layout/list1"/>
    <dgm:cxn modelId="{FBE4A78F-264D-48BC-93F8-58FFC083F3E8}" type="presOf" srcId="{681C0EE6-0A43-435D-81FE-C3C37FEE92AB}" destId="{19FB3666-A516-4AE2-ACB3-60B1AF8C1910}" srcOrd="1" destOrd="0" presId="urn:microsoft.com/office/officeart/2005/8/layout/list1"/>
    <dgm:cxn modelId="{811D129E-D976-4DDE-8000-F222A4F17F9A}" srcId="{681C0EE6-0A43-435D-81FE-C3C37FEE92AB}" destId="{F2B5F5E3-1315-4787-B9C3-2FF2B23046E4}" srcOrd="3" destOrd="0" parTransId="{42C9D1CE-3ED0-4C3D-877C-E110C7B10102}" sibTransId="{DFD289C9-112A-4F29-9D03-D98BD449D43A}"/>
    <dgm:cxn modelId="{DFFB81A5-21A5-4D3A-93A0-5911F092CD41}" type="presOf" srcId="{FD039DD3-CC4C-4B7E-B2ED-5B6B49E5E8E9}" destId="{4F7200BF-0F70-4124-8308-2C778AF9F7D1}" srcOrd="0" destOrd="0" presId="urn:microsoft.com/office/officeart/2005/8/layout/list1"/>
    <dgm:cxn modelId="{6A3AF5DF-1048-4720-A9E9-18D0E4A92843}" srcId="{681C0EE6-0A43-435D-81FE-C3C37FEE92AB}" destId="{01772BF3-7372-4B6B-931C-1C0D2F17711D}" srcOrd="1" destOrd="0" parTransId="{00DE1CDC-617F-4A95-B5A1-C1685BBDC63F}" sibTransId="{5204CE9C-4124-4788-926C-AA3D8D29923C}"/>
    <dgm:cxn modelId="{A2AEE4E3-2FD1-4B22-B855-13ED7008FF23}" type="presOf" srcId="{091C1895-6750-4AF3-82B3-4BB608229F9E}" destId="{85EAC7E0-C735-409C-96D1-4408D1535258}" srcOrd="0" destOrd="0" presId="urn:microsoft.com/office/officeart/2005/8/layout/list1"/>
    <dgm:cxn modelId="{40FFCE7D-0980-4851-9583-C90216703E3A}" type="presParOf" srcId="{85EAC7E0-C735-409C-96D1-4408D1535258}" destId="{63DCBEC2-845A-4422-AF2F-D2AF366095D8}" srcOrd="0" destOrd="0" presId="urn:microsoft.com/office/officeart/2005/8/layout/list1"/>
    <dgm:cxn modelId="{C5EA99EE-6552-4F67-A5B3-66136EAADEAB}" type="presParOf" srcId="{63DCBEC2-845A-4422-AF2F-D2AF366095D8}" destId="{65F9124A-181D-4A21-B723-0E26968CC44D}" srcOrd="0" destOrd="0" presId="urn:microsoft.com/office/officeart/2005/8/layout/list1"/>
    <dgm:cxn modelId="{48D489C3-18E0-4723-9138-076626D4F33F}" type="presParOf" srcId="{63DCBEC2-845A-4422-AF2F-D2AF366095D8}" destId="{19FB3666-A516-4AE2-ACB3-60B1AF8C1910}" srcOrd="1" destOrd="0" presId="urn:microsoft.com/office/officeart/2005/8/layout/list1"/>
    <dgm:cxn modelId="{5D0ABF7A-BFFE-4A6D-A084-C5300067898D}" type="presParOf" srcId="{85EAC7E0-C735-409C-96D1-4408D1535258}" destId="{BEDCD31E-0F61-4104-BD03-B047DAFE0790}" srcOrd="1" destOrd="0" presId="urn:microsoft.com/office/officeart/2005/8/layout/list1"/>
    <dgm:cxn modelId="{FBBE66CC-BD68-4B5C-8125-45F43EDA7EA5}" type="presParOf" srcId="{85EAC7E0-C735-409C-96D1-4408D1535258}" destId="{4F7200BF-0F70-4124-8308-2C778AF9F7D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745377-BBC1-4191-9D52-6076653350AC}"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A9B42888-874E-4C71-80B8-D9BE9F00CA95}">
      <dgm:prSet/>
      <dgm:spPr>
        <a:gradFill rotWithShape="0">
          <a:gsLst>
            <a:gs pos="100000">
              <a:schemeClr val="tx2">
                <a:lumMod val="75000"/>
              </a:schemeClr>
            </a:gs>
            <a:gs pos="100000">
              <a:schemeClr val="accent1">
                <a:hueOff val="0"/>
                <a:satOff val="0"/>
                <a:lumOff val="0"/>
                <a:alphaOff val="0"/>
                <a:tint val="50000"/>
                <a:shade val="100000"/>
                <a:satMod val="350000"/>
              </a:schemeClr>
            </a:gs>
          </a:gsLst>
        </a:gradFill>
      </dgm:spPr>
      <dgm:t>
        <a:bodyPr/>
        <a:lstStyle/>
        <a:p>
          <a:r>
            <a:rPr lang="en-US" b="1" dirty="0"/>
            <a:t>Storyteller:  </a:t>
          </a:r>
          <a:r>
            <a:rPr lang="en-US" dirty="0"/>
            <a:t>You know the strengths of the School and your program! You know faculty and students who are benefitting from philanthropy because of a scholarship as well as the visiting artist whose trip is supported by philanthropy. </a:t>
          </a:r>
        </a:p>
      </dgm:t>
    </dgm:pt>
    <dgm:pt modelId="{DE8004EB-4F60-4423-836B-7D4F6C795022}" type="parTrans" cxnId="{13EFC294-F499-41AF-A304-597C4984DA59}">
      <dgm:prSet/>
      <dgm:spPr/>
      <dgm:t>
        <a:bodyPr/>
        <a:lstStyle/>
        <a:p>
          <a:endParaRPr lang="en-US"/>
        </a:p>
      </dgm:t>
    </dgm:pt>
    <dgm:pt modelId="{E39EAA45-29E4-462E-8AA1-C4CAAD17BF5E}" type="sibTrans" cxnId="{13EFC294-F499-41AF-A304-597C4984DA59}">
      <dgm:prSet/>
      <dgm:spPr/>
      <dgm:t>
        <a:bodyPr/>
        <a:lstStyle/>
        <a:p>
          <a:endParaRPr lang="en-US"/>
        </a:p>
      </dgm:t>
    </dgm:pt>
    <dgm:pt modelId="{5FF10903-FC27-4EE5-BB64-B955BA87BDB7}">
      <dgm:prSet/>
      <dgm:spPr>
        <a:gradFill rotWithShape="0">
          <a:gsLst>
            <a:gs pos="100000">
              <a:schemeClr val="tx2">
                <a:lumMod val="75000"/>
              </a:schemeClr>
            </a:gs>
            <a:gs pos="100000">
              <a:schemeClr val="accent1">
                <a:hueOff val="0"/>
                <a:satOff val="0"/>
                <a:lumOff val="0"/>
                <a:alphaOff val="0"/>
                <a:tint val="50000"/>
                <a:shade val="100000"/>
                <a:satMod val="350000"/>
              </a:schemeClr>
            </a:gs>
          </a:gsLst>
        </a:gradFill>
      </dgm:spPr>
      <dgm:t>
        <a:bodyPr/>
        <a:lstStyle/>
        <a:p>
          <a:r>
            <a:rPr lang="en-US" b="1" dirty="0"/>
            <a:t>Connector: </a:t>
          </a:r>
          <a:r>
            <a:rPr lang="en-US" dirty="0"/>
            <a:t>You are personally familiar with current students and their families; graduates, recent and not-so-recent; and alumni who are out there doing amazing things!</a:t>
          </a:r>
        </a:p>
      </dgm:t>
    </dgm:pt>
    <dgm:pt modelId="{273B1D8F-F3D0-4A07-9A99-7594D604EBF9}" type="parTrans" cxnId="{F51AF86C-B11D-4BE6-AF96-CF5B1E6A0EA2}">
      <dgm:prSet/>
      <dgm:spPr/>
      <dgm:t>
        <a:bodyPr/>
        <a:lstStyle/>
        <a:p>
          <a:endParaRPr lang="en-US"/>
        </a:p>
      </dgm:t>
    </dgm:pt>
    <dgm:pt modelId="{35B29957-30FA-49D8-8785-E1538FC18209}" type="sibTrans" cxnId="{F51AF86C-B11D-4BE6-AF96-CF5B1E6A0EA2}">
      <dgm:prSet/>
      <dgm:spPr/>
      <dgm:t>
        <a:bodyPr/>
        <a:lstStyle/>
        <a:p>
          <a:endParaRPr lang="en-US"/>
        </a:p>
      </dgm:t>
    </dgm:pt>
    <dgm:pt modelId="{0DD3BC5F-A2F8-45B1-AAE6-4F835145CD68}">
      <dgm:prSet/>
      <dgm:spPr>
        <a:gradFill rotWithShape="0">
          <a:gsLst>
            <a:gs pos="87000">
              <a:schemeClr val="tx2">
                <a:lumMod val="75000"/>
              </a:schemeClr>
            </a:gs>
            <a:gs pos="100000">
              <a:schemeClr val="accent1">
                <a:hueOff val="0"/>
                <a:satOff val="0"/>
                <a:lumOff val="0"/>
                <a:alphaOff val="0"/>
                <a:tint val="50000"/>
                <a:shade val="100000"/>
                <a:satMod val="350000"/>
              </a:schemeClr>
            </a:gs>
          </a:gsLst>
        </a:gradFill>
      </dgm:spPr>
      <dgm:t>
        <a:bodyPr/>
        <a:lstStyle/>
        <a:p>
          <a:r>
            <a:rPr lang="en-US" b="1" dirty="0"/>
            <a:t>Steward: </a:t>
          </a:r>
          <a:r>
            <a:rPr lang="en-US" dirty="0"/>
            <a:t>These funds are utilized in your areas. You can be a partner in making sure our donors have a rewarding experience giving to your areas. </a:t>
          </a:r>
        </a:p>
      </dgm:t>
    </dgm:pt>
    <dgm:pt modelId="{BB3A87F3-374B-40FD-8ECD-6A805F988154}" type="parTrans" cxnId="{11F5885F-AFE4-4E40-A3DA-E57E962D4F7E}">
      <dgm:prSet/>
      <dgm:spPr/>
      <dgm:t>
        <a:bodyPr/>
        <a:lstStyle/>
        <a:p>
          <a:endParaRPr lang="en-US"/>
        </a:p>
      </dgm:t>
    </dgm:pt>
    <dgm:pt modelId="{1ACA0FE4-AECE-486B-B292-8424F142A160}" type="sibTrans" cxnId="{11F5885F-AFE4-4E40-A3DA-E57E962D4F7E}">
      <dgm:prSet/>
      <dgm:spPr/>
      <dgm:t>
        <a:bodyPr/>
        <a:lstStyle/>
        <a:p>
          <a:endParaRPr lang="en-US"/>
        </a:p>
      </dgm:t>
    </dgm:pt>
    <dgm:pt modelId="{8BA3AF3C-F981-461B-9344-DDAC0B9942FD}" type="pres">
      <dgm:prSet presAssocID="{F1745377-BBC1-4191-9D52-6076653350AC}" presName="linear" presStyleCnt="0">
        <dgm:presLayoutVars>
          <dgm:animLvl val="lvl"/>
          <dgm:resizeHandles val="exact"/>
        </dgm:presLayoutVars>
      </dgm:prSet>
      <dgm:spPr/>
    </dgm:pt>
    <dgm:pt modelId="{E74EEDA2-3D86-43C7-B2E9-D4BF80949319}" type="pres">
      <dgm:prSet presAssocID="{A9B42888-874E-4C71-80B8-D9BE9F00CA95}" presName="parentText" presStyleLbl="node1" presStyleIdx="0" presStyleCnt="3">
        <dgm:presLayoutVars>
          <dgm:chMax val="0"/>
          <dgm:bulletEnabled val="1"/>
        </dgm:presLayoutVars>
      </dgm:prSet>
      <dgm:spPr/>
    </dgm:pt>
    <dgm:pt modelId="{7182B9EF-DE82-4EAD-BD48-05ED0E311C99}" type="pres">
      <dgm:prSet presAssocID="{E39EAA45-29E4-462E-8AA1-C4CAAD17BF5E}" presName="spacer" presStyleCnt="0"/>
      <dgm:spPr/>
    </dgm:pt>
    <dgm:pt modelId="{CB9A19E1-B75F-4D3F-AEA8-B7D725AD1FC5}" type="pres">
      <dgm:prSet presAssocID="{5FF10903-FC27-4EE5-BB64-B955BA87BDB7}" presName="parentText" presStyleLbl="node1" presStyleIdx="1" presStyleCnt="3">
        <dgm:presLayoutVars>
          <dgm:chMax val="0"/>
          <dgm:bulletEnabled val="1"/>
        </dgm:presLayoutVars>
      </dgm:prSet>
      <dgm:spPr/>
    </dgm:pt>
    <dgm:pt modelId="{66CE578D-BAF8-4839-8FAE-794F67CC85F3}" type="pres">
      <dgm:prSet presAssocID="{35B29957-30FA-49D8-8785-E1538FC18209}" presName="spacer" presStyleCnt="0"/>
      <dgm:spPr/>
    </dgm:pt>
    <dgm:pt modelId="{31EC5D7C-88B0-459D-B358-B30A790EACDE}" type="pres">
      <dgm:prSet presAssocID="{0DD3BC5F-A2F8-45B1-AAE6-4F835145CD68}" presName="parentText" presStyleLbl="node1" presStyleIdx="2" presStyleCnt="3">
        <dgm:presLayoutVars>
          <dgm:chMax val="0"/>
          <dgm:bulletEnabled val="1"/>
        </dgm:presLayoutVars>
      </dgm:prSet>
      <dgm:spPr/>
    </dgm:pt>
  </dgm:ptLst>
  <dgm:cxnLst>
    <dgm:cxn modelId="{D411C205-4313-425B-80C4-9AF4D6061698}" type="presOf" srcId="{A9B42888-874E-4C71-80B8-D9BE9F00CA95}" destId="{E74EEDA2-3D86-43C7-B2E9-D4BF80949319}" srcOrd="0" destOrd="0" presId="urn:microsoft.com/office/officeart/2005/8/layout/vList2"/>
    <dgm:cxn modelId="{F4C99508-14E5-4D96-873C-16796CA859BB}" type="presOf" srcId="{F1745377-BBC1-4191-9D52-6076653350AC}" destId="{8BA3AF3C-F981-461B-9344-DDAC0B9942FD}" srcOrd="0" destOrd="0" presId="urn:microsoft.com/office/officeart/2005/8/layout/vList2"/>
    <dgm:cxn modelId="{30380737-CC80-4F01-A3A1-FF0DB00EC5A1}" type="presOf" srcId="{0DD3BC5F-A2F8-45B1-AAE6-4F835145CD68}" destId="{31EC5D7C-88B0-459D-B358-B30A790EACDE}" srcOrd="0" destOrd="0" presId="urn:microsoft.com/office/officeart/2005/8/layout/vList2"/>
    <dgm:cxn modelId="{11F5885F-AFE4-4E40-A3DA-E57E962D4F7E}" srcId="{F1745377-BBC1-4191-9D52-6076653350AC}" destId="{0DD3BC5F-A2F8-45B1-AAE6-4F835145CD68}" srcOrd="2" destOrd="0" parTransId="{BB3A87F3-374B-40FD-8ECD-6A805F988154}" sibTransId="{1ACA0FE4-AECE-486B-B292-8424F142A160}"/>
    <dgm:cxn modelId="{F51AF86C-B11D-4BE6-AF96-CF5B1E6A0EA2}" srcId="{F1745377-BBC1-4191-9D52-6076653350AC}" destId="{5FF10903-FC27-4EE5-BB64-B955BA87BDB7}" srcOrd="1" destOrd="0" parTransId="{273B1D8F-F3D0-4A07-9A99-7594D604EBF9}" sibTransId="{35B29957-30FA-49D8-8785-E1538FC18209}"/>
    <dgm:cxn modelId="{13EFC294-F499-41AF-A304-597C4984DA59}" srcId="{F1745377-BBC1-4191-9D52-6076653350AC}" destId="{A9B42888-874E-4C71-80B8-D9BE9F00CA95}" srcOrd="0" destOrd="0" parTransId="{DE8004EB-4F60-4423-836B-7D4F6C795022}" sibTransId="{E39EAA45-29E4-462E-8AA1-C4CAAD17BF5E}"/>
    <dgm:cxn modelId="{A0027CFF-5C9A-4E4F-95CA-86D78C5B1EED}" type="presOf" srcId="{5FF10903-FC27-4EE5-BB64-B955BA87BDB7}" destId="{CB9A19E1-B75F-4D3F-AEA8-B7D725AD1FC5}" srcOrd="0" destOrd="0" presId="urn:microsoft.com/office/officeart/2005/8/layout/vList2"/>
    <dgm:cxn modelId="{F504A0D4-04D2-4EC7-B11D-3B06165A9E24}" type="presParOf" srcId="{8BA3AF3C-F981-461B-9344-DDAC0B9942FD}" destId="{E74EEDA2-3D86-43C7-B2E9-D4BF80949319}" srcOrd="0" destOrd="0" presId="urn:microsoft.com/office/officeart/2005/8/layout/vList2"/>
    <dgm:cxn modelId="{5F88C38C-187F-48CB-B8D2-CB30709EF622}" type="presParOf" srcId="{8BA3AF3C-F981-461B-9344-DDAC0B9942FD}" destId="{7182B9EF-DE82-4EAD-BD48-05ED0E311C99}" srcOrd="1" destOrd="0" presId="urn:microsoft.com/office/officeart/2005/8/layout/vList2"/>
    <dgm:cxn modelId="{1CC3014C-49F6-4676-90D0-C31D3C6D1342}" type="presParOf" srcId="{8BA3AF3C-F981-461B-9344-DDAC0B9942FD}" destId="{CB9A19E1-B75F-4D3F-AEA8-B7D725AD1FC5}" srcOrd="2" destOrd="0" presId="urn:microsoft.com/office/officeart/2005/8/layout/vList2"/>
    <dgm:cxn modelId="{139F3565-31EB-4E84-8526-A10FCD182D4B}" type="presParOf" srcId="{8BA3AF3C-F981-461B-9344-DDAC0B9942FD}" destId="{66CE578D-BAF8-4839-8FAE-794F67CC85F3}" srcOrd="3" destOrd="0" presId="urn:microsoft.com/office/officeart/2005/8/layout/vList2"/>
    <dgm:cxn modelId="{113C5773-C7B5-49EC-A96C-773610F510B9}" type="presParOf" srcId="{8BA3AF3C-F981-461B-9344-DDAC0B9942FD}" destId="{31EC5D7C-88B0-459D-B358-B30A790EACD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B5C7D-AC72-453B-B2E8-92D7885F6237}"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E428EF0-DCD2-4D66-8A9B-26D9B1080068}">
      <dgm:prSet/>
      <dgm:spPr>
        <a:solidFill>
          <a:schemeClr val="tx2">
            <a:lumMod val="75000"/>
          </a:schemeClr>
        </a:solidFill>
      </dgm:spPr>
      <dgm:t>
        <a:bodyPr/>
        <a:lstStyle/>
        <a:p>
          <a:r>
            <a:rPr lang="en-US" b="0" i="0" baseline="0" dirty="0"/>
            <a:t>Coordinate</a:t>
          </a:r>
          <a:endParaRPr lang="en-US" dirty="0"/>
        </a:p>
      </dgm:t>
    </dgm:pt>
    <dgm:pt modelId="{A566CC88-C949-4BEB-9D19-F44D7B8ABFF6}" type="parTrans" cxnId="{F72C9264-7FCF-4434-96C3-2FE1363EF0CA}">
      <dgm:prSet/>
      <dgm:spPr/>
      <dgm:t>
        <a:bodyPr/>
        <a:lstStyle/>
        <a:p>
          <a:endParaRPr lang="en-US"/>
        </a:p>
      </dgm:t>
    </dgm:pt>
    <dgm:pt modelId="{F736CDB6-0296-44DD-8355-8EA4CED16EAC}" type="sibTrans" cxnId="{F72C9264-7FCF-4434-96C3-2FE1363EF0CA}">
      <dgm:prSet/>
      <dgm:spPr/>
      <dgm:t>
        <a:bodyPr/>
        <a:lstStyle/>
        <a:p>
          <a:endParaRPr lang="en-US"/>
        </a:p>
      </dgm:t>
    </dgm:pt>
    <dgm:pt modelId="{E9BBD44F-37AD-4DB5-95E1-67C397E27730}">
      <dgm:prSet/>
      <dgm:spPr>
        <a:solidFill>
          <a:schemeClr val="tx2">
            <a:lumMod val="75000"/>
          </a:schemeClr>
        </a:solidFill>
      </dgm:spPr>
      <dgm:t>
        <a:bodyPr/>
        <a:lstStyle/>
        <a:p>
          <a:r>
            <a:rPr lang="en-US" dirty="0"/>
            <a:t>Collaborate</a:t>
          </a:r>
        </a:p>
      </dgm:t>
    </dgm:pt>
    <dgm:pt modelId="{577D24A3-277E-4E07-9FE9-814DE5824585}" type="parTrans" cxnId="{E69AE41B-92BA-411D-8FD5-3CD7A66A992F}">
      <dgm:prSet/>
      <dgm:spPr/>
      <dgm:t>
        <a:bodyPr/>
        <a:lstStyle/>
        <a:p>
          <a:endParaRPr lang="en-US"/>
        </a:p>
      </dgm:t>
    </dgm:pt>
    <dgm:pt modelId="{C95CCE6B-2D57-4490-98F1-4B53EBA14E44}" type="sibTrans" cxnId="{E69AE41B-92BA-411D-8FD5-3CD7A66A992F}">
      <dgm:prSet/>
      <dgm:spPr/>
      <dgm:t>
        <a:bodyPr/>
        <a:lstStyle/>
        <a:p>
          <a:endParaRPr lang="en-US"/>
        </a:p>
      </dgm:t>
    </dgm:pt>
    <dgm:pt modelId="{491B69E5-6387-48F7-B593-6BF36357276C}">
      <dgm:prSet/>
      <dgm:spPr>
        <a:solidFill>
          <a:schemeClr val="tx2">
            <a:lumMod val="75000"/>
          </a:schemeClr>
        </a:solidFill>
      </dgm:spPr>
      <dgm:t>
        <a:bodyPr/>
        <a:lstStyle/>
        <a:p>
          <a:r>
            <a:rPr lang="en-US" b="0" i="0" baseline="0"/>
            <a:t>Be Positive</a:t>
          </a:r>
          <a:endParaRPr lang="en-US"/>
        </a:p>
      </dgm:t>
    </dgm:pt>
    <dgm:pt modelId="{2B7644E0-B0DC-46C3-8E60-B0A00DAE8FAE}" type="parTrans" cxnId="{46B6F39A-EE2C-4F9F-8936-F04089834CDB}">
      <dgm:prSet/>
      <dgm:spPr/>
      <dgm:t>
        <a:bodyPr/>
        <a:lstStyle/>
        <a:p>
          <a:endParaRPr lang="en-US"/>
        </a:p>
      </dgm:t>
    </dgm:pt>
    <dgm:pt modelId="{C02E9582-08E3-43F5-8304-EF2EAA6B8FF9}" type="sibTrans" cxnId="{46B6F39A-EE2C-4F9F-8936-F04089834CDB}">
      <dgm:prSet/>
      <dgm:spPr/>
      <dgm:t>
        <a:bodyPr/>
        <a:lstStyle/>
        <a:p>
          <a:endParaRPr lang="en-US"/>
        </a:p>
      </dgm:t>
    </dgm:pt>
    <dgm:pt modelId="{808E74A8-9A99-4DEB-AFE5-E43E477CFCFD}" type="pres">
      <dgm:prSet presAssocID="{F3CB5C7D-AC72-453B-B2E8-92D7885F6237}" presName="linear" presStyleCnt="0">
        <dgm:presLayoutVars>
          <dgm:animLvl val="lvl"/>
          <dgm:resizeHandles val="exact"/>
        </dgm:presLayoutVars>
      </dgm:prSet>
      <dgm:spPr/>
    </dgm:pt>
    <dgm:pt modelId="{126617C5-EA0C-46C1-B00B-2803C3C001FE}" type="pres">
      <dgm:prSet presAssocID="{CE428EF0-DCD2-4D66-8A9B-26D9B1080068}" presName="parentText" presStyleLbl="node1" presStyleIdx="0" presStyleCnt="3" custLinFactNeighborX="-1960" custLinFactNeighborY="-19054">
        <dgm:presLayoutVars>
          <dgm:chMax val="0"/>
          <dgm:bulletEnabled val="1"/>
        </dgm:presLayoutVars>
      </dgm:prSet>
      <dgm:spPr/>
    </dgm:pt>
    <dgm:pt modelId="{BB8E9B2E-5C16-4E31-8887-2407A21C527A}" type="pres">
      <dgm:prSet presAssocID="{F736CDB6-0296-44DD-8355-8EA4CED16EAC}" presName="spacer" presStyleCnt="0"/>
      <dgm:spPr/>
    </dgm:pt>
    <dgm:pt modelId="{C131F4A4-48F7-4D85-8E76-B5345980C809}" type="pres">
      <dgm:prSet presAssocID="{E9BBD44F-37AD-4DB5-95E1-67C397E27730}" presName="parentText" presStyleLbl="node1" presStyleIdx="1" presStyleCnt="3">
        <dgm:presLayoutVars>
          <dgm:chMax val="0"/>
          <dgm:bulletEnabled val="1"/>
        </dgm:presLayoutVars>
      </dgm:prSet>
      <dgm:spPr/>
    </dgm:pt>
    <dgm:pt modelId="{11875B1D-1238-466F-B999-D50EB9662F58}" type="pres">
      <dgm:prSet presAssocID="{C95CCE6B-2D57-4490-98F1-4B53EBA14E44}" presName="spacer" presStyleCnt="0"/>
      <dgm:spPr/>
    </dgm:pt>
    <dgm:pt modelId="{AC6AE573-3C63-40C3-8BA9-08E7B896DD70}" type="pres">
      <dgm:prSet presAssocID="{491B69E5-6387-48F7-B593-6BF36357276C}" presName="parentText" presStyleLbl="node1" presStyleIdx="2" presStyleCnt="3">
        <dgm:presLayoutVars>
          <dgm:chMax val="0"/>
          <dgm:bulletEnabled val="1"/>
        </dgm:presLayoutVars>
      </dgm:prSet>
      <dgm:spPr/>
    </dgm:pt>
  </dgm:ptLst>
  <dgm:cxnLst>
    <dgm:cxn modelId="{D11E1F17-0876-4869-B8F3-9524AEB50313}" type="presOf" srcId="{CE428EF0-DCD2-4D66-8A9B-26D9B1080068}" destId="{126617C5-EA0C-46C1-B00B-2803C3C001FE}" srcOrd="0" destOrd="0" presId="urn:microsoft.com/office/officeart/2005/8/layout/vList2"/>
    <dgm:cxn modelId="{869A4817-382C-4ACE-BFD7-3516673DE0B2}" type="presOf" srcId="{491B69E5-6387-48F7-B593-6BF36357276C}" destId="{AC6AE573-3C63-40C3-8BA9-08E7B896DD70}" srcOrd="0" destOrd="0" presId="urn:microsoft.com/office/officeart/2005/8/layout/vList2"/>
    <dgm:cxn modelId="{E69AE41B-92BA-411D-8FD5-3CD7A66A992F}" srcId="{F3CB5C7D-AC72-453B-B2E8-92D7885F6237}" destId="{E9BBD44F-37AD-4DB5-95E1-67C397E27730}" srcOrd="1" destOrd="0" parTransId="{577D24A3-277E-4E07-9FE9-814DE5824585}" sibTransId="{C95CCE6B-2D57-4490-98F1-4B53EBA14E44}"/>
    <dgm:cxn modelId="{F72C9264-7FCF-4434-96C3-2FE1363EF0CA}" srcId="{F3CB5C7D-AC72-453B-B2E8-92D7885F6237}" destId="{CE428EF0-DCD2-4D66-8A9B-26D9B1080068}" srcOrd="0" destOrd="0" parTransId="{A566CC88-C949-4BEB-9D19-F44D7B8ABFF6}" sibTransId="{F736CDB6-0296-44DD-8355-8EA4CED16EAC}"/>
    <dgm:cxn modelId="{77DA376D-E02A-4DC1-A1E8-8A3B2DB14D6D}" type="presOf" srcId="{F3CB5C7D-AC72-453B-B2E8-92D7885F6237}" destId="{808E74A8-9A99-4DEB-AFE5-E43E477CFCFD}" srcOrd="0" destOrd="0" presId="urn:microsoft.com/office/officeart/2005/8/layout/vList2"/>
    <dgm:cxn modelId="{99EE847B-34FF-4854-95BD-52FEA2D89703}" type="presOf" srcId="{E9BBD44F-37AD-4DB5-95E1-67C397E27730}" destId="{C131F4A4-48F7-4D85-8E76-B5345980C809}" srcOrd="0" destOrd="0" presId="urn:microsoft.com/office/officeart/2005/8/layout/vList2"/>
    <dgm:cxn modelId="{46B6F39A-EE2C-4F9F-8936-F04089834CDB}" srcId="{F3CB5C7D-AC72-453B-B2E8-92D7885F6237}" destId="{491B69E5-6387-48F7-B593-6BF36357276C}" srcOrd="2" destOrd="0" parTransId="{2B7644E0-B0DC-46C3-8E60-B0A00DAE8FAE}" sibTransId="{C02E9582-08E3-43F5-8304-EF2EAA6B8FF9}"/>
    <dgm:cxn modelId="{1D660770-26AB-4AA4-A54E-E346E4CF0AFD}" type="presParOf" srcId="{808E74A8-9A99-4DEB-AFE5-E43E477CFCFD}" destId="{126617C5-EA0C-46C1-B00B-2803C3C001FE}" srcOrd="0" destOrd="0" presId="urn:microsoft.com/office/officeart/2005/8/layout/vList2"/>
    <dgm:cxn modelId="{DA2D0281-922D-4158-82FD-A7D1829ACAD0}" type="presParOf" srcId="{808E74A8-9A99-4DEB-AFE5-E43E477CFCFD}" destId="{BB8E9B2E-5C16-4E31-8887-2407A21C527A}" srcOrd="1" destOrd="0" presId="urn:microsoft.com/office/officeart/2005/8/layout/vList2"/>
    <dgm:cxn modelId="{96D0B1DC-18E3-45BE-A324-FC44D36ECEE0}" type="presParOf" srcId="{808E74A8-9A99-4DEB-AFE5-E43E477CFCFD}" destId="{C131F4A4-48F7-4D85-8E76-B5345980C809}" srcOrd="2" destOrd="0" presId="urn:microsoft.com/office/officeart/2005/8/layout/vList2"/>
    <dgm:cxn modelId="{BB4A91A2-9AD5-4D79-88FE-8046363BDFC7}" type="presParOf" srcId="{808E74A8-9A99-4DEB-AFE5-E43E477CFCFD}" destId="{11875B1D-1238-466F-B999-D50EB9662F58}" srcOrd="3" destOrd="0" presId="urn:microsoft.com/office/officeart/2005/8/layout/vList2"/>
    <dgm:cxn modelId="{2C83DED0-17D0-4A58-96D5-FA9D76D2F39F}" type="presParOf" srcId="{808E74A8-9A99-4DEB-AFE5-E43E477CFCFD}" destId="{AC6AE573-3C63-40C3-8BA9-08E7B896DD7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B5C7D-AC72-453B-B2E8-92D7885F6237}"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8957A75-83C5-47BD-BE16-12B8A659C6D6}">
      <dgm:prSet/>
      <dgm:spPr>
        <a:solidFill>
          <a:schemeClr val="tx2">
            <a:lumMod val="75000"/>
          </a:schemeClr>
        </a:solidFill>
      </dgm:spPr>
      <dgm:t>
        <a:bodyPr/>
        <a:lstStyle/>
        <a:p>
          <a:r>
            <a:rPr lang="en-US" b="0" i="0" baseline="0"/>
            <a:t>Engage</a:t>
          </a:r>
          <a:endParaRPr lang="en-US"/>
        </a:p>
      </dgm:t>
    </dgm:pt>
    <dgm:pt modelId="{0904ED8C-5665-485A-86CA-73098F32F8C1}" type="parTrans" cxnId="{1BCA43E5-454C-4209-B87C-D7874833E396}">
      <dgm:prSet/>
      <dgm:spPr/>
      <dgm:t>
        <a:bodyPr/>
        <a:lstStyle/>
        <a:p>
          <a:endParaRPr lang="en-US"/>
        </a:p>
      </dgm:t>
    </dgm:pt>
    <dgm:pt modelId="{B5A445D7-029A-4275-92ED-607FDDB2BF98}" type="sibTrans" cxnId="{1BCA43E5-454C-4209-B87C-D7874833E396}">
      <dgm:prSet/>
      <dgm:spPr/>
      <dgm:t>
        <a:bodyPr/>
        <a:lstStyle/>
        <a:p>
          <a:endParaRPr lang="en-US"/>
        </a:p>
      </dgm:t>
    </dgm:pt>
    <dgm:pt modelId="{6376FADE-7805-48CF-AB4D-E8DEC93D91D5}">
      <dgm:prSet/>
      <dgm:spPr>
        <a:solidFill>
          <a:schemeClr val="tx2">
            <a:lumMod val="75000"/>
          </a:schemeClr>
        </a:solidFill>
      </dgm:spPr>
      <dgm:t>
        <a:bodyPr/>
        <a:lstStyle/>
        <a:p>
          <a:r>
            <a:rPr lang="en-US"/>
            <a:t>Listen</a:t>
          </a:r>
        </a:p>
      </dgm:t>
    </dgm:pt>
    <dgm:pt modelId="{ACA329D2-43D1-4B8F-819F-A275BC7A77C8}" type="parTrans" cxnId="{B71510D7-0D1B-4FD9-ABFF-AD0D1A1B13C7}">
      <dgm:prSet/>
      <dgm:spPr/>
      <dgm:t>
        <a:bodyPr/>
        <a:lstStyle/>
        <a:p>
          <a:endParaRPr lang="en-US"/>
        </a:p>
      </dgm:t>
    </dgm:pt>
    <dgm:pt modelId="{E1BC286B-0F8D-4F5C-84F3-588F9A7DF535}" type="sibTrans" cxnId="{B71510D7-0D1B-4FD9-ABFF-AD0D1A1B13C7}">
      <dgm:prSet/>
      <dgm:spPr/>
      <dgm:t>
        <a:bodyPr/>
        <a:lstStyle/>
        <a:p>
          <a:endParaRPr lang="en-US"/>
        </a:p>
      </dgm:t>
    </dgm:pt>
    <dgm:pt modelId="{BA021DDD-5AC1-40BB-892E-C924D608165A}">
      <dgm:prSet/>
      <dgm:spPr>
        <a:solidFill>
          <a:schemeClr val="tx2">
            <a:lumMod val="75000"/>
          </a:schemeClr>
        </a:solidFill>
      </dgm:spPr>
      <dgm:t>
        <a:bodyPr/>
        <a:lstStyle/>
        <a:p>
          <a:r>
            <a:rPr lang="en-US" b="0" i="0" baseline="0"/>
            <a:t>Be Patient</a:t>
          </a:r>
          <a:endParaRPr lang="en-US"/>
        </a:p>
      </dgm:t>
    </dgm:pt>
    <dgm:pt modelId="{02204771-EBC6-4224-BD6B-0962C25CC454}" type="parTrans" cxnId="{DCF83AD3-2FBB-4D7A-B6DE-2B75C7BBBD7C}">
      <dgm:prSet/>
      <dgm:spPr/>
      <dgm:t>
        <a:bodyPr/>
        <a:lstStyle/>
        <a:p>
          <a:endParaRPr lang="en-US"/>
        </a:p>
      </dgm:t>
    </dgm:pt>
    <dgm:pt modelId="{8F1AB55C-BB33-484B-95F7-764F9B2D67D3}" type="sibTrans" cxnId="{DCF83AD3-2FBB-4D7A-B6DE-2B75C7BBBD7C}">
      <dgm:prSet/>
      <dgm:spPr/>
      <dgm:t>
        <a:bodyPr/>
        <a:lstStyle/>
        <a:p>
          <a:endParaRPr lang="en-US"/>
        </a:p>
      </dgm:t>
    </dgm:pt>
    <dgm:pt modelId="{808E74A8-9A99-4DEB-AFE5-E43E477CFCFD}" type="pres">
      <dgm:prSet presAssocID="{F3CB5C7D-AC72-453B-B2E8-92D7885F6237}" presName="linear" presStyleCnt="0">
        <dgm:presLayoutVars>
          <dgm:animLvl val="lvl"/>
          <dgm:resizeHandles val="exact"/>
        </dgm:presLayoutVars>
      </dgm:prSet>
      <dgm:spPr/>
    </dgm:pt>
    <dgm:pt modelId="{232F8989-68D2-4CC4-9D21-637571E8A217}" type="pres">
      <dgm:prSet presAssocID="{D8957A75-83C5-47BD-BE16-12B8A659C6D6}" presName="parentText" presStyleLbl="node1" presStyleIdx="0" presStyleCnt="3" custLinFactNeighborY="-12451">
        <dgm:presLayoutVars>
          <dgm:chMax val="0"/>
          <dgm:bulletEnabled val="1"/>
        </dgm:presLayoutVars>
      </dgm:prSet>
      <dgm:spPr/>
    </dgm:pt>
    <dgm:pt modelId="{AC1E57B1-6577-4ECC-95C7-8A9E5AE3185C}" type="pres">
      <dgm:prSet presAssocID="{B5A445D7-029A-4275-92ED-607FDDB2BF98}" presName="spacer" presStyleCnt="0"/>
      <dgm:spPr/>
    </dgm:pt>
    <dgm:pt modelId="{4A270D72-A641-49B6-BECC-49089C6C082C}" type="pres">
      <dgm:prSet presAssocID="{6376FADE-7805-48CF-AB4D-E8DEC93D91D5}" presName="parentText" presStyleLbl="node1" presStyleIdx="1" presStyleCnt="3">
        <dgm:presLayoutVars>
          <dgm:chMax val="0"/>
          <dgm:bulletEnabled val="1"/>
        </dgm:presLayoutVars>
      </dgm:prSet>
      <dgm:spPr/>
    </dgm:pt>
    <dgm:pt modelId="{FA28B7A9-E7E4-4513-B331-C1583C5D21C5}" type="pres">
      <dgm:prSet presAssocID="{E1BC286B-0F8D-4F5C-84F3-588F9A7DF535}" presName="spacer" presStyleCnt="0"/>
      <dgm:spPr/>
    </dgm:pt>
    <dgm:pt modelId="{7DA97B66-395E-4D00-B008-57FE6053FA36}" type="pres">
      <dgm:prSet presAssocID="{BA021DDD-5AC1-40BB-892E-C924D608165A}" presName="parentText" presStyleLbl="node1" presStyleIdx="2" presStyleCnt="3">
        <dgm:presLayoutVars>
          <dgm:chMax val="0"/>
          <dgm:bulletEnabled val="1"/>
        </dgm:presLayoutVars>
      </dgm:prSet>
      <dgm:spPr/>
    </dgm:pt>
  </dgm:ptLst>
  <dgm:cxnLst>
    <dgm:cxn modelId="{77DA376D-E02A-4DC1-A1E8-8A3B2DB14D6D}" type="presOf" srcId="{F3CB5C7D-AC72-453B-B2E8-92D7885F6237}" destId="{808E74A8-9A99-4DEB-AFE5-E43E477CFCFD}" srcOrd="0" destOrd="0" presId="urn:microsoft.com/office/officeart/2005/8/layout/vList2"/>
    <dgm:cxn modelId="{96AD3D7E-08F6-462B-9410-07B6ADBA0343}" type="presOf" srcId="{D8957A75-83C5-47BD-BE16-12B8A659C6D6}" destId="{232F8989-68D2-4CC4-9D21-637571E8A217}" srcOrd="0" destOrd="0" presId="urn:microsoft.com/office/officeart/2005/8/layout/vList2"/>
    <dgm:cxn modelId="{0D797585-0A91-40D9-8A78-F9B68E17A31A}" type="presOf" srcId="{6376FADE-7805-48CF-AB4D-E8DEC93D91D5}" destId="{4A270D72-A641-49B6-BECC-49089C6C082C}" srcOrd="0" destOrd="0" presId="urn:microsoft.com/office/officeart/2005/8/layout/vList2"/>
    <dgm:cxn modelId="{DF32A791-F17B-48EF-96C8-FD7271185FF5}" type="presOf" srcId="{BA021DDD-5AC1-40BB-892E-C924D608165A}" destId="{7DA97B66-395E-4D00-B008-57FE6053FA36}" srcOrd="0" destOrd="0" presId="urn:microsoft.com/office/officeart/2005/8/layout/vList2"/>
    <dgm:cxn modelId="{DCF83AD3-2FBB-4D7A-B6DE-2B75C7BBBD7C}" srcId="{F3CB5C7D-AC72-453B-B2E8-92D7885F6237}" destId="{BA021DDD-5AC1-40BB-892E-C924D608165A}" srcOrd="2" destOrd="0" parTransId="{02204771-EBC6-4224-BD6B-0962C25CC454}" sibTransId="{8F1AB55C-BB33-484B-95F7-764F9B2D67D3}"/>
    <dgm:cxn modelId="{B71510D7-0D1B-4FD9-ABFF-AD0D1A1B13C7}" srcId="{F3CB5C7D-AC72-453B-B2E8-92D7885F6237}" destId="{6376FADE-7805-48CF-AB4D-E8DEC93D91D5}" srcOrd="1" destOrd="0" parTransId="{ACA329D2-43D1-4B8F-819F-A275BC7A77C8}" sibTransId="{E1BC286B-0F8D-4F5C-84F3-588F9A7DF535}"/>
    <dgm:cxn modelId="{1BCA43E5-454C-4209-B87C-D7874833E396}" srcId="{F3CB5C7D-AC72-453B-B2E8-92D7885F6237}" destId="{D8957A75-83C5-47BD-BE16-12B8A659C6D6}" srcOrd="0" destOrd="0" parTransId="{0904ED8C-5665-485A-86CA-73098F32F8C1}" sibTransId="{B5A445D7-029A-4275-92ED-607FDDB2BF98}"/>
    <dgm:cxn modelId="{EB5303F7-76C5-42F2-B3E4-5B127FBF3A51}" type="presParOf" srcId="{808E74A8-9A99-4DEB-AFE5-E43E477CFCFD}" destId="{232F8989-68D2-4CC4-9D21-637571E8A217}" srcOrd="0" destOrd="0" presId="urn:microsoft.com/office/officeart/2005/8/layout/vList2"/>
    <dgm:cxn modelId="{D2669D38-1508-4EE5-B3DB-79CAF6B132F2}" type="presParOf" srcId="{808E74A8-9A99-4DEB-AFE5-E43E477CFCFD}" destId="{AC1E57B1-6577-4ECC-95C7-8A9E5AE3185C}" srcOrd="1" destOrd="0" presId="urn:microsoft.com/office/officeart/2005/8/layout/vList2"/>
    <dgm:cxn modelId="{8A6530B2-DA42-4853-BB20-7CDD264C35B9}" type="presParOf" srcId="{808E74A8-9A99-4DEB-AFE5-E43E477CFCFD}" destId="{4A270D72-A641-49B6-BECC-49089C6C082C}" srcOrd="2" destOrd="0" presId="urn:microsoft.com/office/officeart/2005/8/layout/vList2"/>
    <dgm:cxn modelId="{E8E5FCE8-5DCD-42E8-BE15-9818E2ECD057}" type="presParOf" srcId="{808E74A8-9A99-4DEB-AFE5-E43E477CFCFD}" destId="{FA28B7A9-E7E4-4513-B331-C1583C5D21C5}" srcOrd="3" destOrd="0" presId="urn:microsoft.com/office/officeart/2005/8/layout/vList2"/>
    <dgm:cxn modelId="{0D85AD0A-D559-43E6-BA9E-9C265C2926DC}" type="presParOf" srcId="{808E74A8-9A99-4DEB-AFE5-E43E477CFCFD}" destId="{7DA97B66-395E-4D00-B008-57FE6053FA3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200BF-0F70-4124-8308-2C778AF9F7D1}">
      <dsp:nvSpPr>
        <dsp:cNvPr id="0" name=""/>
        <dsp:cNvSpPr/>
      </dsp:nvSpPr>
      <dsp:spPr>
        <a:xfrm>
          <a:off x="0" y="538292"/>
          <a:ext cx="10972800" cy="3855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11" tIns="749808" rIns="851611" bIns="256032" numCol="1" spcCol="1270" anchor="t" anchorCtr="0">
          <a:noAutofit/>
        </a:bodyPr>
        <a:lstStyle/>
        <a:p>
          <a:pPr marL="285750" lvl="1" indent="-285750" algn="l" defTabSz="1600200">
            <a:lnSpc>
              <a:spcPct val="90000"/>
            </a:lnSpc>
            <a:spcBef>
              <a:spcPct val="0"/>
            </a:spcBef>
            <a:spcAft>
              <a:spcPct val="15000"/>
            </a:spcAft>
            <a:buChar char="•"/>
          </a:pPr>
          <a:r>
            <a:rPr lang="en-US" sz="3600" b="1" i="0" kern="1200" baseline="0"/>
            <a:t>Alumni </a:t>
          </a:r>
          <a:r>
            <a:rPr lang="en-US" sz="3600" b="1" i="0" kern="1200" baseline="0" dirty="0"/>
            <a:t>and donor engagement</a:t>
          </a:r>
          <a:endParaRPr lang="en-US" sz="3600" kern="1200" dirty="0"/>
        </a:p>
        <a:p>
          <a:pPr marL="285750" lvl="1" indent="-285750" algn="l" defTabSz="1600200">
            <a:lnSpc>
              <a:spcPct val="90000"/>
            </a:lnSpc>
            <a:spcBef>
              <a:spcPct val="0"/>
            </a:spcBef>
            <a:spcAft>
              <a:spcPct val="15000"/>
            </a:spcAft>
            <a:buChar char="•"/>
          </a:pPr>
          <a:r>
            <a:rPr lang="en-US" sz="3600" b="1" i="0" kern="1200" baseline="0" dirty="0"/>
            <a:t>Telling our story</a:t>
          </a:r>
          <a:endParaRPr lang="en-US" sz="3600" b="1" kern="1200" dirty="0"/>
        </a:p>
        <a:p>
          <a:pPr marL="285750" lvl="1" indent="-285750" algn="l" defTabSz="1600200">
            <a:lnSpc>
              <a:spcPct val="90000"/>
            </a:lnSpc>
            <a:spcBef>
              <a:spcPct val="0"/>
            </a:spcBef>
            <a:spcAft>
              <a:spcPct val="15000"/>
            </a:spcAft>
            <a:buChar char="•"/>
          </a:pPr>
          <a:r>
            <a:rPr lang="en-US" sz="3600" b="1" kern="1200" dirty="0"/>
            <a:t>Uncovering donor passions and connecting them to University needs/priorities</a:t>
          </a:r>
        </a:p>
        <a:p>
          <a:pPr marL="285750" lvl="1" indent="-285750" algn="l" defTabSz="1600200">
            <a:lnSpc>
              <a:spcPct val="90000"/>
            </a:lnSpc>
            <a:spcBef>
              <a:spcPct val="0"/>
            </a:spcBef>
            <a:spcAft>
              <a:spcPct val="15000"/>
            </a:spcAft>
            <a:buChar char="•"/>
          </a:pPr>
          <a:r>
            <a:rPr lang="en-US" sz="3600" b="1" kern="1200" dirty="0"/>
            <a:t>Volunteer pipeline development</a:t>
          </a:r>
          <a:endParaRPr lang="en-US" sz="3600" kern="1200" dirty="0"/>
        </a:p>
      </dsp:txBody>
      <dsp:txXfrm>
        <a:off x="0" y="538292"/>
        <a:ext cx="10972800" cy="3855600"/>
      </dsp:txXfrm>
    </dsp:sp>
    <dsp:sp modelId="{19FB3666-A516-4AE2-ACB3-60B1AF8C1910}">
      <dsp:nvSpPr>
        <dsp:cNvPr id="0" name=""/>
        <dsp:cNvSpPr/>
      </dsp:nvSpPr>
      <dsp:spPr>
        <a:xfrm>
          <a:off x="548640" y="6932"/>
          <a:ext cx="7680960" cy="1062720"/>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1600200">
            <a:lnSpc>
              <a:spcPct val="90000"/>
            </a:lnSpc>
            <a:spcBef>
              <a:spcPct val="0"/>
            </a:spcBef>
            <a:spcAft>
              <a:spcPct val="35000"/>
            </a:spcAft>
            <a:buNone/>
          </a:pPr>
          <a:r>
            <a:rPr lang="en-US" sz="3600" kern="1200" dirty="0"/>
            <a:t>Engagement and Investment</a:t>
          </a:r>
        </a:p>
      </dsp:txBody>
      <dsp:txXfrm>
        <a:off x="600518" y="58810"/>
        <a:ext cx="7577204" cy="958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EEDA2-3D86-43C7-B2E9-D4BF80949319}">
      <dsp:nvSpPr>
        <dsp:cNvPr id="0" name=""/>
        <dsp:cNvSpPr/>
      </dsp:nvSpPr>
      <dsp:spPr>
        <a:xfrm>
          <a:off x="0" y="441000"/>
          <a:ext cx="5384800" cy="1141920"/>
        </a:xfrm>
        <a:prstGeom prst="roundRect">
          <a:avLst/>
        </a:prstGeom>
        <a:gradFill rotWithShape="0">
          <a:gsLst>
            <a:gs pos="100000">
              <a:schemeClr val="tx2">
                <a:lumMod val="75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Storyteller:  </a:t>
          </a:r>
          <a:r>
            <a:rPr lang="en-US" sz="1600" kern="1200" dirty="0"/>
            <a:t>You know the strengths of the School and your program! You know faculty and students who are benefitting from philanthropy because of a scholarship as well as the visiting artist whose trip is supported by philanthropy. </a:t>
          </a:r>
        </a:p>
      </dsp:txBody>
      <dsp:txXfrm>
        <a:off x="55744" y="496744"/>
        <a:ext cx="5273312" cy="1030432"/>
      </dsp:txXfrm>
    </dsp:sp>
    <dsp:sp modelId="{CB9A19E1-B75F-4D3F-AEA8-B7D725AD1FC5}">
      <dsp:nvSpPr>
        <dsp:cNvPr id="0" name=""/>
        <dsp:cNvSpPr/>
      </dsp:nvSpPr>
      <dsp:spPr>
        <a:xfrm>
          <a:off x="0" y="1629000"/>
          <a:ext cx="5384800" cy="1141920"/>
        </a:xfrm>
        <a:prstGeom prst="roundRect">
          <a:avLst/>
        </a:prstGeom>
        <a:gradFill rotWithShape="0">
          <a:gsLst>
            <a:gs pos="100000">
              <a:schemeClr val="tx2">
                <a:lumMod val="75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Connector: </a:t>
          </a:r>
          <a:r>
            <a:rPr lang="en-US" sz="1600" kern="1200" dirty="0"/>
            <a:t>You are personally familiar with current students and their families; graduates, recent and not-so-recent; and alumni who are out there doing amazing things!</a:t>
          </a:r>
        </a:p>
      </dsp:txBody>
      <dsp:txXfrm>
        <a:off x="55744" y="1684744"/>
        <a:ext cx="5273312" cy="1030432"/>
      </dsp:txXfrm>
    </dsp:sp>
    <dsp:sp modelId="{31EC5D7C-88B0-459D-B358-B30A790EACDE}">
      <dsp:nvSpPr>
        <dsp:cNvPr id="0" name=""/>
        <dsp:cNvSpPr/>
      </dsp:nvSpPr>
      <dsp:spPr>
        <a:xfrm>
          <a:off x="0" y="2817000"/>
          <a:ext cx="5384800" cy="1141920"/>
        </a:xfrm>
        <a:prstGeom prst="roundRect">
          <a:avLst/>
        </a:prstGeom>
        <a:gradFill rotWithShape="0">
          <a:gsLst>
            <a:gs pos="87000">
              <a:schemeClr val="tx2">
                <a:lumMod val="75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Steward: </a:t>
          </a:r>
          <a:r>
            <a:rPr lang="en-US" sz="1600" kern="1200" dirty="0"/>
            <a:t>These funds are utilized in your areas. You can be a partner in making sure our donors have a rewarding experience giving to your areas. </a:t>
          </a:r>
        </a:p>
      </dsp:txBody>
      <dsp:txXfrm>
        <a:off x="55744" y="2872744"/>
        <a:ext cx="5273312" cy="103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617C5-EA0C-46C1-B00B-2803C3C001FE}">
      <dsp:nvSpPr>
        <dsp:cNvPr id="0" name=""/>
        <dsp:cNvSpPr/>
      </dsp:nvSpPr>
      <dsp:spPr>
        <a:xfrm>
          <a:off x="0" y="0"/>
          <a:ext cx="5102352" cy="1175264"/>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0" i="0" kern="1200" baseline="0" dirty="0"/>
            <a:t>Coordinate</a:t>
          </a:r>
          <a:endParaRPr lang="en-US" sz="4900" kern="1200" dirty="0"/>
        </a:p>
      </dsp:txBody>
      <dsp:txXfrm>
        <a:off x="57372" y="57372"/>
        <a:ext cx="4987608" cy="1060520"/>
      </dsp:txXfrm>
    </dsp:sp>
    <dsp:sp modelId="{C131F4A4-48F7-4D85-8E76-B5345980C809}">
      <dsp:nvSpPr>
        <dsp:cNvPr id="0" name=""/>
        <dsp:cNvSpPr/>
      </dsp:nvSpPr>
      <dsp:spPr>
        <a:xfrm>
          <a:off x="0" y="1343273"/>
          <a:ext cx="5102352" cy="1175264"/>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dirty="0"/>
            <a:t>Collaborate</a:t>
          </a:r>
        </a:p>
      </dsp:txBody>
      <dsp:txXfrm>
        <a:off x="57372" y="1400645"/>
        <a:ext cx="4987608" cy="1060520"/>
      </dsp:txXfrm>
    </dsp:sp>
    <dsp:sp modelId="{AC6AE573-3C63-40C3-8BA9-08E7B896DD70}">
      <dsp:nvSpPr>
        <dsp:cNvPr id="0" name=""/>
        <dsp:cNvSpPr/>
      </dsp:nvSpPr>
      <dsp:spPr>
        <a:xfrm>
          <a:off x="0" y="2659658"/>
          <a:ext cx="5102352" cy="1175264"/>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0" i="0" kern="1200" baseline="0"/>
            <a:t>Be Positive</a:t>
          </a:r>
          <a:endParaRPr lang="en-US" sz="4900" kern="1200"/>
        </a:p>
      </dsp:txBody>
      <dsp:txXfrm>
        <a:off x="57372" y="2717030"/>
        <a:ext cx="4987608" cy="1060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F8989-68D2-4CC4-9D21-637571E8A217}">
      <dsp:nvSpPr>
        <dsp:cNvPr id="0" name=""/>
        <dsp:cNvSpPr/>
      </dsp:nvSpPr>
      <dsp:spPr>
        <a:xfrm>
          <a:off x="0" y="19279"/>
          <a:ext cx="5187696" cy="1223235"/>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b="0" i="0" kern="1200" baseline="0"/>
            <a:t>Engage</a:t>
          </a:r>
          <a:endParaRPr lang="en-US" sz="5100" kern="1200"/>
        </a:p>
      </dsp:txBody>
      <dsp:txXfrm>
        <a:off x="59713" y="78992"/>
        <a:ext cx="5068270" cy="1103809"/>
      </dsp:txXfrm>
    </dsp:sp>
    <dsp:sp modelId="{4A270D72-A641-49B6-BECC-49089C6C082C}">
      <dsp:nvSpPr>
        <dsp:cNvPr id="0" name=""/>
        <dsp:cNvSpPr/>
      </dsp:nvSpPr>
      <dsp:spPr>
        <a:xfrm>
          <a:off x="0" y="1407683"/>
          <a:ext cx="5187696" cy="1223235"/>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Listen</a:t>
          </a:r>
        </a:p>
      </dsp:txBody>
      <dsp:txXfrm>
        <a:off x="59713" y="1467396"/>
        <a:ext cx="5068270" cy="1103809"/>
      </dsp:txXfrm>
    </dsp:sp>
    <dsp:sp modelId="{7DA97B66-395E-4D00-B008-57FE6053FA36}">
      <dsp:nvSpPr>
        <dsp:cNvPr id="0" name=""/>
        <dsp:cNvSpPr/>
      </dsp:nvSpPr>
      <dsp:spPr>
        <a:xfrm>
          <a:off x="0" y="2777797"/>
          <a:ext cx="5187696" cy="1223235"/>
        </a:xfrm>
        <a:prstGeom prst="roundRect">
          <a:avLst/>
        </a:prstGeom>
        <a:solidFill>
          <a:schemeClr val="tx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b="0" i="0" kern="1200" baseline="0"/>
            <a:t>Be Patient</a:t>
          </a:r>
          <a:endParaRPr lang="en-US" sz="5100" kern="1200"/>
        </a:p>
      </dsp:txBody>
      <dsp:txXfrm>
        <a:off x="59713" y="2837510"/>
        <a:ext cx="5068270" cy="11038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EEAD6-3C48-48FB-82A8-0923CFF1F886}"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9FA26-1833-4CD1-9AB3-794B6451A45C}" type="slidenum">
              <a:rPr lang="en-US" smtClean="0"/>
              <a:t>‹#›</a:t>
            </a:fld>
            <a:endParaRPr lang="en-US"/>
          </a:p>
        </p:txBody>
      </p:sp>
    </p:spTree>
    <p:extLst>
      <p:ext uri="{BB962C8B-B14F-4D97-AF65-F5344CB8AC3E}">
        <p14:creationId xmlns:p14="http://schemas.microsoft.com/office/powerpoint/2010/main" val="36612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A54ED-6185-4518-936F-9157A6113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3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69C7B-7496-46FF-964F-ED546A1A8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70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2772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601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578EA7-F121-4938-9F2F-0DE3725FCF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64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578EA7-F121-4938-9F2F-0DE3725FCF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24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21DDC-7030-EA4B-B77F-4ADE91E9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6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08F78-D868-49FE-B300-07FDF6A4E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6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69C7B-7496-46FF-964F-ED546A1A8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33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69C7B-7496-46FF-964F-ED546A1A8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8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71">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21DDC-7030-EA4B-B77F-4ADE91E9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95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69C7B-7496-46FF-964F-ED546A1A8E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66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Headline</a:t>
            </a:r>
          </a:p>
        </p:txBody>
      </p:sp>
      <p:sp>
        <p:nvSpPr>
          <p:cNvPr id="3" name="Content Placeholder 2"/>
          <p:cNvSpPr>
            <a:spLocks noGrp="1" noChangeAspect="1"/>
          </p:cNvSpPr>
          <p:nvPr>
            <p:ph sz="half" idx="1"/>
          </p:nvPr>
        </p:nvSpPr>
        <p:spPr>
          <a:xfrm>
            <a:off x="609600" y="1780036"/>
            <a:ext cx="5384800" cy="4375537"/>
          </a:xfrm>
        </p:spPr>
        <p:txBody>
          <a:bodyPr>
            <a:normAutofit/>
          </a:bodyPr>
          <a:lstStyle>
            <a:lvl1pPr>
              <a:defRPr sz="3200">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80036"/>
            <a:ext cx="5384800" cy="4399921"/>
          </a:xfrm>
        </p:spPr>
        <p:txBody>
          <a:bodyPr>
            <a:normAutofit/>
          </a:bodyPr>
          <a:lstStyle>
            <a:lvl1pPr marL="0" indent="0">
              <a:buNone/>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6" name="Picture 3" descr="C:\Users\webstudent2\Pictures\ucon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5730" y="887219"/>
            <a:ext cx="10502900" cy="7715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hasCustomPrompt="1"/>
          </p:nvPr>
        </p:nvSpPr>
        <p:spPr>
          <a:xfrm>
            <a:off x="1016000" y="2077283"/>
            <a:ext cx="10160000" cy="1302021"/>
          </a:xfrm>
        </p:spPr>
        <p:txBody>
          <a:bodyPr/>
          <a:lstStyle>
            <a:lvl1pPr algn="ctr">
              <a:defRPr sz="4800"/>
            </a:lvl1pPr>
          </a:lstStyle>
          <a:p>
            <a:r>
              <a:rPr lang="en-US" sz="2800" b="1" dirty="0">
                <a:solidFill>
                  <a:schemeClr val="accent3">
                    <a:lumMod val="50000"/>
                  </a:schemeClr>
                </a:solidFill>
                <a:effectLst>
                  <a:outerShdw blurRad="38100" dist="38100" dir="2700000" algn="tl">
                    <a:srgbClr val="000000">
                      <a:alpha val="43137"/>
                    </a:srgbClr>
                  </a:outerShdw>
                </a:effectLst>
                <a:latin typeface="Times New Roman"/>
                <a:cs typeface="Times New Roman"/>
              </a:rPr>
              <a:t>&lt;TITLE&gt;</a:t>
            </a:r>
          </a:p>
        </p:txBody>
      </p:sp>
      <p:sp>
        <p:nvSpPr>
          <p:cNvPr id="3" name="Text Placeholder 2"/>
          <p:cNvSpPr>
            <a:spLocks noGrp="1"/>
          </p:cNvSpPr>
          <p:nvPr>
            <p:ph type="body" sz="quarter" idx="10" hasCustomPrompt="1"/>
          </p:nvPr>
        </p:nvSpPr>
        <p:spPr>
          <a:xfrm>
            <a:off x="1016000" y="3570289"/>
            <a:ext cx="10160000" cy="421267"/>
          </a:xfrm>
        </p:spPr>
        <p:txBody>
          <a:bodyPr anchor="ctr">
            <a:normAutofit/>
          </a:bodyPr>
          <a:lstStyle>
            <a:lvl1pPr marL="114297" indent="0" algn="ctr">
              <a:buNone/>
              <a:defRPr sz="1800" b="1" i="0" baseline="0">
                <a:solidFill>
                  <a:schemeClr val="tx1"/>
                </a:solidFill>
                <a:latin typeface="Times New Roman" pitchFamily="18" charset="0"/>
                <a:cs typeface="Times New Roman" pitchFamily="18" charset="0"/>
              </a:defRPr>
            </a:lvl1pPr>
          </a:lstStyle>
          <a:p>
            <a:pPr lvl="0"/>
            <a:r>
              <a:rPr lang="en-US" dirty="0"/>
              <a:t>&lt;Presenter&gt; </a:t>
            </a:r>
          </a:p>
        </p:txBody>
      </p:sp>
      <p:sp>
        <p:nvSpPr>
          <p:cNvPr id="10" name="Text Placeholder 2"/>
          <p:cNvSpPr>
            <a:spLocks noGrp="1"/>
          </p:cNvSpPr>
          <p:nvPr>
            <p:ph type="body" sz="quarter" idx="11" hasCustomPrompt="1"/>
          </p:nvPr>
        </p:nvSpPr>
        <p:spPr>
          <a:xfrm>
            <a:off x="1016000" y="4170916"/>
            <a:ext cx="10160000" cy="345421"/>
          </a:xfrm>
        </p:spPr>
        <p:txBody>
          <a:bodyPr anchor="ctr">
            <a:normAutofit/>
          </a:bodyPr>
          <a:lstStyle>
            <a:lvl1pPr marL="114297" indent="0" algn="ctr">
              <a:buNone/>
              <a:defRPr sz="1600" b="1" i="1" baseline="0">
                <a:solidFill>
                  <a:schemeClr val="tx1"/>
                </a:solidFill>
                <a:latin typeface="Times New Roman" pitchFamily="18" charset="0"/>
                <a:cs typeface="Times New Roman" pitchFamily="18" charset="0"/>
              </a:defRPr>
            </a:lvl1pPr>
          </a:lstStyle>
          <a:p>
            <a:pPr lvl="0"/>
            <a:r>
              <a:rPr lang="en-US" dirty="0"/>
              <a:t>&lt;Location&gt; </a:t>
            </a:r>
          </a:p>
        </p:txBody>
      </p:sp>
      <p:sp>
        <p:nvSpPr>
          <p:cNvPr id="11" name="Text Placeholder 2"/>
          <p:cNvSpPr>
            <a:spLocks noGrp="1"/>
          </p:cNvSpPr>
          <p:nvPr>
            <p:ph type="body" sz="quarter" idx="12" hasCustomPrompt="1"/>
          </p:nvPr>
        </p:nvSpPr>
        <p:spPr>
          <a:xfrm>
            <a:off x="1016000" y="4603806"/>
            <a:ext cx="10160000" cy="328655"/>
          </a:xfrm>
        </p:spPr>
        <p:txBody>
          <a:bodyPr anchor="ctr">
            <a:noAutofit/>
          </a:bodyPr>
          <a:lstStyle>
            <a:lvl1pPr marL="114297" indent="0" algn="ctr">
              <a:buNone/>
              <a:defRPr sz="1600" b="1" i="0" baseline="0">
                <a:solidFill>
                  <a:schemeClr val="tx1"/>
                </a:solidFill>
                <a:latin typeface="Times New Roman" pitchFamily="18" charset="0"/>
                <a:cs typeface="Times New Roman" pitchFamily="18" charset="0"/>
              </a:defRPr>
            </a:lvl1pPr>
          </a:lstStyle>
          <a:p>
            <a:pPr lvl="0"/>
            <a:r>
              <a:rPr lang="en-US" dirty="0"/>
              <a:t>&lt;Date&gt;</a:t>
            </a:r>
          </a:p>
        </p:txBody>
      </p:sp>
    </p:spTree>
    <p:extLst>
      <p:ext uri="{BB962C8B-B14F-4D97-AF65-F5344CB8AC3E}">
        <p14:creationId xmlns:p14="http://schemas.microsoft.com/office/powerpoint/2010/main" val="9479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2/23/2023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1910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47D8-B498-6491-3AAA-96C6010B5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7573-6533-12BA-74B5-E7615BAE2A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BD14D-7D43-5874-C874-60950075468E}"/>
              </a:ext>
            </a:extLst>
          </p:cNvPr>
          <p:cNvSpPr>
            <a:spLocks noGrp="1"/>
          </p:cNvSpPr>
          <p:nvPr>
            <p:ph type="dt" sz="half" idx="10"/>
          </p:nvPr>
        </p:nvSpPr>
        <p:spPr/>
        <p:txBody>
          <a:bodyPr/>
          <a:lstStyle/>
          <a:p>
            <a:fld id="{AFA8A451-23E3-4FBD-AC04-D2E96B3DAD0C}" type="datetimeFigureOut">
              <a:rPr lang="en-US" smtClean="0"/>
              <a:t>2/23/2023</a:t>
            </a:fld>
            <a:endParaRPr lang="en-US"/>
          </a:p>
        </p:txBody>
      </p:sp>
      <p:sp>
        <p:nvSpPr>
          <p:cNvPr id="5" name="Footer Placeholder 4">
            <a:extLst>
              <a:ext uri="{FF2B5EF4-FFF2-40B4-BE49-F238E27FC236}">
                <a16:creationId xmlns:a16="http://schemas.microsoft.com/office/drawing/2014/main" id="{113E7A60-0C10-2FDE-5C62-F95DDF640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CABFB-58AF-E40E-2774-21A2BD8916D9}"/>
              </a:ext>
            </a:extLst>
          </p:cNvPr>
          <p:cNvSpPr>
            <a:spLocks noGrp="1"/>
          </p:cNvSpPr>
          <p:nvPr>
            <p:ph type="sldNum" sz="quarter" idx="12"/>
          </p:nvPr>
        </p:nvSpPr>
        <p:spPr/>
        <p:txBody>
          <a:bodyPr/>
          <a:lstStyle/>
          <a:p>
            <a:fld id="{D309D842-03A0-4539-AD40-5782E0859BFC}" type="slidenum">
              <a:rPr lang="en-US" smtClean="0"/>
              <a:t>‹#›</a:t>
            </a:fld>
            <a:endParaRPr lang="en-US"/>
          </a:p>
        </p:txBody>
      </p:sp>
    </p:spTree>
    <p:extLst>
      <p:ext uri="{BB962C8B-B14F-4D97-AF65-F5344CB8AC3E}">
        <p14:creationId xmlns:p14="http://schemas.microsoft.com/office/powerpoint/2010/main" val="383551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609600" y="2427111"/>
            <a:ext cx="10972800" cy="2020712"/>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a:lnSpc>
                <a:spcPct val="80000"/>
              </a:lnSpc>
            </a:pPr>
            <a:r>
              <a:rPr lang="en-US" sz="5867" b="1" dirty="0">
                <a:solidFill>
                  <a:prstClr val="white"/>
                </a:solidFill>
                <a:latin typeface="Gotham Office" panose="02000000000000000000" pitchFamily="2" charset="0"/>
              </a:rPr>
              <a:t>HEADLINE 1 HERE</a:t>
            </a:r>
          </a:p>
          <a:p>
            <a:pPr>
              <a:lnSpc>
                <a:spcPct val="80000"/>
              </a:lnSpc>
            </a:pPr>
            <a:r>
              <a:rPr lang="en-US" sz="4800" b="0" dirty="0">
                <a:solidFill>
                  <a:prstClr val="white"/>
                </a:solidFill>
                <a:latin typeface="Gotham Office" panose="02000000000000000000" pitchFamily="2" charset="0"/>
              </a:rPr>
              <a:t>Headline 2 here</a:t>
            </a:r>
          </a:p>
        </p:txBody>
      </p:sp>
      <p:sp>
        <p:nvSpPr>
          <p:cNvPr id="5" name="Title 1"/>
          <p:cNvSpPr txBox="1">
            <a:spLocks/>
          </p:cNvSpPr>
          <p:nvPr userDrawn="1"/>
        </p:nvSpPr>
        <p:spPr>
          <a:xfrm>
            <a:off x="609600" y="4241801"/>
            <a:ext cx="10972800" cy="912543"/>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3200" dirty="0">
                <a:solidFill>
                  <a:prstClr val="white">
                    <a:lumMod val="75000"/>
                  </a:prstClr>
                </a:solidFill>
                <a:latin typeface="Gotham Office" panose="02000000000000000000" pitchFamily="2" charset="0"/>
              </a:rPr>
              <a:t>Presenter’s Name</a:t>
            </a:r>
          </a:p>
        </p:txBody>
      </p:sp>
    </p:spTree>
    <p:extLst>
      <p:ext uri="{BB962C8B-B14F-4D97-AF65-F5344CB8AC3E}">
        <p14:creationId xmlns:p14="http://schemas.microsoft.com/office/powerpoint/2010/main" val="282796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F88E988-FB04-AB4E-BE5A-59F242AF7F7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780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9" name="ARLOGO-2012_CMYK_Type.pdf" descr="ARLOGO-2012_CMYK_Type.pdf"/>
          <p:cNvPicPr>
            <a:picLocks noChangeAspect="1"/>
          </p:cNvPicPr>
          <p:nvPr/>
        </p:nvPicPr>
        <p:blipFill>
          <a:blip r:embed="rId3"/>
          <a:stretch>
            <a:fillRect/>
          </a:stretch>
        </p:blipFill>
        <p:spPr>
          <a:xfrm>
            <a:off x="10155947" y="6160066"/>
            <a:ext cx="1831316" cy="504168"/>
          </a:xfrm>
          <a:prstGeom prst="rect">
            <a:avLst/>
          </a:prstGeom>
          <a:ln w="25400"/>
        </p:spPr>
      </p:pic>
      <p:sp>
        <p:nvSpPr>
          <p:cNvPr id="30" name="Title Text"/>
          <p:cNvSpPr txBox="1">
            <a:spLocks noGrp="1"/>
          </p:cNvSpPr>
          <p:nvPr>
            <p:ph type="title"/>
          </p:nvPr>
        </p:nvSpPr>
        <p:spPr>
          <a:xfrm>
            <a:off x="2809875" y="598289"/>
            <a:ext cx="8685863" cy="1089422"/>
          </a:xfrm>
          <a:prstGeom prst="rect">
            <a:avLst/>
          </a:prstGeom>
        </p:spPr>
        <p:txBody>
          <a:bodyPr/>
          <a:lstStyle>
            <a:lvl1pPr>
              <a:defRPr>
                <a:solidFill>
                  <a:srgbClr val="009485"/>
                </a:solidFill>
                <a:uFill>
                  <a:solidFill>
                    <a:srgbClr val="009485"/>
                  </a:solidFill>
                </a:uFill>
              </a:defRPr>
            </a:lvl1pPr>
          </a:lstStyle>
          <a:p>
            <a:r>
              <a:t>Title Text</a:t>
            </a:r>
          </a:p>
        </p:txBody>
      </p:sp>
      <p:sp>
        <p:nvSpPr>
          <p:cNvPr id="31" name="Body Level One…"/>
          <p:cNvSpPr txBox="1">
            <a:spLocks noGrp="1"/>
          </p:cNvSpPr>
          <p:nvPr>
            <p:ph type="body" idx="1"/>
          </p:nvPr>
        </p:nvSpPr>
        <p:spPr>
          <a:xfrm>
            <a:off x="2809875" y="1839516"/>
            <a:ext cx="8685863" cy="43224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81645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a:t>
            </a:r>
          </a:p>
        </p:txBody>
      </p:sp>
      <p:sp>
        <p:nvSpPr>
          <p:cNvPr id="3" name="Content Placeholder 2"/>
          <p:cNvSpPr>
            <a:spLocks noGrp="1"/>
          </p:cNvSpPr>
          <p:nvPr>
            <p:ph idx="1"/>
          </p:nvPr>
        </p:nvSpPr>
        <p:spPr/>
        <p:txBody>
          <a:bodyPr>
            <a:normAutofit/>
          </a:bodyPr>
          <a:lstStyle>
            <a:lvl1pPr>
              <a:defRPr sz="32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dirty="0"/>
          </a:p>
        </p:txBody>
      </p:sp>
    </p:spTree>
    <p:extLst>
      <p:ext uri="{BB962C8B-B14F-4D97-AF65-F5344CB8AC3E}">
        <p14:creationId xmlns:p14="http://schemas.microsoft.com/office/powerpoint/2010/main" val="248091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a:t>
            </a:r>
          </a:p>
        </p:txBody>
      </p:sp>
      <p:sp>
        <p:nvSpPr>
          <p:cNvPr id="3" name="Content Placeholder 2"/>
          <p:cNvSpPr>
            <a:spLocks noGrp="1" noChangeAspect="1"/>
          </p:cNvSpPr>
          <p:nvPr>
            <p:ph sz="half" idx="1"/>
          </p:nvPr>
        </p:nvSpPr>
        <p:spPr>
          <a:xfrm>
            <a:off x="609600" y="1780036"/>
            <a:ext cx="5384800" cy="4375537"/>
          </a:xfrm>
        </p:spPr>
        <p:txBody>
          <a:bodyPr>
            <a:normAutofit/>
          </a:bodyPr>
          <a:lstStyle>
            <a:lvl1pPr>
              <a:defRPr sz="3200">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80036"/>
            <a:ext cx="5384800" cy="4399921"/>
          </a:xfrm>
        </p:spPr>
        <p:txBody>
          <a:bodyPr>
            <a:normAutofit/>
          </a:bodyPr>
          <a:lstStyle>
            <a:lvl1pPr marL="0" indent="0">
              <a:buNone/>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dirty="0"/>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dirty="0"/>
          </a:p>
        </p:txBody>
      </p:sp>
    </p:spTree>
    <p:extLst>
      <p:ext uri="{BB962C8B-B14F-4D97-AF65-F5344CB8AC3E}">
        <p14:creationId xmlns:p14="http://schemas.microsoft.com/office/powerpoint/2010/main" val="346781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Headline</a:t>
            </a:r>
          </a:p>
        </p:txBody>
      </p:sp>
      <p:sp>
        <p:nvSpPr>
          <p:cNvPr id="3" name="Text Placeholder 2"/>
          <p:cNvSpPr>
            <a:spLocks noGrp="1"/>
          </p:cNvSpPr>
          <p:nvPr>
            <p:ph type="body" idx="1" hasCustomPrompt="1"/>
          </p:nvPr>
        </p:nvSpPr>
        <p:spPr>
          <a:xfrm>
            <a:off x="609602" y="1715207"/>
            <a:ext cx="5386917" cy="641349"/>
          </a:xfrm>
        </p:spPr>
        <p:txBody>
          <a:bodyPr anchor="b"/>
          <a:lstStyle>
            <a:lvl1pPr marL="0" indent="0">
              <a:buNone/>
              <a:defRPr sz="3200" b="1">
                <a:latin typeface="Arial"/>
                <a:cs typeface="Arial"/>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dirty="0"/>
              <a:t>Subhead 1</a:t>
            </a:r>
          </a:p>
        </p:txBody>
      </p:sp>
      <p:sp>
        <p:nvSpPr>
          <p:cNvPr id="4" name="Content Placeholder 3"/>
          <p:cNvSpPr>
            <a:spLocks noGrp="1"/>
          </p:cNvSpPr>
          <p:nvPr>
            <p:ph sz="half" idx="2"/>
          </p:nvPr>
        </p:nvSpPr>
        <p:spPr>
          <a:xfrm>
            <a:off x="609602" y="2449689"/>
            <a:ext cx="5386917" cy="3675944"/>
          </a:xfrm>
        </p:spPr>
        <p:txBody>
          <a:bodyPr>
            <a:normAutofit/>
          </a:bodyPr>
          <a:lstStyle>
            <a:lvl1pPr marL="304784" indent="-304784">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9" y="1715207"/>
            <a:ext cx="5389033" cy="641349"/>
          </a:xfrm>
        </p:spPr>
        <p:txBody>
          <a:bodyPr anchor="b"/>
          <a:lstStyle>
            <a:lvl1pPr marL="0" indent="0">
              <a:buNone/>
              <a:defRPr sz="3200" b="1">
                <a:latin typeface="Arial"/>
                <a:cs typeface="Arial"/>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dirty="0"/>
              <a:t>Subhead 2</a:t>
            </a:r>
          </a:p>
        </p:txBody>
      </p:sp>
      <p:sp>
        <p:nvSpPr>
          <p:cNvPr id="6" name="Content Placeholder 5"/>
          <p:cNvSpPr>
            <a:spLocks noGrp="1"/>
          </p:cNvSpPr>
          <p:nvPr>
            <p:ph sz="quarter" idx="4"/>
          </p:nvPr>
        </p:nvSpPr>
        <p:spPr>
          <a:xfrm>
            <a:off x="6193369" y="2449689"/>
            <a:ext cx="5389033" cy="3675944"/>
          </a:xfrm>
        </p:spPr>
        <p:txBody>
          <a:bodyPr>
            <a:normAutofit/>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dirty="0"/>
          </a:p>
        </p:txBody>
      </p:sp>
    </p:spTree>
    <p:extLst>
      <p:ext uri="{BB962C8B-B14F-4D97-AF65-F5344CB8AC3E}">
        <p14:creationId xmlns:p14="http://schemas.microsoft.com/office/powerpoint/2010/main" val="123878402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66" y="3"/>
            <a:ext cx="12237767" cy="1418167"/>
          </a:xfrm>
          <a:prstGeom prst="rect">
            <a:avLst/>
          </a:prstGeom>
          <a:solidFill>
            <a:srgbClr val="100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383823"/>
            <a:ext cx="10972800" cy="1034344"/>
          </a:xfrm>
          <a:prstGeom prst="rect">
            <a:avLst/>
          </a:prstGeom>
        </p:spPr>
        <p:txBody>
          <a:bodyPr vert="horz" lIns="91440" tIns="45720" rIns="91440" bIns="45720" rtlCol="0" anchor="t">
            <a:normAutofit/>
          </a:bodyPr>
          <a:lstStyle/>
          <a:p>
            <a:r>
              <a:rPr lang="en-US"/>
              <a:t>Headline</a:t>
            </a:r>
          </a:p>
        </p:txBody>
      </p:sp>
      <p:sp>
        <p:nvSpPr>
          <p:cNvPr id="3" name="Text Placeholder 2"/>
          <p:cNvSpPr>
            <a:spLocks noGrp="1"/>
          </p:cNvSpPr>
          <p:nvPr>
            <p:ph type="body" idx="1"/>
          </p:nvPr>
        </p:nvSpPr>
        <p:spPr>
          <a:xfrm>
            <a:off x="609600" y="1783648"/>
            <a:ext cx="10972800" cy="4400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11200" y="6288618"/>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7697F5-3DCA-0A4F-B9EA-FEC2794BD1A6}" type="slidenum">
              <a:rPr lang="en-US" smtClean="0"/>
              <a:pPr/>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511" r:id="rId1"/>
  </p:sldLayoutIdLst>
  <p:txStyles>
    <p:titleStyle>
      <a:lvl1pPr algn="l" defTabSz="457189" rtl="0" eaLnBrk="1" latinLnBrk="0" hangingPunct="1">
        <a:lnSpc>
          <a:spcPct val="90000"/>
        </a:lnSpc>
        <a:spcBef>
          <a:spcPct val="0"/>
        </a:spcBef>
        <a:buNone/>
        <a:defRPr sz="3600" kern="1200">
          <a:solidFill>
            <a:srgbClr val="FFFFFF"/>
          </a:solidFill>
          <a:latin typeface="Arial"/>
          <a:ea typeface="+mj-ea"/>
          <a:cs typeface="Arial"/>
        </a:defRPr>
      </a:lvl1pPr>
    </p:titleStyle>
    <p:bodyStyle>
      <a:lvl1pPr marL="228594" indent="-228594" algn="l" defTabSz="457189" rtl="0" eaLnBrk="1" latinLnBrk="0" hangingPunct="1">
        <a:spcBef>
          <a:spcPct val="20000"/>
        </a:spcBef>
        <a:buFont typeface="Arial"/>
        <a:buChar char="•"/>
        <a:tabLst/>
        <a:defRPr sz="2400" kern="1200">
          <a:solidFill>
            <a:schemeClr val="tx1"/>
          </a:solidFill>
          <a:latin typeface="Arial"/>
          <a:ea typeface="+mn-ea"/>
          <a:cs typeface="Arial"/>
        </a:defRPr>
      </a:lvl1pPr>
      <a:lvl2pPr marL="685783"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2pPr>
      <a:lvl3pPr marL="1142971"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3pPr>
      <a:lvl4pPr marL="1600160"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4pPr>
      <a:lvl5pPr marL="2057349"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C2560D-EC28-3B41-86E8-18F1CE0113B4}" type="datetimeFigureOut">
              <a:rPr lang="en-US" smtClean="0"/>
              <a:t>2/23/2023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548522841"/>
      </p:ext>
    </p:extLst>
  </p:cSld>
  <p:clrMap bg1="lt1" tx1="dk1" bg2="lt2" tx2="dk2" accent1="accent1" accent2="accent2" accent3="accent3" accent4="accent4" accent5="accent5" accent6="accent6" hlink="hlink" folHlink="folHlink"/>
  <p:sldLayoutIdLst>
    <p:sldLayoutId id="2147493525" r:id="rId1"/>
    <p:sldLayoutId id="2147493526" r:id="rId2"/>
  </p:sldLayoutIdLst>
  <p:txStyles>
    <p:titleStyle>
      <a:lvl1pPr algn="l"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3822"/>
            <a:ext cx="10972800" cy="1174044"/>
          </a:xfrm>
          <a:prstGeom prst="rect">
            <a:avLst/>
          </a:prstGeom>
        </p:spPr>
        <p:txBody>
          <a:bodyPr vert="horz" lIns="91440" tIns="45720" rIns="91440" bIns="45720" rtlCol="0" anchor="t">
            <a:normAutofit/>
          </a:bodyPr>
          <a:lstStyle/>
          <a:p>
            <a:r>
              <a:rPr lang="en-US" dirty="0"/>
              <a:t>HEADLINE</a:t>
            </a:r>
          </a:p>
        </p:txBody>
      </p:sp>
      <p:sp>
        <p:nvSpPr>
          <p:cNvPr id="3" name="Text Placeholder 2"/>
          <p:cNvSpPr>
            <a:spLocks noGrp="1"/>
          </p:cNvSpPr>
          <p:nvPr>
            <p:ph type="body" idx="1"/>
          </p:nvPr>
        </p:nvSpPr>
        <p:spPr>
          <a:xfrm>
            <a:off x="609600" y="1761066"/>
            <a:ext cx="10972800" cy="43650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22494" y="6277326"/>
            <a:ext cx="767644" cy="365125"/>
          </a:xfrm>
          <a:prstGeom prst="rect">
            <a:avLst/>
          </a:prstGeom>
          <a:noFill/>
          <a:ln>
            <a:noFill/>
          </a:ln>
        </p:spPr>
        <p:txBody>
          <a:bodyPr vert="horz" lIns="91440" tIns="45720" rIns="91440" bIns="45720" rtlCol="0" anchor="ctr"/>
          <a:lstStyle>
            <a:lvl1pPr algn="l">
              <a:defRPr sz="1600">
                <a:solidFill>
                  <a:schemeClr val="bg1"/>
                </a:solidFill>
              </a:defRPr>
            </a:lvl1pPr>
          </a:lstStyle>
          <a:p>
            <a:pPr defTabSz="609585"/>
            <a:fld id="{2066355A-084C-D24E-9AD2-7E4FC41EA627}" type="slidenum">
              <a:rPr lang="en-US" smtClean="0">
                <a:solidFill>
                  <a:prstClr val="white"/>
                </a:solidFill>
              </a:rPr>
              <a:pPr defTabSz="609585"/>
              <a:t>‹#›</a:t>
            </a:fld>
            <a:endParaRPr lang="en-US" dirty="0">
              <a:solidFill>
                <a:prstClr val="white"/>
              </a:solidFill>
            </a:endParaRPr>
          </a:p>
        </p:txBody>
      </p:sp>
    </p:spTree>
    <p:extLst>
      <p:ext uri="{BB962C8B-B14F-4D97-AF65-F5344CB8AC3E}">
        <p14:creationId xmlns:p14="http://schemas.microsoft.com/office/powerpoint/2010/main" val="3217535279"/>
      </p:ext>
    </p:extLst>
  </p:cSld>
  <p:clrMap bg1="lt1" tx1="dk1" bg2="lt2" tx2="dk2" accent1="accent1" accent2="accent2" accent3="accent3" accent4="accent4" accent5="accent5" accent6="accent6" hlink="hlink" folHlink="folHlink"/>
  <p:sldLayoutIdLst>
    <p:sldLayoutId id="2147493548" r:id="rId1"/>
    <p:sldLayoutId id="2147493549" r:id="rId2"/>
    <p:sldLayoutId id="2147493550" r:id="rId3"/>
  </p:sldLayoutIdLst>
  <p:txStyles>
    <p:titleStyle>
      <a:lvl1pPr algn="l" defTabSz="609585" rtl="0" eaLnBrk="1" latinLnBrk="0" hangingPunct="1">
        <a:spcBef>
          <a:spcPct val="0"/>
        </a:spcBef>
        <a:buNone/>
        <a:defRPr sz="4800" b="1" kern="1200">
          <a:solidFill>
            <a:schemeClr val="bg1"/>
          </a:solidFill>
          <a:latin typeface="Gotham Office" panose="02000000000000000000" pitchFamily="2" charset="0"/>
          <a:ea typeface="+mj-ea"/>
          <a:cs typeface="Arial"/>
        </a:defRPr>
      </a:lvl1pPr>
    </p:titleStyle>
    <p:bodyStyle>
      <a:lvl1pPr marL="457189" indent="-457189" algn="l" defTabSz="609585" rtl="0" eaLnBrk="1" latinLnBrk="0" hangingPunct="1">
        <a:spcBef>
          <a:spcPct val="20000"/>
        </a:spcBef>
        <a:buFont typeface="Arial"/>
        <a:buChar char="•"/>
        <a:defRPr sz="2400" kern="1200">
          <a:solidFill>
            <a:schemeClr val="bg1"/>
          </a:solidFill>
          <a:latin typeface="Gotham Office" panose="02000000000000000000" pitchFamily="2" charset="0"/>
          <a:ea typeface="+mn-ea"/>
          <a:cs typeface="Arial"/>
        </a:defRPr>
      </a:lvl1pPr>
      <a:lvl2pPr marL="990575" indent="-380990" algn="l" defTabSz="609585" rtl="0" eaLnBrk="1" latinLnBrk="0" hangingPunct="1">
        <a:spcBef>
          <a:spcPct val="20000"/>
        </a:spcBef>
        <a:buFont typeface="Lucida Grande"/>
        <a:buChar char="–"/>
        <a:defRPr sz="2400" kern="1200">
          <a:solidFill>
            <a:schemeClr val="bg1"/>
          </a:solidFill>
          <a:latin typeface="Gotham Office" panose="02000000000000000000" pitchFamily="2" charset="0"/>
          <a:ea typeface="+mn-ea"/>
          <a:cs typeface="Arial"/>
        </a:defRPr>
      </a:lvl2pPr>
      <a:lvl3pPr marL="1523962" indent="-304792" algn="l" defTabSz="609585" rtl="0" eaLnBrk="1" latinLnBrk="0" hangingPunct="1">
        <a:spcBef>
          <a:spcPct val="20000"/>
        </a:spcBef>
        <a:buFont typeface="Lucida Grande"/>
        <a:buChar char="–"/>
        <a:defRPr sz="2400" kern="1200">
          <a:solidFill>
            <a:schemeClr val="bg1"/>
          </a:solidFill>
          <a:latin typeface="Gotham Office" panose="02000000000000000000" pitchFamily="2" charset="0"/>
          <a:ea typeface="+mn-ea"/>
          <a:cs typeface="Arial"/>
        </a:defRPr>
      </a:lvl3pPr>
      <a:lvl4pPr marL="2133547" indent="-304792" algn="l" defTabSz="609585" rtl="0" eaLnBrk="1" latinLnBrk="0" hangingPunct="1">
        <a:spcBef>
          <a:spcPct val="20000"/>
        </a:spcBef>
        <a:buFont typeface="Lucida Grande"/>
        <a:buChar char="–"/>
        <a:defRPr sz="2400" kern="1200">
          <a:solidFill>
            <a:schemeClr val="bg1"/>
          </a:solidFill>
          <a:latin typeface="Gotham Office" panose="02000000000000000000" pitchFamily="2" charset="0"/>
          <a:ea typeface="+mn-ea"/>
          <a:cs typeface="Arial"/>
        </a:defRPr>
      </a:lvl4pPr>
      <a:lvl5pPr marL="2743131" indent="-304792" algn="l" defTabSz="609585" rtl="0" eaLnBrk="1" latinLnBrk="0" hangingPunct="1">
        <a:spcBef>
          <a:spcPct val="20000"/>
        </a:spcBef>
        <a:buFont typeface="Lucida Grande"/>
        <a:buChar char="–"/>
        <a:defRPr sz="2400" kern="1200">
          <a:solidFill>
            <a:schemeClr val="bg1"/>
          </a:solidFill>
          <a:latin typeface="Gotham Office" panose="02000000000000000000" pitchFamily="2" charset="0"/>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66" y="3"/>
            <a:ext cx="12237767" cy="1418167"/>
          </a:xfrm>
          <a:prstGeom prst="rect">
            <a:avLst/>
          </a:prstGeom>
          <a:solidFill>
            <a:srgbClr val="100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609600" y="383823"/>
            <a:ext cx="10972800" cy="1034344"/>
          </a:xfrm>
          <a:prstGeom prst="rect">
            <a:avLst/>
          </a:prstGeom>
        </p:spPr>
        <p:txBody>
          <a:bodyPr vert="horz" lIns="91440" tIns="45720" rIns="91440" bIns="45720" rtlCol="0" anchor="t">
            <a:normAutofit/>
          </a:bodyPr>
          <a:lstStyle/>
          <a:p>
            <a:r>
              <a:rPr lang="en-US" dirty="0"/>
              <a:t>Headline</a:t>
            </a:r>
          </a:p>
        </p:txBody>
      </p:sp>
      <p:sp>
        <p:nvSpPr>
          <p:cNvPr id="3" name="Text Placeholder 2"/>
          <p:cNvSpPr>
            <a:spLocks noGrp="1"/>
          </p:cNvSpPr>
          <p:nvPr>
            <p:ph type="body" idx="1"/>
          </p:nvPr>
        </p:nvSpPr>
        <p:spPr>
          <a:xfrm>
            <a:off x="609600" y="1783648"/>
            <a:ext cx="10972800" cy="44008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11200" y="6288618"/>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7697F5-3DCA-0A4F-B9EA-FEC2794BD1A6}" type="slidenum">
              <a:rPr lang="en-US" smtClean="0"/>
              <a:pPr/>
              <a:t>‹#›</a:t>
            </a:fld>
            <a:endParaRPr lang="en-US" dirty="0"/>
          </a:p>
        </p:txBody>
      </p:sp>
    </p:spTree>
    <p:extLst>
      <p:ext uri="{BB962C8B-B14F-4D97-AF65-F5344CB8AC3E}">
        <p14:creationId xmlns:p14="http://schemas.microsoft.com/office/powerpoint/2010/main" val="254150415"/>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Lst>
  <p:txStyles>
    <p:titleStyle>
      <a:lvl1pPr algn="l" defTabSz="609570" rtl="0" eaLnBrk="1" latinLnBrk="0" hangingPunct="1">
        <a:lnSpc>
          <a:spcPct val="90000"/>
        </a:lnSpc>
        <a:spcBef>
          <a:spcPct val="0"/>
        </a:spcBef>
        <a:buNone/>
        <a:defRPr sz="4800" kern="1200">
          <a:solidFill>
            <a:srgbClr val="FFFFFF"/>
          </a:solidFill>
          <a:latin typeface="Arial"/>
          <a:ea typeface="+mj-ea"/>
          <a:cs typeface="Arial"/>
        </a:defRPr>
      </a:lvl1pPr>
    </p:titleStyle>
    <p:bodyStyle>
      <a:lvl1pPr marL="304784" indent="-304784" algn="l" defTabSz="609570" rtl="0" eaLnBrk="1" latinLnBrk="0" hangingPunct="1">
        <a:spcBef>
          <a:spcPct val="20000"/>
        </a:spcBef>
        <a:buFont typeface="Arial"/>
        <a:buChar char="•"/>
        <a:tabLst/>
        <a:defRPr sz="3200" kern="1200">
          <a:solidFill>
            <a:schemeClr val="tx1"/>
          </a:solidFill>
          <a:latin typeface="Arial"/>
          <a:ea typeface="+mn-ea"/>
          <a:cs typeface="Arial"/>
        </a:defRPr>
      </a:lvl1pPr>
      <a:lvl2pPr marL="914354" indent="-304784" algn="l" defTabSz="609570" rtl="0" eaLnBrk="1" latinLnBrk="0" hangingPunct="1">
        <a:spcBef>
          <a:spcPct val="20000"/>
        </a:spcBef>
        <a:buFont typeface="Lucida Grande"/>
        <a:buChar char="–"/>
        <a:tabLst>
          <a:tab pos="304784" algn="l"/>
        </a:tabLst>
        <a:defRPr sz="2400" kern="1200">
          <a:solidFill>
            <a:schemeClr val="tx1"/>
          </a:solidFill>
          <a:latin typeface="Arial"/>
          <a:ea typeface="+mn-ea"/>
          <a:cs typeface="Arial"/>
        </a:defRPr>
      </a:lvl2pPr>
      <a:lvl3pPr marL="1523923" indent="-304784" algn="l" defTabSz="609570" rtl="0" eaLnBrk="1" latinLnBrk="0" hangingPunct="1">
        <a:spcBef>
          <a:spcPct val="20000"/>
        </a:spcBef>
        <a:buFont typeface="Lucida Grande"/>
        <a:buChar char="–"/>
        <a:tabLst>
          <a:tab pos="304784" algn="l"/>
        </a:tabLst>
        <a:defRPr sz="2400" kern="1200">
          <a:solidFill>
            <a:schemeClr val="tx1"/>
          </a:solidFill>
          <a:latin typeface="Arial"/>
          <a:ea typeface="+mn-ea"/>
          <a:cs typeface="Arial"/>
        </a:defRPr>
      </a:lvl3pPr>
      <a:lvl4pPr marL="2133493" indent="-304784" algn="l" defTabSz="609570" rtl="0" eaLnBrk="1" latinLnBrk="0" hangingPunct="1">
        <a:spcBef>
          <a:spcPct val="20000"/>
        </a:spcBef>
        <a:buFont typeface="Lucida Grande"/>
        <a:buChar char="–"/>
        <a:tabLst>
          <a:tab pos="304784" algn="l"/>
        </a:tabLst>
        <a:defRPr sz="2400" kern="1200">
          <a:solidFill>
            <a:schemeClr val="tx1"/>
          </a:solidFill>
          <a:latin typeface="Arial"/>
          <a:ea typeface="+mn-ea"/>
          <a:cs typeface="Arial"/>
        </a:defRPr>
      </a:lvl4pPr>
      <a:lvl5pPr marL="2743063" indent="-304784" algn="l" defTabSz="609570" rtl="0" eaLnBrk="1" latinLnBrk="0" hangingPunct="1">
        <a:spcBef>
          <a:spcPct val="20000"/>
        </a:spcBef>
        <a:buFont typeface="Lucida Grande"/>
        <a:buChar char="–"/>
        <a:tabLst>
          <a:tab pos="304784" algn="l"/>
        </a:tabLst>
        <a:defRPr sz="2400" kern="1200">
          <a:solidFill>
            <a:schemeClr val="tx1"/>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nam10.safelinks.protection.outlook.com/?url=http%3A%2F%2Fs.uconn.edu%2Fthankdonors&amp;data=05%7C01%7Clprause%40foundation.uconn.edu%7C61722a96d3ac41e356e908dac26871cb%7Cf328669255654d7d9992b142870874a2%7C0%7C0%7C638036051251726092%7CUnknown%7CTWFpbGZsb3d8eyJWIjoiMC4wLjAwMDAiLCJQIjoiV2luMzIiLCJBTiI6Ik1haWwiLCJXVCI6Mn0%3D%7C3000%7C%7C%7C&amp;sdata=RcfuavdSM8xspDdcAD7GmYa6ZPtKBjFZtIAeKknnWYw%3D&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hyperlink" Target="https://givingday.uconn.edu/"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1593491"/>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5867" dirty="0">
                <a:solidFill>
                  <a:prstClr val="black"/>
                </a:solidFill>
              </a:rPr>
              <a:t>SFA Facility Updates</a:t>
            </a:r>
          </a:p>
        </p:txBody>
      </p:sp>
      <p:sp>
        <p:nvSpPr>
          <p:cNvPr id="5" name="Title 1"/>
          <p:cNvSpPr txBox="1">
            <a:spLocks/>
          </p:cNvSpPr>
          <p:nvPr/>
        </p:nvSpPr>
        <p:spPr>
          <a:xfrm>
            <a:off x="495656" y="3445596"/>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3733" dirty="0">
                <a:solidFill>
                  <a:prstClr val="black"/>
                </a:solidFill>
              </a:rPr>
              <a:t>2023 All SFA Faculty &amp; Staff Meeting</a:t>
            </a:r>
          </a:p>
        </p:txBody>
      </p:sp>
      <p:sp>
        <p:nvSpPr>
          <p:cNvPr id="6" name="Title 1"/>
          <p:cNvSpPr txBox="1">
            <a:spLocks/>
          </p:cNvSpPr>
          <p:nvPr/>
        </p:nvSpPr>
        <p:spPr>
          <a:xfrm>
            <a:off x="609600" y="4115765"/>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3200" dirty="0">
                <a:solidFill>
                  <a:prstClr val="white">
                    <a:lumMod val="75000"/>
                  </a:prstClr>
                </a:solidFill>
              </a:rPr>
              <a:t>Colleen K. Bridgeman</a:t>
            </a:r>
          </a:p>
        </p:txBody>
      </p:sp>
      <p:sp>
        <p:nvSpPr>
          <p:cNvPr id="7" name="Title 1"/>
          <p:cNvSpPr txBox="1">
            <a:spLocks/>
          </p:cNvSpPr>
          <p:nvPr/>
        </p:nvSpPr>
        <p:spPr>
          <a:xfrm>
            <a:off x="609600" y="5796568"/>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1867" dirty="0">
                <a:solidFill>
                  <a:prstClr val="white">
                    <a:lumMod val="75000"/>
                  </a:prstClr>
                </a:solidFill>
              </a:rPr>
              <a:t>February 23, 2023</a:t>
            </a:r>
          </a:p>
        </p:txBody>
      </p:sp>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F2F437-6398-B8B6-2A87-4A7CEB835CBC}"/>
              </a:ext>
            </a:extLst>
          </p:cNvPr>
          <p:cNvSpPr>
            <a:spLocks noGrp="1"/>
          </p:cNvSpPr>
          <p:nvPr>
            <p:ph type="title"/>
          </p:nvPr>
        </p:nvSpPr>
        <p:spPr/>
        <p:txBody>
          <a:bodyPr/>
          <a:lstStyle/>
          <a:p>
            <a:r>
              <a:rPr lang="en-US" dirty="0">
                <a:latin typeface="Gotham Medium" pitchFamily="50" charset="0"/>
              </a:rPr>
              <a:t>The Mission</a:t>
            </a:r>
          </a:p>
        </p:txBody>
      </p:sp>
      <p:sp>
        <p:nvSpPr>
          <p:cNvPr id="3" name="Content Placeholder 2"/>
          <p:cNvSpPr>
            <a:spLocks noGrp="1"/>
          </p:cNvSpPr>
          <p:nvPr>
            <p:ph idx="1"/>
          </p:nvPr>
        </p:nvSpPr>
        <p:spPr/>
        <p:txBody>
          <a:bodyPr>
            <a:normAutofit fontScale="85000" lnSpcReduction="10000"/>
          </a:bodyPr>
          <a:lstStyle/>
          <a:p>
            <a:pPr marL="0" indent="0">
              <a:buNone/>
            </a:pPr>
            <a:br>
              <a:rPr lang="en-US" dirty="0">
                <a:latin typeface="+mn-lt"/>
              </a:rPr>
            </a:br>
            <a:r>
              <a:rPr lang="en-US" dirty="0">
                <a:latin typeface="+mn-lt"/>
              </a:rPr>
              <a:t>The University of Connecticut Foundation, Inc. mission is to solicit, receive, invest and administer gifts and financial resources from private sources for the benefit of all campuses and programs of the University of Connecticut. </a:t>
            </a:r>
          </a:p>
          <a:p>
            <a:pPr marL="0" indent="0">
              <a:buNone/>
            </a:pPr>
            <a:endParaRPr lang="en-US" dirty="0">
              <a:latin typeface="+mn-lt"/>
            </a:endParaRPr>
          </a:p>
          <a:p>
            <a:pPr marL="0" indent="0">
              <a:buNone/>
            </a:pPr>
            <a:r>
              <a:rPr lang="en-US" dirty="0">
                <a:latin typeface="+mn-lt"/>
              </a:rPr>
              <a:t>The Foundation operates exclusively to promote the educational, scientific, cultural, research and recreational objectives of the University of Connecticut. As the primary fundraising vehicle to solicit and administer private gifts and grants to enhance the University's mission, the Foundation supports the University's pursuit of excellence in teaching, research, and public service.</a:t>
            </a:r>
          </a:p>
          <a:p>
            <a:pPr marL="0" indent="0">
              <a:buNone/>
            </a:pPr>
            <a:endParaRPr lang="en-US" dirty="0"/>
          </a:p>
          <a:p>
            <a:pPr marL="0" indent="0">
              <a:buNone/>
            </a:pPr>
            <a:endParaRPr lang="en-US" dirty="0"/>
          </a:p>
        </p:txBody>
      </p:sp>
      <p:pic>
        <p:nvPicPr>
          <p:cNvPr id="2" name="Content Placeholder 6">
            <a:extLst>
              <a:ext uri="{FF2B5EF4-FFF2-40B4-BE49-F238E27FC236}">
                <a16:creationId xmlns:a16="http://schemas.microsoft.com/office/drawing/2014/main" id="{AA8100AF-0DA8-E052-FF3D-397C2776B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546" y="383823"/>
            <a:ext cx="2136673" cy="784871"/>
          </a:xfrm>
          <a:prstGeom prst="rect">
            <a:avLst/>
          </a:prstGeom>
        </p:spPr>
      </p:pic>
    </p:spTree>
    <p:extLst>
      <p:ext uri="{BB962C8B-B14F-4D97-AF65-F5344CB8AC3E}">
        <p14:creationId xmlns:p14="http://schemas.microsoft.com/office/powerpoint/2010/main" val="88645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2D1F-5EB9-4B5E-F106-6A9EF46471CA}"/>
              </a:ext>
            </a:extLst>
          </p:cNvPr>
          <p:cNvSpPr>
            <a:spLocks noGrp="1"/>
          </p:cNvSpPr>
          <p:nvPr>
            <p:ph type="title"/>
          </p:nvPr>
        </p:nvSpPr>
        <p:spPr/>
        <p:txBody>
          <a:bodyPr/>
          <a:lstStyle/>
          <a:p>
            <a:r>
              <a:rPr lang="en-US" b="1" dirty="0">
                <a:latin typeface="+mn-lt"/>
              </a:rPr>
              <a:t>UConn Foundation SFA Team</a:t>
            </a:r>
          </a:p>
        </p:txBody>
      </p:sp>
      <p:pic>
        <p:nvPicPr>
          <p:cNvPr id="5" name="Content Placeholder 6">
            <a:extLst>
              <a:ext uri="{FF2B5EF4-FFF2-40B4-BE49-F238E27FC236}">
                <a16:creationId xmlns:a16="http://schemas.microsoft.com/office/drawing/2014/main" id="{4D92870B-F799-446E-146F-5FC573DC0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546" y="383823"/>
            <a:ext cx="2136673" cy="784871"/>
          </a:xfrm>
          <a:prstGeom prst="rect">
            <a:avLst/>
          </a:prstGeom>
        </p:spPr>
      </p:pic>
      <p:pic>
        <p:nvPicPr>
          <p:cNvPr id="6" name="Content Placeholder 5">
            <a:extLst>
              <a:ext uri="{FF2B5EF4-FFF2-40B4-BE49-F238E27FC236}">
                <a16:creationId xmlns:a16="http://schemas.microsoft.com/office/drawing/2014/main" id="{69EEE436-0C70-0AF4-7F6E-79D0A09E1BA8}"/>
              </a:ext>
            </a:extLst>
          </p:cNvPr>
          <p:cNvPicPr>
            <a:picLocks noGrp="1" noChangeAspect="1"/>
          </p:cNvPicPr>
          <p:nvPr>
            <p:ph sz="half" idx="1"/>
          </p:nvPr>
        </p:nvPicPr>
        <p:blipFill>
          <a:blip r:embed="rId4"/>
          <a:stretch>
            <a:fillRect/>
          </a:stretch>
        </p:blipFill>
        <p:spPr>
          <a:xfrm>
            <a:off x="6726287" y="1520696"/>
            <a:ext cx="2449259" cy="3081326"/>
          </a:xfrm>
          <a:prstGeom prst="rect">
            <a:avLst/>
          </a:prstGeom>
        </p:spPr>
      </p:pic>
      <p:pic>
        <p:nvPicPr>
          <p:cNvPr id="7" name="Picture 13" descr="A close-up of a person smiling&#10;&#10;Description automatically generated">
            <a:extLst>
              <a:ext uri="{FF2B5EF4-FFF2-40B4-BE49-F238E27FC236}">
                <a16:creationId xmlns:a16="http://schemas.microsoft.com/office/drawing/2014/main" id="{213C174B-8233-6D89-DF9B-56BE4E847005}"/>
              </a:ext>
            </a:extLst>
          </p:cNvPr>
          <p:cNvPicPr>
            <a:picLocks noGrp="1" noChangeAspect="1"/>
          </p:cNvPicPr>
          <p:nvPr>
            <p:ph sz="half" idx="2"/>
          </p:nvPr>
        </p:nvPicPr>
        <p:blipFill>
          <a:blip r:embed="rId5"/>
          <a:stretch>
            <a:fillRect/>
          </a:stretch>
        </p:blipFill>
        <p:spPr>
          <a:xfrm>
            <a:off x="1810845" y="1469432"/>
            <a:ext cx="2945640" cy="3081325"/>
          </a:xfrm>
          <a:prstGeom prst="rect">
            <a:avLst/>
          </a:prstGeom>
        </p:spPr>
      </p:pic>
      <p:sp>
        <p:nvSpPr>
          <p:cNvPr id="8" name="TextBox 7">
            <a:extLst>
              <a:ext uri="{FF2B5EF4-FFF2-40B4-BE49-F238E27FC236}">
                <a16:creationId xmlns:a16="http://schemas.microsoft.com/office/drawing/2014/main" id="{D30497B8-2060-EA15-89CF-C26951D400C9}"/>
              </a:ext>
            </a:extLst>
          </p:cNvPr>
          <p:cNvSpPr txBox="1"/>
          <p:nvPr/>
        </p:nvSpPr>
        <p:spPr>
          <a:xfrm>
            <a:off x="1171074" y="4742594"/>
            <a:ext cx="3753853" cy="150810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Lauren Prause</a:t>
            </a:r>
            <a:endPar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Senior Director of Development, Fine Arts &amp; University Programs</a:t>
            </a:r>
            <a:endPar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E90334BF-5235-615E-E0E8-EEED83A47D93}"/>
              </a:ext>
            </a:extLst>
          </p:cNvPr>
          <p:cNvSpPr txBox="1"/>
          <p:nvPr/>
        </p:nvSpPr>
        <p:spPr>
          <a:xfrm>
            <a:off x="5855368" y="4670405"/>
            <a:ext cx="4363453" cy="101566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Emily Auger Murray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Senior Director of Alumni Relations, Neag School of Education &amp; Fine Arts</a:t>
            </a:r>
            <a:endParaRPr kumimoji="0" lang="en-US" sz="2000" b="1"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03671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3226-3DF9-47D4-A209-A063F82862A2}"/>
              </a:ext>
            </a:extLst>
          </p:cNvPr>
          <p:cNvSpPr>
            <a:spLocks noGrp="1"/>
          </p:cNvSpPr>
          <p:nvPr>
            <p:ph type="title"/>
          </p:nvPr>
        </p:nvSpPr>
        <p:spPr>
          <a:xfrm>
            <a:off x="609600" y="383823"/>
            <a:ext cx="10972800" cy="1034344"/>
          </a:xfrm>
        </p:spPr>
        <p:txBody>
          <a:bodyPr anchor="t">
            <a:normAutofit/>
          </a:bodyPr>
          <a:lstStyle/>
          <a:p>
            <a:r>
              <a:rPr lang="en-US" b="1" dirty="0">
                <a:latin typeface="Calibri" panose="020F0502020204030204" pitchFamily="34" charset="0"/>
                <a:cs typeface="Calibri" panose="020F0502020204030204" pitchFamily="34" charset="0"/>
              </a:rPr>
              <a:t>Advancement Team Roles</a:t>
            </a:r>
          </a:p>
        </p:txBody>
      </p:sp>
      <p:graphicFrame>
        <p:nvGraphicFramePr>
          <p:cNvPr id="6" name="Content Placeholder 3">
            <a:extLst>
              <a:ext uri="{FF2B5EF4-FFF2-40B4-BE49-F238E27FC236}">
                <a16:creationId xmlns:a16="http://schemas.microsoft.com/office/drawing/2014/main" id="{3C3C9F2C-D7AF-9977-69F2-768E8B93955F}"/>
              </a:ext>
            </a:extLst>
          </p:cNvPr>
          <p:cNvGraphicFramePr>
            <a:graphicFrameLocks noGrp="1"/>
          </p:cNvGraphicFramePr>
          <p:nvPr>
            <p:ph idx="1"/>
          </p:nvPr>
        </p:nvGraphicFramePr>
        <p:xfrm>
          <a:off x="609600" y="1783648"/>
          <a:ext cx="10972800" cy="4400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049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38FF-5A80-4E1C-A6F0-DB5C6477F004}"/>
              </a:ext>
            </a:extLst>
          </p:cNvPr>
          <p:cNvSpPr>
            <a:spLocks noGrp="1"/>
          </p:cNvSpPr>
          <p:nvPr>
            <p:ph type="title"/>
          </p:nvPr>
        </p:nvSpPr>
        <p:spPr>
          <a:xfrm>
            <a:off x="609600" y="383823"/>
            <a:ext cx="10972800" cy="1034344"/>
          </a:xfrm>
        </p:spPr>
        <p:txBody>
          <a:bodyPr anchor="t">
            <a:normAutofit/>
          </a:bodyPr>
          <a:lstStyle/>
          <a:p>
            <a:r>
              <a:rPr lang="en-US" sz="4400" b="1" dirty="0"/>
              <a:t>Your Unique Qualifications</a:t>
            </a:r>
            <a:endParaRPr lang="en-US" sz="4400" dirty="0"/>
          </a:p>
        </p:txBody>
      </p:sp>
      <p:pic>
        <p:nvPicPr>
          <p:cNvPr id="5" name="Content Placeholder 4" descr="A picture containing outdoor, building, sky, sidewalk&#10;&#10;Description automatically generated">
            <a:extLst>
              <a:ext uri="{FF2B5EF4-FFF2-40B4-BE49-F238E27FC236}">
                <a16:creationId xmlns:a16="http://schemas.microsoft.com/office/drawing/2014/main" id="{45CF42D5-FA73-C00D-E915-2994634DD00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176397"/>
            <a:ext cx="5384800" cy="3583118"/>
          </a:xfrm>
        </p:spPr>
      </p:pic>
      <p:graphicFrame>
        <p:nvGraphicFramePr>
          <p:cNvPr id="6" name="Content Placeholder 3">
            <a:extLst>
              <a:ext uri="{FF2B5EF4-FFF2-40B4-BE49-F238E27FC236}">
                <a16:creationId xmlns:a16="http://schemas.microsoft.com/office/drawing/2014/main" id="{271FA359-3F59-3559-5AD6-743B74B0A801}"/>
              </a:ext>
            </a:extLst>
          </p:cNvPr>
          <p:cNvGraphicFramePr>
            <a:graphicFrameLocks noGrp="1"/>
          </p:cNvGraphicFramePr>
          <p:nvPr>
            <p:ph sz="half" idx="2"/>
          </p:nvPr>
        </p:nvGraphicFramePr>
        <p:xfrm>
          <a:off x="6197600" y="1780036"/>
          <a:ext cx="5384800" cy="4399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3058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732B-1086-4DD5-8AEA-AFBAE667EAAF}"/>
              </a:ext>
            </a:extLst>
          </p:cNvPr>
          <p:cNvSpPr>
            <a:spLocks noGrp="1"/>
          </p:cNvSpPr>
          <p:nvPr>
            <p:ph type="title"/>
          </p:nvPr>
        </p:nvSpPr>
        <p:spPr>
          <a:xfrm>
            <a:off x="609600" y="383823"/>
            <a:ext cx="10972800" cy="1034344"/>
          </a:xfrm>
        </p:spPr>
        <p:txBody>
          <a:bodyPr anchor="t">
            <a:normAutofit/>
          </a:bodyPr>
          <a:lstStyle/>
          <a:p>
            <a:r>
              <a:rPr kumimoji="0" lang="en-US" b="1" i="0" u="none" strike="noStrike" kern="1200" cap="all" spc="0" normalizeH="0" baseline="0" noProof="0" dirty="0">
                <a:ln>
                  <a:noFill/>
                </a:ln>
                <a:effectLst/>
                <a:uLnTx/>
                <a:uFillTx/>
              </a:rPr>
              <a:t>B</a:t>
            </a:r>
            <a:r>
              <a:rPr kumimoji="0" lang="en-US" b="1" i="0" u="none" strike="noStrike" kern="1200" spc="0" normalizeH="0" noProof="0" dirty="0">
                <a:ln>
                  <a:noFill/>
                </a:ln>
                <a:effectLst/>
                <a:uLnTx/>
                <a:uFillTx/>
              </a:rPr>
              <a:t>est Practices: Collaborate</a:t>
            </a:r>
            <a:endParaRPr lang="en-US" b="1" dirty="0"/>
          </a:p>
        </p:txBody>
      </p:sp>
      <p:graphicFrame>
        <p:nvGraphicFramePr>
          <p:cNvPr id="6" name="Content Placeholder 3">
            <a:extLst>
              <a:ext uri="{FF2B5EF4-FFF2-40B4-BE49-F238E27FC236}">
                <a16:creationId xmlns:a16="http://schemas.microsoft.com/office/drawing/2014/main" id="{4B74D986-6D37-0CC6-17D6-53B6613C752A}"/>
              </a:ext>
            </a:extLst>
          </p:cNvPr>
          <p:cNvGraphicFramePr>
            <a:graphicFrameLocks noGrp="1"/>
          </p:cNvGraphicFramePr>
          <p:nvPr>
            <p:ph sz="half" idx="1"/>
          </p:nvPr>
        </p:nvGraphicFramePr>
        <p:xfrm>
          <a:off x="6480048" y="1975804"/>
          <a:ext cx="5102352" cy="386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12A987BE-A90A-FD24-AB2F-F61A8CDEEF2D}"/>
              </a:ext>
            </a:extLst>
          </p:cNvPr>
          <p:cNvPicPr>
            <a:picLocks noChangeAspect="1"/>
          </p:cNvPicPr>
          <p:nvPr/>
        </p:nvPicPr>
        <p:blipFill>
          <a:blip r:embed="rId8"/>
          <a:stretch>
            <a:fillRect/>
          </a:stretch>
        </p:blipFill>
        <p:spPr>
          <a:xfrm>
            <a:off x="1968649" y="3744537"/>
            <a:ext cx="4279275" cy="2987946"/>
          </a:xfrm>
          <a:prstGeom prst="rect">
            <a:avLst/>
          </a:prstGeom>
        </p:spPr>
      </p:pic>
      <p:pic>
        <p:nvPicPr>
          <p:cNvPr id="11" name="Picture 10">
            <a:extLst>
              <a:ext uri="{FF2B5EF4-FFF2-40B4-BE49-F238E27FC236}">
                <a16:creationId xmlns:a16="http://schemas.microsoft.com/office/drawing/2014/main" id="{809625F4-B768-4551-2B12-BF30258C1B7B}"/>
              </a:ext>
            </a:extLst>
          </p:cNvPr>
          <p:cNvPicPr>
            <a:picLocks noChangeAspect="1"/>
          </p:cNvPicPr>
          <p:nvPr/>
        </p:nvPicPr>
        <p:blipFill>
          <a:blip r:embed="rId9"/>
          <a:stretch>
            <a:fillRect/>
          </a:stretch>
        </p:blipFill>
        <p:spPr>
          <a:xfrm>
            <a:off x="79843" y="1418168"/>
            <a:ext cx="4018821" cy="2862429"/>
          </a:xfrm>
          <a:prstGeom prst="rect">
            <a:avLst/>
          </a:prstGeom>
        </p:spPr>
      </p:pic>
    </p:spTree>
    <p:extLst>
      <p:ext uri="{BB962C8B-B14F-4D97-AF65-F5344CB8AC3E}">
        <p14:creationId xmlns:p14="http://schemas.microsoft.com/office/powerpoint/2010/main" val="6612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732B-1086-4DD5-8AEA-AFBAE667EAAF}"/>
              </a:ext>
            </a:extLst>
          </p:cNvPr>
          <p:cNvSpPr>
            <a:spLocks noGrp="1"/>
          </p:cNvSpPr>
          <p:nvPr>
            <p:ph type="title"/>
          </p:nvPr>
        </p:nvSpPr>
        <p:spPr>
          <a:xfrm>
            <a:off x="609600" y="383823"/>
            <a:ext cx="10972800" cy="1034344"/>
          </a:xfrm>
        </p:spPr>
        <p:txBody>
          <a:bodyPr anchor="t">
            <a:normAutofit/>
          </a:bodyPr>
          <a:lstStyle/>
          <a:p>
            <a:r>
              <a:rPr kumimoji="0" lang="en-US" b="1" i="0" u="none" strike="noStrike" kern="1200" cap="all" spc="0" normalizeH="0" baseline="0" noProof="0" dirty="0">
                <a:ln>
                  <a:noFill/>
                </a:ln>
                <a:effectLst/>
                <a:uLnTx/>
                <a:uFillTx/>
              </a:rPr>
              <a:t>B</a:t>
            </a:r>
            <a:r>
              <a:rPr kumimoji="0" lang="en-US" b="1" i="0" u="none" strike="noStrike" kern="1200" spc="0" normalizeH="0" noProof="0" dirty="0">
                <a:ln>
                  <a:noFill/>
                </a:ln>
                <a:effectLst/>
                <a:uLnTx/>
                <a:uFillTx/>
              </a:rPr>
              <a:t>est Practices: Spark Joy!</a:t>
            </a:r>
            <a:endParaRPr lang="en-US" b="1" dirty="0"/>
          </a:p>
        </p:txBody>
      </p:sp>
      <p:graphicFrame>
        <p:nvGraphicFramePr>
          <p:cNvPr id="6" name="Content Placeholder 3">
            <a:extLst>
              <a:ext uri="{FF2B5EF4-FFF2-40B4-BE49-F238E27FC236}">
                <a16:creationId xmlns:a16="http://schemas.microsoft.com/office/drawing/2014/main" id="{4B74D986-6D37-0CC6-17D6-53B6613C752A}"/>
              </a:ext>
            </a:extLst>
          </p:cNvPr>
          <p:cNvGraphicFramePr>
            <a:graphicFrameLocks noGrp="1"/>
          </p:cNvGraphicFramePr>
          <p:nvPr>
            <p:ph sz="half" idx="1"/>
          </p:nvPr>
        </p:nvGraphicFramePr>
        <p:xfrm>
          <a:off x="609600" y="1960563"/>
          <a:ext cx="5187696" cy="4038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Content Placeholder 12" descr="A picture containing ceiling, indoor, person, standing&#10;&#10;Description automatically generated">
            <a:extLst>
              <a:ext uri="{FF2B5EF4-FFF2-40B4-BE49-F238E27FC236}">
                <a16:creationId xmlns:a16="http://schemas.microsoft.com/office/drawing/2014/main" id="{0E3E9E84-7F1D-9E53-559A-0CE8125689BC}"/>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197600" y="1960563"/>
            <a:ext cx="5384800" cy="4038600"/>
          </a:xfrm>
        </p:spPr>
      </p:pic>
    </p:spTree>
    <p:extLst>
      <p:ext uri="{BB962C8B-B14F-4D97-AF65-F5344CB8AC3E}">
        <p14:creationId xmlns:p14="http://schemas.microsoft.com/office/powerpoint/2010/main" val="332257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p:cNvSpPr txBox="1">
            <a:spLocks noGrp="1"/>
          </p:cNvSpPr>
          <p:nvPr>
            <p:ph type="title"/>
          </p:nvPr>
        </p:nvSpPr>
        <p:spPr>
          <a:xfrm>
            <a:off x="609600" y="383823"/>
            <a:ext cx="10972800" cy="1034344"/>
          </a:xfrm>
        </p:spPr>
        <p:txBody>
          <a:bodyPr anchor="t">
            <a:normAutofit/>
          </a:bodyPr>
          <a:lstStyle/>
          <a:p>
            <a:r>
              <a:rPr lang="en-US" b="1"/>
              <a:t>Call(s) to Action</a:t>
            </a:r>
          </a:p>
        </p:txBody>
      </p:sp>
      <p:sp>
        <p:nvSpPr>
          <p:cNvPr id="84" name="Content Placeholder 2">
            <a:extLst>
              <a:ext uri="{FF2B5EF4-FFF2-40B4-BE49-F238E27FC236}">
                <a16:creationId xmlns:a16="http://schemas.microsoft.com/office/drawing/2014/main" id="{A147AF29-5B0E-CBF1-396A-DBE058A7BA93}"/>
              </a:ext>
            </a:extLst>
          </p:cNvPr>
          <p:cNvSpPr>
            <a:spLocks noGrp="1"/>
          </p:cNvSpPr>
          <p:nvPr>
            <p:ph sz="half" idx="1"/>
          </p:nvPr>
        </p:nvSpPr>
        <p:spPr>
          <a:xfrm>
            <a:off x="176784" y="1804419"/>
            <a:ext cx="5919216" cy="4375537"/>
          </a:xfrm>
        </p:spPr>
        <p:txBody>
          <a:bodyPr>
            <a:normAutofit/>
          </a:bodyPr>
          <a:lstStyle/>
          <a:p>
            <a:r>
              <a:rPr lang="en-US" dirty="0"/>
              <a:t>Recommend alumni and make introductions</a:t>
            </a:r>
          </a:p>
          <a:p>
            <a:r>
              <a:rPr lang="en-US" dirty="0"/>
              <a:t>Share advance invitations to key events </a:t>
            </a:r>
          </a:p>
          <a:p>
            <a:r>
              <a:rPr lang="en-US" dirty="0"/>
              <a:t>Thank a donor (or help a student scholarship recipient thank a donor: </a:t>
            </a:r>
            <a:r>
              <a:rPr lang="en-US" sz="1800" i="1" u="sng" dirty="0">
                <a:solidFill>
                  <a:srgbClr val="0563C1"/>
                </a:solidFill>
                <a:effectLst/>
                <a:latin typeface="Calibri" panose="020F0502020204030204" pitchFamily="34" charset="0"/>
                <a:ea typeface="Calibri" panose="020F0502020204030204" pitchFamily="34" charset="0"/>
                <a:hlinkClick r:id="rId3"/>
              </a:rPr>
              <a:t>http://s.uconn.edu/thankdonors</a:t>
            </a:r>
            <a:endParaRPr lang="en-US" dirty="0"/>
          </a:p>
        </p:txBody>
      </p:sp>
      <p:sp>
        <p:nvSpPr>
          <p:cNvPr id="8" name="Content Placeholder 2">
            <a:extLst>
              <a:ext uri="{FF2B5EF4-FFF2-40B4-BE49-F238E27FC236}">
                <a16:creationId xmlns:a16="http://schemas.microsoft.com/office/drawing/2014/main" id="{F679FE48-5C3F-4226-A1EE-C7EC5204BBD8}"/>
              </a:ext>
            </a:extLst>
          </p:cNvPr>
          <p:cNvSpPr txBox="1">
            <a:spLocks/>
          </p:cNvSpPr>
          <p:nvPr/>
        </p:nvSpPr>
        <p:spPr>
          <a:xfrm>
            <a:off x="4795682" y="903658"/>
            <a:ext cx="7074890" cy="536283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marR="0" lvl="1" indent="0" algn="l" defTabSz="457200" rtl="0" eaLnBrk="1" fontAlgn="auto" latinLnBrk="0" hangingPunct="1">
              <a:lnSpc>
                <a:spcPct val="90000"/>
              </a:lnSpc>
              <a:spcBef>
                <a:spcPct val="20000"/>
              </a:spcBef>
              <a:spcAft>
                <a:spcPts val="600"/>
              </a:spcAft>
              <a:buClr>
                <a:srgbClr val="87AB36"/>
              </a:buClr>
              <a:buSzPct val="92000"/>
              <a:buFont typeface="Wingdings 2" panose="05020102010507070707" pitchFamily="18" charset="2"/>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Gill Sans MT" panose="020B0502020104020203"/>
              <a:ea typeface="+mn-ea"/>
              <a:cs typeface="+mn-cs"/>
            </a:endParaRPr>
          </a:p>
        </p:txBody>
      </p:sp>
      <p:pic>
        <p:nvPicPr>
          <p:cNvPr id="2050" name="C7F631D6-81FF-4379-AFF1-174FF879D17B" descr="IMG_0013.JPEG">
            <a:extLst>
              <a:ext uri="{FF2B5EF4-FFF2-40B4-BE49-F238E27FC236}">
                <a16:creationId xmlns:a16="http://schemas.microsoft.com/office/drawing/2014/main" id="{A703B08A-A427-EB2E-6D67-3C7D26860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873" y="3432641"/>
            <a:ext cx="3436777" cy="257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92AE591-FED3-E895-FD76-F273F9A76EE8}"/>
              </a:ext>
            </a:extLst>
          </p:cNvPr>
          <p:cNvPicPr>
            <a:picLocks noChangeAspect="1"/>
          </p:cNvPicPr>
          <p:nvPr/>
        </p:nvPicPr>
        <p:blipFill>
          <a:blip r:embed="rId5"/>
          <a:stretch>
            <a:fillRect/>
          </a:stretch>
        </p:blipFill>
        <p:spPr>
          <a:xfrm>
            <a:off x="5962370" y="1536501"/>
            <a:ext cx="4319712" cy="2632967"/>
          </a:xfrm>
          <a:prstGeom prst="rect">
            <a:avLst/>
          </a:prstGeom>
        </p:spPr>
      </p:pic>
    </p:spTree>
    <p:extLst>
      <p:ext uri="{BB962C8B-B14F-4D97-AF65-F5344CB8AC3E}">
        <p14:creationId xmlns:p14="http://schemas.microsoft.com/office/powerpoint/2010/main" val="129611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p:cNvSpPr txBox="1">
            <a:spLocks noGrp="1"/>
          </p:cNvSpPr>
          <p:nvPr>
            <p:ph type="title"/>
          </p:nvPr>
        </p:nvSpPr>
        <p:spPr>
          <a:xfrm>
            <a:off x="609600" y="383823"/>
            <a:ext cx="10972800" cy="1034344"/>
          </a:xfrm>
        </p:spPr>
        <p:txBody>
          <a:bodyPr anchor="t">
            <a:normAutofit/>
          </a:bodyPr>
          <a:lstStyle/>
          <a:p>
            <a:r>
              <a:rPr lang="en-US" b="1"/>
              <a:t>Call(s) to Action</a:t>
            </a:r>
          </a:p>
        </p:txBody>
      </p:sp>
      <p:sp>
        <p:nvSpPr>
          <p:cNvPr id="84" name="Content Placeholder 2">
            <a:extLst>
              <a:ext uri="{FF2B5EF4-FFF2-40B4-BE49-F238E27FC236}">
                <a16:creationId xmlns:a16="http://schemas.microsoft.com/office/drawing/2014/main" id="{A147AF29-5B0E-CBF1-396A-DBE058A7BA93}"/>
              </a:ext>
            </a:extLst>
          </p:cNvPr>
          <p:cNvSpPr>
            <a:spLocks noGrp="1"/>
          </p:cNvSpPr>
          <p:nvPr>
            <p:ph sz="half" idx="1"/>
          </p:nvPr>
        </p:nvSpPr>
        <p:spPr>
          <a:xfrm>
            <a:off x="609600" y="1780036"/>
            <a:ext cx="5919216" cy="4375537"/>
          </a:xfrm>
        </p:spPr>
        <p:txBody>
          <a:bodyPr>
            <a:normAutofit/>
          </a:bodyPr>
          <a:lstStyle/>
          <a:p>
            <a:r>
              <a:rPr lang="en-US" dirty="0"/>
              <a:t>Participate in UConn Gives March 8 -9 </a:t>
            </a:r>
          </a:p>
          <a:p>
            <a:r>
              <a:rPr lang="en-US" dirty="0"/>
              <a:t>Become a champion for UConn Gives: </a:t>
            </a:r>
          </a:p>
          <a:p>
            <a:pPr marL="0" indent="0">
              <a:buNone/>
            </a:pPr>
            <a:r>
              <a:rPr lang="en-US" dirty="0"/>
              <a:t>	</a:t>
            </a:r>
            <a:r>
              <a:rPr lang="en-US" dirty="0">
                <a:hlinkClick r:id="rId3"/>
              </a:rPr>
              <a:t>https://givingday.uconn.edu</a:t>
            </a:r>
            <a:endParaRPr lang="en-US" dirty="0"/>
          </a:p>
          <a:p>
            <a:r>
              <a:rPr lang="en-US" dirty="0"/>
              <a:t>Filter by “School of Fine Arts” to select a project/projects to support!</a:t>
            </a:r>
          </a:p>
        </p:txBody>
      </p:sp>
      <p:pic>
        <p:nvPicPr>
          <p:cNvPr id="11" name="Content Placeholder 10" descr="Logo, company name&#10;&#10;Description automatically generated">
            <a:extLst>
              <a:ext uri="{FF2B5EF4-FFF2-40B4-BE49-F238E27FC236}">
                <a16:creationId xmlns:a16="http://schemas.microsoft.com/office/drawing/2014/main" id="{A6773754-AAD4-0985-A706-6365295E186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62230" y="1755652"/>
            <a:ext cx="4512739" cy="4399921"/>
          </a:xfrm>
          <a:noFill/>
        </p:spPr>
      </p:pic>
      <p:sp>
        <p:nvSpPr>
          <p:cNvPr id="8" name="Content Placeholder 2">
            <a:extLst>
              <a:ext uri="{FF2B5EF4-FFF2-40B4-BE49-F238E27FC236}">
                <a16:creationId xmlns:a16="http://schemas.microsoft.com/office/drawing/2014/main" id="{F679FE48-5C3F-4226-A1EE-C7EC5204BBD8}"/>
              </a:ext>
            </a:extLst>
          </p:cNvPr>
          <p:cNvSpPr txBox="1">
            <a:spLocks/>
          </p:cNvSpPr>
          <p:nvPr/>
        </p:nvSpPr>
        <p:spPr>
          <a:xfrm>
            <a:off x="4795682" y="903658"/>
            <a:ext cx="7074890" cy="536283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marR="0" lvl="1" indent="0" algn="l" defTabSz="457200" rtl="0" eaLnBrk="1" fontAlgn="auto" latinLnBrk="0" hangingPunct="1">
              <a:lnSpc>
                <a:spcPct val="90000"/>
              </a:lnSpc>
              <a:spcBef>
                <a:spcPct val="20000"/>
              </a:spcBef>
              <a:spcAft>
                <a:spcPts val="600"/>
              </a:spcAft>
              <a:buClr>
                <a:srgbClr val="87AB36"/>
              </a:buClr>
              <a:buSzPct val="92000"/>
              <a:buFont typeface="Wingdings 2" panose="05020102010507070707" pitchFamily="18" charset="2"/>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7233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E507-02D1-B56E-C942-6A4B07F53E0A}"/>
              </a:ext>
            </a:extLst>
          </p:cNvPr>
          <p:cNvSpPr>
            <a:spLocks noGrp="1"/>
          </p:cNvSpPr>
          <p:nvPr>
            <p:ph type="title"/>
          </p:nvPr>
        </p:nvSpPr>
        <p:spPr>
          <a:xfrm>
            <a:off x="609600" y="383823"/>
            <a:ext cx="10972800" cy="1034344"/>
          </a:xfrm>
        </p:spPr>
        <p:txBody>
          <a:bodyPr anchor="t">
            <a:normAutofit/>
          </a:bodyPr>
          <a:lstStyle/>
          <a:p>
            <a:r>
              <a:rPr lang="en-US" dirty="0"/>
              <a:t>UConn Gives (Site demo)</a:t>
            </a:r>
          </a:p>
        </p:txBody>
      </p:sp>
      <p:pic>
        <p:nvPicPr>
          <p:cNvPr id="21" name="Screen Recording 20">
            <a:hlinkClick r:id="" action="ppaction://media"/>
            <a:extLst>
              <a:ext uri="{FF2B5EF4-FFF2-40B4-BE49-F238E27FC236}">
                <a16:creationId xmlns:a16="http://schemas.microsoft.com/office/drawing/2014/main" id="{5AE774C3-47C3-E2E8-CA34-90F086411B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3354" y="1783648"/>
            <a:ext cx="8545291" cy="4400825"/>
          </a:xfrm>
          <a:prstGeom prst="rect">
            <a:avLst/>
          </a:prstGeom>
          <a:noFill/>
        </p:spPr>
      </p:pic>
    </p:spTree>
    <p:extLst>
      <p:ext uri="{BB962C8B-B14F-4D97-AF65-F5344CB8AC3E}">
        <p14:creationId xmlns:p14="http://schemas.microsoft.com/office/powerpoint/2010/main" val="29005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3C119-E5B4-4D6B-8487-1434064E8496}"/>
              </a:ext>
            </a:extLst>
          </p:cNvPr>
          <p:cNvSpPr txBox="1"/>
          <p:nvPr/>
        </p:nvSpPr>
        <p:spPr>
          <a:xfrm>
            <a:off x="1371599" y="1778924"/>
            <a:ext cx="90442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Gotham Medium" pitchFamily="50" charset="0"/>
                <a:ea typeface="+mn-ea"/>
                <a:cs typeface="+mn-cs"/>
              </a:rPr>
              <a:t>THANK YOU!</a:t>
            </a:r>
          </a:p>
        </p:txBody>
      </p:sp>
    </p:spTree>
    <p:extLst>
      <p:ext uri="{BB962C8B-B14F-4D97-AF65-F5344CB8AC3E}">
        <p14:creationId xmlns:p14="http://schemas.microsoft.com/office/powerpoint/2010/main" val="1071158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18BE-C173-4239-B6AB-68DB156387EC}"/>
              </a:ext>
            </a:extLst>
          </p:cNvPr>
          <p:cNvSpPr>
            <a:spLocks noGrp="1"/>
          </p:cNvSpPr>
          <p:nvPr>
            <p:ph type="title"/>
          </p:nvPr>
        </p:nvSpPr>
        <p:spPr/>
        <p:txBody>
          <a:bodyPr/>
          <a:lstStyle/>
          <a:p>
            <a:r>
              <a:rPr lang="en-US" dirty="0"/>
              <a:t>SFA Facility Updates</a:t>
            </a:r>
          </a:p>
        </p:txBody>
      </p:sp>
      <p:sp>
        <p:nvSpPr>
          <p:cNvPr id="3" name="Content Placeholder 2">
            <a:extLst>
              <a:ext uri="{FF2B5EF4-FFF2-40B4-BE49-F238E27FC236}">
                <a16:creationId xmlns:a16="http://schemas.microsoft.com/office/drawing/2014/main" id="{C0AFD11B-CD3E-C85C-C88A-9C21F547F1E9}"/>
              </a:ext>
            </a:extLst>
          </p:cNvPr>
          <p:cNvSpPr>
            <a:spLocks noGrp="1"/>
          </p:cNvSpPr>
          <p:nvPr>
            <p:ph idx="1"/>
          </p:nvPr>
        </p:nvSpPr>
        <p:spPr/>
        <p:txBody>
          <a:bodyPr/>
          <a:lstStyle/>
          <a:p>
            <a:r>
              <a:rPr lang="en-US" dirty="0"/>
              <a:t>Acoustical Upgrades</a:t>
            </a:r>
          </a:p>
          <a:p>
            <a:endParaRPr lang="en-US" dirty="0"/>
          </a:p>
          <a:p>
            <a:r>
              <a:rPr lang="en-US" dirty="0"/>
              <a:t>Harriet S. Jorgensen Theatre </a:t>
            </a:r>
          </a:p>
          <a:p>
            <a:pPr lvl="1"/>
            <a:r>
              <a:rPr lang="en-US" dirty="0"/>
              <a:t>Lobby Flooring Abatement and Renovation Effort</a:t>
            </a:r>
          </a:p>
          <a:p>
            <a:pPr lvl="1"/>
            <a:r>
              <a:rPr lang="en-US" dirty="0"/>
              <a:t>Fire Safety Curtain</a:t>
            </a:r>
          </a:p>
          <a:p>
            <a:pPr lvl="1"/>
            <a:endParaRPr lang="en-US" dirty="0"/>
          </a:p>
          <a:p>
            <a:r>
              <a:rPr lang="en-US" dirty="0"/>
              <a:t>Upper Jorgensen</a:t>
            </a:r>
          </a:p>
          <a:p>
            <a:pPr lvl="1"/>
            <a:r>
              <a:rPr lang="en-US" dirty="0"/>
              <a:t>Sound System Upgrade</a:t>
            </a:r>
          </a:p>
          <a:p>
            <a:pPr lvl="1"/>
            <a:endParaRPr lang="en-US" dirty="0"/>
          </a:p>
          <a:p>
            <a:pPr lvl="1"/>
            <a:endParaRPr lang="en-US" dirty="0"/>
          </a:p>
          <a:p>
            <a:endParaRPr lang="en-US" dirty="0"/>
          </a:p>
        </p:txBody>
      </p:sp>
    </p:spTree>
    <p:extLst>
      <p:ext uri="{BB962C8B-B14F-4D97-AF65-F5344CB8AC3E}">
        <p14:creationId xmlns:p14="http://schemas.microsoft.com/office/powerpoint/2010/main" val="74713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18BE-C173-4239-B6AB-68DB156387EC}"/>
              </a:ext>
            </a:extLst>
          </p:cNvPr>
          <p:cNvSpPr>
            <a:spLocks noGrp="1"/>
          </p:cNvSpPr>
          <p:nvPr>
            <p:ph type="title"/>
          </p:nvPr>
        </p:nvSpPr>
        <p:spPr/>
        <p:txBody>
          <a:bodyPr/>
          <a:lstStyle/>
          <a:p>
            <a:r>
              <a:rPr lang="en-US" dirty="0"/>
              <a:t>SFA Facility Updates</a:t>
            </a:r>
          </a:p>
        </p:txBody>
      </p:sp>
      <p:sp>
        <p:nvSpPr>
          <p:cNvPr id="3" name="Content Placeholder 2">
            <a:extLst>
              <a:ext uri="{FF2B5EF4-FFF2-40B4-BE49-F238E27FC236}">
                <a16:creationId xmlns:a16="http://schemas.microsoft.com/office/drawing/2014/main" id="{C0AFD11B-CD3E-C85C-C88A-9C21F547F1E9}"/>
              </a:ext>
            </a:extLst>
          </p:cNvPr>
          <p:cNvSpPr>
            <a:spLocks noGrp="1"/>
          </p:cNvSpPr>
          <p:nvPr>
            <p:ph idx="1"/>
          </p:nvPr>
        </p:nvSpPr>
        <p:spPr/>
        <p:txBody>
          <a:bodyPr>
            <a:normAutofit/>
          </a:bodyPr>
          <a:lstStyle/>
          <a:p>
            <a:endParaRPr lang="en-US" dirty="0"/>
          </a:p>
          <a:p>
            <a:r>
              <a:rPr lang="en-US" dirty="0"/>
              <a:t>Benton Museum Learning Space Redesign</a:t>
            </a:r>
          </a:p>
          <a:p>
            <a:endParaRPr lang="en-US" dirty="0"/>
          </a:p>
          <a:p>
            <a:r>
              <a:rPr lang="en-US" dirty="0"/>
              <a:t>Jorgensen Gallery &amp; Event Space Refurbishments</a:t>
            </a:r>
          </a:p>
          <a:p>
            <a:endParaRPr lang="en-US" dirty="0"/>
          </a:p>
          <a:p>
            <a:r>
              <a:rPr lang="en-US" dirty="0"/>
              <a:t>Bishop Center Enhancements</a:t>
            </a:r>
          </a:p>
          <a:p>
            <a:endParaRPr lang="en-US" dirty="0"/>
          </a:p>
          <a:p>
            <a:r>
              <a:rPr lang="en-US" dirty="0"/>
              <a:t>SFA Wayfinding Status</a:t>
            </a:r>
          </a:p>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84713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Communications/Marketing Updates</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r>
              <a:rPr lang="en-US" dirty="0"/>
              <a:t>Social Media Analytics</a:t>
            </a:r>
          </a:p>
          <a:p>
            <a:r>
              <a:rPr lang="en-US" dirty="0"/>
              <a:t>Marketing Forms, SFA Digest</a:t>
            </a:r>
          </a:p>
          <a:p>
            <a:r>
              <a:rPr lang="en-US" dirty="0"/>
              <a:t>Meltwater</a:t>
            </a:r>
          </a:p>
          <a:p>
            <a:r>
              <a:rPr lang="en-US" dirty="0"/>
              <a:t>60</a:t>
            </a:r>
            <a:r>
              <a:rPr lang="en-US" baseline="30000" dirty="0"/>
              <a:t>th</a:t>
            </a:r>
            <a:r>
              <a:rPr lang="en-US" dirty="0"/>
              <a:t> Anniversary Campaign ends</a:t>
            </a:r>
          </a:p>
          <a:p>
            <a:r>
              <a:rPr lang="en-US" dirty="0"/>
              <a:t>Notable News</a:t>
            </a:r>
          </a:p>
          <a:p>
            <a:pPr marL="0" indent="0">
              <a:buNone/>
            </a:pPr>
            <a:endParaRPr lang="en-US" dirty="0"/>
          </a:p>
          <a:p>
            <a:endParaRPr lang="en-US" dirty="0"/>
          </a:p>
        </p:txBody>
      </p:sp>
      <p:pic>
        <p:nvPicPr>
          <p:cNvPr id="6" name="Picture 5" descr="A picture containing text, posing, different, several&#10;&#10;Description automatically generated">
            <a:extLst>
              <a:ext uri="{FF2B5EF4-FFF2-40B4-BE49-F238E27FC236}">
                <a16:creationId xmlns:a16="http://schemas.microsoft.com/office/drawing/2014/main" id="{013B27F5-E9C3-14B0-2510-D4B91E089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120" y="2849682"/>
            <a:ext cx="3698240" cy="3698240"/>
          </a:xfrm>
          <a:prstGeom prst="rect">
            <a:avLst/>
          </a:prstGeom>
        </p:spPr>
      </p:pic>
    </p:spTree>
    <p:extLst>
      <p:ext uri="{BB962C8B-B14F-4D97-AF65-F5344CB8AC3E}">
        <p14:creationId xmlns:p14="http://schemas.microsoft.com/office/powerpoint/2010/main" val="4668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ontainer, clipart&#10;&#10;Description automatically generated">
            <a:extLst>
              <a:ext uri="{FF2B5EF4-FFF2-40B4-BE49-F238E27FC236}">
                <a16:creationId xmlns:a16="http://schemas.microsoft.com/office/drawing/2014/main" id="{D5D81233-6A5B-D69C-1519-39CEC82F5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572" y="3949816"/>
            <a:ext cx="5660571" cy="2524361"/>
          </a:xfrm>
          <a:prstGeom prst="rect">
            <a:avLst/>
          </a:prstGeom>
        </p:spPr>
      </p:pic>
      <p:sp>
        <p:nvSpPr>
          <p:cNvPr id="2" name="Title 1">
            <a:extLst>
              <a:ext uri="{FF2B5EF4-FFF2-40B4-BE49-F238E27FC236}">
                <a16:creationId xmlns:a16="http://schemas.microsoft.com/office/drawing/2014/main" id="{EC93274C-4828-4F2F-AF46-C259743975BF}"/>
              </a:ext>
            </a:extLst>
          </p:cNvPr>
          <p:cNvSpPr>
            <a:spLocks noGrp="1"/>
          </p:cNvSpPr>
          <p:nvPr>
            <p:ph type="title"/>
          </p:nvPr>
        </p:nvSpPr>
        <p:spPr/>
        <p:txBody>
          <a:bodyPr/>
          <a:lstStyle/>
          <a:p>
            <a:r>
              <a:rPr lang="en-US" dirty="0"/>
              <a:t>Social Media Analytics (Official SFA Pages)</a:t>
            </a:r>
          </a:p>
        </p:txBody>
      </p:sp>
      <p:sp>
        <p:nvSpPr>
          <p:cNvPr id="3" name="Content Placeholder 2">
            <a:extLst>
              <a:ext uri="{FF2B5EF4-FFF2-40B4-BE49-F238E27FC236}">
                <a16:creationId xmlns:a16="http://schemas.microsoft.com/office/drawing/2014/main" id="{F183D317-267F-4060-A5FB-83BA6807091F}"/>
              </a:ext>
            </a:extLst>
          </p:cNvPr>
          <p:cNvSpPr>
            <a:spLocks noGrp="1"/>
          </p:cNvSpPr>
          <p:nvPr>
            <p:ph sz="half" idx="1"/>
          </p:nvPr>
        </p:nvSpPr>
        <p:spPr>
          <a:xfrm>
            <a:off x="609599" y="1780036"/>
            <a:ext cx="6875207" cy="4375537"/>
          </a:xfrm>
        </p:spPr>
        <p:txBody>
          <a:bodyPr/>
          <a:lstStyle/>
          <a:p>
            <a:r>
              <a:rPr lang="en-US" dirty="0"/>
              <a:t>Facebook - 1.6k</a:t>
            </a:r>
          </a:p>
          <a:p>
            <a:r>
              <a:rPr lang="en-US" dirty="0"/>
              <a:t>Instagram - 1.5k</a:t>
            </a:r>
          </a:p>
          <a:p>
            <a:r>
              <a:rPr lang="en-US" dirty="0"/>
              <a:t>Twitter ~ 800</a:t>
            </a:r>
          </a:p>
          <a:p>
            <a:r>
              <a:rPr lang="en-US" dirty="0"/>
              <a:t>LinkedIn - 247</a:t>
            </a:r>
          </a:p>
          <a:p>
            <a:pPr marL="457189" lvl="1" indent="0">
              <a:buNone/>
            </a:pPr>
            <a:r>
              <a:rPr lang="en-US" sz="3200" dirty="0"/>
              <a:t>Growth = 9.8% since Aug. 2022</a:t>
            </a:r>
          </a:p>
          <a:p>
            <a:pPr lvl="1"/>
            <a:endParaRPr lang="en-US" dirty="0"/>
          </a:p>
          <a:p>
            <a:endParaRPr lang="en-US" dirty="0"/>
          </a:p>
        </p:txBody>
      </p:sp>
    </p:spTree>
    <p:extLst>
      <p:ext uri="{BB962C8B-B14F-4D97-AF65-F5344CB8AC3E}">
        <p14:creationId xmlns:p14="http://schemas.microsoft.com/office/powerpoint/2010/main" val="321807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Marketing Forms</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pPr marL="0" indent="0">
              <a:buNone/>
            </a:pPr>
            <a:endParaRPr lang="en-US" dirty="0"/>
          </a:p>
          <a:p>
            <a:endParaRPr lang="en-US" dirty="0"/>
          </a:p>
        </p:txBody>
      </p:sp>
      <p:pic>
        <p:nvPicPr>
          <p:cNvPr id="5" name="Picture 4" descr="Graphical user interface, text, application, email, website&#10;&#10;Description automatically generated">
            <a:extLst>
              <a:ext uri="{FF2B5EF4-FFF2-40B4-BE49-F238E27FC236}">
                <a16:creationId xmlns:a16="http://schemas.microsoft.com/office/drawing/2014/main" id="{AFBE13F3-22E5-960C-3EF0-849BE35C1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 y="1803000"/>
            <a:ext cx="6103586" cy="396465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8355B60D-6EB0-585A-2011-234592D2C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083" y="1803000"/>
            <a:ext cx="6009957" cy="3941693"/>
          </a:xfrm>
          <a:prstGeom prst="rect">
            <a:avLst/>
          </a:prstGeom>
        </p:spPr>
      </p:pic>
    </p:spTree>
    <p:extLst>
      <p:ext uri="{BB962C8B-B14F-4D97-AF65-F5344CB8AC3E}">
        <p14:creationId xmlns:p14="http://schemas.microsoft.com/office/powerpoint/2010/main" val="2749901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593F-EAF0-4CB3-A1C0-90EC92A07C85}"/>
              </a:ext>
            </a:extLst>
          </p:cNvPr>
          <p:cNvSpPr>
            <a:spLocks noGrp="1"/>
          </p:cNvSpPr>
          <p:nvPr>
            <p:ph type="title"/>
          </p:nvPr>
        </p:nvSpPr>
        <p:spPr/>
        <p:txBody>
          <a:bodyPr/>
          <a:lstStyle/>
          <a:p>
            <a:r>
              <a:rPr lang="en-US" dirty="0"/>
              <a:t>Notable Alumni </a:t>
            </a:r>
          </a:p>
        </p:txBody>
      </p:sp>
      <p:sp>
        <p:nvSpPr>
          <p:cNvPr id="3" name="Content Placeholder 2">
            <a:extLst>
              <a:ext uri="{FF2B5EF4-FFF2-40B4-BE49-F238E27FC236}">
                <a16:creationId xmlns:a16="http://schemas.microsoft.com/office/drawing/2014/main" id="{D451AE48-47B1-46A2-B2CF-0CAF5BCC54E0}"/>
              </a:ext>
            </a:extLst>
          </p:cNvPr>
          <p:cNvSpPr>
            <a:spLocks noGrp="1"/>
          </p:cNvSpPr>
          <p:nvPr>
            <p:ph sz="half" idx="1"/>
          </p:nvPr>
        </p:nvSpPr>
        <p:spPr>
          <a:xfrm>
            <a:off x="609599" y="1780036"/>
            <a:ext cx="7959213" cy="4375537"/>
          </a:xfrm>
        </p:spPr>
        <p:txBody>
          <a:bodyPr/>
          <a:lstStyle/>
          <a:p>
            <a:r>
              <a:rPr lang="en-US" dirty="0"/>
              <a:t>60</a:t>
            </a:r>
            <a:r>
              <a:rPr lang="en-US" baseline="30000" dirty="0"/>
              <a:t>th</a:t>
            </a:r>
            <a:r>
              <a:rPr lang="en-US" dirty="0"/>
              <a:t> Anniversary ends</a:t>
            </a:r>
          </a:p>
          <a:p>
            <a:r>
              <a:rPr lang="en-US" dirty="0"/>
              <a:t>Thank you notes</a:t>
            </a:r>
          </a:p>
          <a:p>
            <a:r>
              <a:rPr lang="en-US" dirty="0"/>
              <a:t>Inspiration to Colleges</a:t>
            </a:r>
          </a:p>
          <a:p>
            <a:r>
              <a:rPr lang="en-US" dirty="0"/>
              <a:t>Notable Alumni</a:t>
            </a:r>
          </a:p>
          <a:p>
            <a:r>
              <a:rPr lang="en-US" dirty="0"/>
              <a:t>Suggestions </a:t>
            </a:r>
          </a:p>
          <a:p>
            <a:pPr lvl="2"/>
            <a:r>
              <a:rPr lang="en-US" sz="2800" dirty="0"/>
              <a:t>SFA Advancement Team</a:t>
            </a:r>
          </a:p>
          <a:p>
            <a:endParaRPr lang="en-US" dirty="0"/>
          </a:p>
        </p:txBody>
      </p:sp>
      <p:pic>
        <p:nvPicPr>
          <p:cNvPr id="5" name="Picture 4" descr="A picture containing text, posing, different, several&#10;&#10;Description automatically generated">
            <a:extLst>
              <a:ext uri="{FF2B5EF4-FFF2-40B4-BE49-F238E27FC236}">
                <a16:creationId xmlns:a16="http://schemas.microsoft.com/office/drawing/2014/main" id="{EFE95EA5-9AE3-F3B6-C46D-269C5941F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22" y="2286006"/>
            <a:ext cx="4263008" cy="4263008"/>
          </a:xfrm>
          <a:prstGeom prst="rect">
            <a:avLst/>
          </a:prstGeom>
        </p:spPr>
      </p:pic>
    </p:spTree>
    <p:extLst>
      <p:ext uri="{BB962C8B-B14F-4D97-AF65-F5344CB8AC3E}">
        <p14:creationId xmlns:p14="http://schemas.microsoft.com/office/powerpoint/2010/main" val="3445743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2870DCBB-429C-6329-4999-629BA86E2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069" y="2373602"/>
            <a:ext cx="4375537" cy="4375537"/>
          </a:xfrm>
          <a:prstGeom prst="rect">
            <a:avLst/>
          </a:prstGeom>
        </p:spPr>
      </p:pic>
      <p:sp>
        <p:nvSpPr>
          <p:cNvPr id="2" name="Title 1">
            <a:extLst>
              <a:ext uri="{FF2B5EF4-FFF2-40B4-BE49-F238E27FC236}">
                <a16:creationId xmlns:a16="http://schemas.microsoft.com/office/drawing/2014/main" id="{4E2D4D20-E541-4DB6-9CE9-AF8F96296A1E}"/>
              </a:ext>
            </a:extLst>
          </p:cNvPr>
          <p:cNvSpPr>
            <a:spLocks noGrp="1"/>
          </p:cNvSpPr>
          <p:nvPr>
            <p:ph type="title"/>
          </p:nvPr>
        </p:nvSpPr>
        <p:spPr/>
        <p:txBody>
          <a:bodyPr/>
          <a:lstStyle/>
          <a:p>
            <a:r>
              <a:rPr lang="en-US" dirty="0"/>
              <a:t>SFA in the News</a:t>
            </a:r>
          </a:p>
        </p:txBody>
      </p:sp>
      <p:sp>
        <p:nvSpPr>
          <p:cNvPr id="3" name="Content Placeholder 2">
            <a:extLst>
              <a:ext uri="{FF2B5EF4-FFF2-40B4-BE49-F238E27FC236}">
                <a16:creationId xmlns:a16="http://schemas.microsoft.com/office/drawing/2014/main" id="{B4FBD331-69E0-48AF-84A6-19B58B710541}"/>
              </a:ext>
            </a:extLst>
          </p:cNvPr>
          <p:cNvSpPr>
            <a:spLocks noGrp="1"/>
          </p:cNvSpPr>
          <p:nvPr>
            <p:ph sz="half" idx="1"/>
          </p:nvPr>
        </p:nvSpPr>
        <p:spPr>
          <a:xfrm>
            <a:off x="615920" y="1780036"/>
            <a:ext cx="6646606" cy="4375537"/>
          </a:xfrm>
        </p:spPr>
        <p:txBody>
          <a:bodyPr/>
          <a:lstStyle/>
          <a:p>
            <a:r>
              <a:rPr lang="en-US" dirty="0"/>
              <a:t>Ping Chong Residency</a:t>
            </a:r>
          </a:p>
          <a:p>
            <a:r>
              <a:rPr lang="en-US" dirty="0"/>
              <a:t>‘Raid the Archive’</a:t>
            </a:r>
          </a:p>
          <a:p>
            <a:r>
              <a:rPr lang="en-US" dirty="0"/>
              <a:t>John Bell in Turkey </a:t>
            </a:r>
          </a:p>
          <a:p>
            <a:r>
              <a:rPr lang="en-US" dirty="0"/>
              <a:t>Over 30 stories in UConn Today since Aug. 2022</a:t>
            </a:r>
          </a:p>
          <a:p>
            <a:r>
              <a:rPr lang="en-US" dirty="0"/>
              <a:t>Meltwater</a:t>
            </a:r>
          </a:p>
          <a:p>
            <a:r>
              <a:rPr lang="en-US" dirty="0"/>
              <a:t>Alumni Workshops</a:t>
            </a:r>
          </a:p>
        </p:txBody>
      </p:sp>
      <p:pic>
        <p:nvPicPr>
          <p:cNvPr id="6" name="Picture 5" descr="A black and white sign&#10;&#10;Description automatically generated with medium confidence">
            <a:extLst>
              <a:ext uri="{FF2B5EF4-FFF2-40B4-BE49-F238E27FC236}">
                <a16:creationId xmlns:a16="http://schemas.microsoft.com/office/drawing/2014/main" id="{CAC1DBF0-3D49-B328-49AF-D0C3F6DCD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275" y="5399313"/>
            <a:ext cx="4141102" cy="927607"/>
          </a:xfrm>
          <a:prstGeom prst="rect">
            <a:avLst/>
          </a:prstGeom>
        </p:spPr>
      </p:pic>
      <p:pic>
        <p:nvPicPr>
          <p:cNvPr id="10" name="Picture 9" descr="Logo&#10;&#10;Description automatically generated">
            <a:extLst>
              <a:ext uri="{FF2B5EF4-FFF2-40B4-BE49-F238E27FC236}">
                <a16:creationId xmlns:a16="http://schemas.microsoft.com/office/drawing/2014/main" id="{72566AF4-CF2F-96E9-F707-1649DB730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288" y="2133594"/>
            <a:ext cx="3684089" cy="1350832"/>
          </a:xfrm>
          <a:prstGeom prst="rect">
            <a:avLst/>
          </a:prstGeom>
        </p:spPr>
      </p:pic>
    </p:spTree>
    <p:extLst>
      <p:ext uri="{BB962C8B-B14F-4D97-AF65-F5344CB8AC3E}">
        <p14:creationId xmlns:p14="http://schemas.microsoft.com/office/powerpoint/2010/main" val="1302754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46124" y="1047282"/>
            <a:ext cx="11452391" cy="2203116"/>
          </a:xfrm>
          <a:prstGeom prst="rect">
            <a:avLst/>
          </a:prstGeom>
        </p:spPr>
        <p:txBody>
          <a:bodyPr vert="horz" lIns="121920" tIns="60960" rIns="121920" bIns="60960" rtlCol="0" anchor="t">
            <a:normAutofit fontScale="25000" lnSpcReduction="20000"/>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marL="0" marR="0" lvl="0" indent="0" algn="ctr" defTabSz="457200" rtl="0" eaLnBrk="1" fontAlgn="auto" latinLnBrk="0" hangingPunct="1">
              <a:lnSpc>
                <a:spcPct val="110000"/>
              </a:lnSpc>
              <a:spcBef>
                <a:spcPct val="0"/>
              </a:spcBef>
              <a:spcAft>
                <a:spcPts val="0"/>
              </a:spcAft>
              <a:buClrTx/>
              <a:buSzTx/>
              <a:buFontTx/>
              <a:buNone/>
              <a:tabLst/>
              <a:defRPr/>
            </a:pPr>
            <a:r>
              <a:rPr kumimoji="0" lang="en-US" sz="24000" b="1" i="0" u="none" strike="noStrike" kern="1200" cap="none" spc="0" normalizeH="0" baseline="0" noProof="0" dirty="0">
                <a:ln>
                  <a:noFill/>
                </a:ln>
                <a:solidFill>
                  <a:prstClr val="white"/>
                </a:solidFill>
                <a:effectLst/>
                <a:uLnTx/>
                <a:uFillTx/>
                <a:latin typeface="Gotham Medium" pitchFamily="50" charset="0"/>
                <a:ea typeface="+mj-ea"/>
                <a:cs typeface="Gotham Medium" pitchFamily="50" charset="0"/>
              </a:rPr>
              <a:t>Building Support for the Arts at UConn</a:t>
            </a:r>
          </a:p>
          <a:p>
            <a:pPr marL="0" marR="0" lvl="0" indent="0" algn="ctr" defTabSz="457200" rtl="0" eaLnBrk="1" fontAlgn="auto" latinLnBrk="0" hangingPunct="1">
              <a:lnSpc>
                <a:spcPct val="11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Gotham Office" panose="02000000000000000000" pitchFamily="2" charset="0"/>
                <a:ea typeface="+mj-ea"/>
                <a:cs typeface="Arial"/>
              </a:rPr>
              <a:t> </a:t>
            </a:r>
          </a:p>
          <a:p>
            <a:pPr marL="0" marR="0" lvl="0" indent="0" algn="ctr" defTabSz="457200" rtl="0" eaLnBrk="1" fontAlgn="auto" latinLnBrk="0" hangingPunct="1">
              <a:lnSpc>
                <a:spcPct val="110000"/>
              </a:lnSpc>
              <a:spcBef>
                <a:spcPct val="0"/>
              </a:spcBef>
              <a:spcAft>
                <a:spcPts val="0"/>
              </a:spcAft>
              <a:buClrTx/>
              <a:buSzTx/>
              <a:buFontTx/>
              <a:buNone/>
              <a:tabLst/>
              <a:defRPr/>
            </a:pPr>
            <a:br>
              <a:rPr kumimoji="0" lang="en-US" sz="12800" b="0" i="0" u="none" strike="noStrike" kern="1200" cap="none" spc="0" normalizeH="0" baseline="0" noProof="0" dirty="0">
                <a:ln>
                  <a:noFill/>
                </a:ln>
                <a:solidFill>
                  <a:prstClr val="white"/>
                </a:solidFill>
                <a:effectLst/>
                <a:uLnTx/>
                <a:uFillTx/>
                <a:latin typeface="Gotham Office" panose="02000000000000000000" pitchFamily="2" charset="0"/>
                <a:ea typeface="+mj-ea"/>
                <a:cs typeface="Arial"/>
              </a:rPr>
            </a:br>
            <a:endParaRPr kumimoji="0" lang="en-US" sz="9600" b="0" i="0" u="none" strike="noStrike" kern="1200" cap="none" spc="0" normalizeH="0" baseline="0" noProof="0" dirty="0">
              <a:ln>
                <a:noFill/>
              </a:ln>
              <a:solidFill>
                <a:srgbClr val="1F497D">
                  <a:lumMod val="40000"/>
                  <a:lumOff val="60000"/>
                </a:srgbClr>
              </a:solidFill>
              <a:effectLst/>
              <a:uLnTx/>
              <a:uFillTx/>
              <a:latin typeface="Gotham Office" panose="02000000000000000000" pitchFamily="2" charset="0"/>
              <a:ea typeface="+mj-ea"/>
              <a:cs typeface="Arial"/>
            </a:endParaRPr>
          </a:p>
        </p:txBody>
      </p:sp>
      <p:sp>
        <p:nvSpPr>
          <p:cNvPr id="6" name="Title 1"/>
          <p:cNvSpPr txBox="1">
            <a:spLocks/>
          </p:cNvSpPr>
          <p:nvPr/>
        </p:nvSpPr>
        <p:spPr>
          <a:xfrm>
            <a:off x="725715" y="3429002"/>
            <a:ext cx="10972800" cy="912543"/>
          </a:xfrm>
          <a:prstGeom prst="rect">
            <a:avLst/>
          </a:prstGeom>
        </p:spPr>
        <p:txBody>
          <a:bodyPr vert="horz" lIns="121920" tIns="60960" rIns="121920" bIns="60960" rtlCol="0" anchor="t">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j-ea"/>
              <a:cs typeface="Arial" panose="020B0604020202020204" pitchFamily="34" charset="0"/>
            </a:endParaRPr>
          </a:p>
        </p:txBody>
      </p:sp>
      <p:cxnSp>
        <p:nvCxnSpPr>
          <p:cNvPr id="7" name="Straight Connector 6"/>
          <p:cNvCxnSpPr/>
          <p:nvPr/>
        </p:nvCxnSpPr>
        <p:spPr>
          <a:xfrm>
            <a:off x="1080279" y="2822448"/>
            <a:ext cx="9784080" cy="0"/>
          </a:xfrm>
          <a:prstGeom prst="line">
            <a:avLst/>
          </a:prstGeom>
          <a:ln w="57150">
            <a:solidFill>
              <a:srgbClr val="00B0F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5972887"/>
            <a:ext cx="12192000" cy="912543"/>
          </a:xfrm>
          <a:prstGeom prst="rect">
            <a:avLst/>
          </a:prstGeom>
          <a:solidFill>
            <a:srgbClr val="100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rPr>
              <a:t>     </a:t>
            </a:r>
            <a:br>
              <a:rPr kumimoji="0" lang="en-US" sz="2000" b="1"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rPr>
            </a:br>
            <a:endParaRPr kumimoji="0" lang="en-US" sz="2000" b="1" i="0" u="none" strike="noStrike" kern="1200" cap="none" spc="0" normalizeH="0" baseline="0" noProof="0" dirty="0">
              <a:ln>
                <a:noFill/>
              </a:ln>
              <a:solidFill>
                <a:prstClr val="white"/>
              </a:solidFill>
              <a:effectLst/>
              <a:uLnTx/>
              <a:uFillTx/>
              <a:latin typeface="Gotham Medium" pitchFamily="50" charset="0"/>
              <a:ea typeface="+mn-ea"/>
              <a:cs typeface="Gotham Medium" pitchFamily="50"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6889" y="6052979"/>
            <a:ext cx="1899126" cy="697497"/>
          </a:xfrm>
          <a:prstGeom prst="rect">
            <a:avLst/>
          </a:prstGeom>
        </p:spPr>
      </p:pic>
    </p:spTree>
    <p:extLst>
      <p:ext uri="{BB962C8B-B14F-4D97-AF65-F5344CB8AC3E}">
        <p14:creationId xmlns:p14="http://schemas.microsoft.com/office/powerpoint/2010/main" val="16341405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blueba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OT-whit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552</Words>
  <Application>Microsoft Office PowerPoint</Application>
  <PresentationFormat>Widescreen</PresentationFormat>
  <Paragraphs>108</Paragraphs>
  <Slides>19</Slides>
  <Notes>12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Arial</vt:lpstr>
      <vt:lpstr>Calibri</vt:lpstr>
      <vt:lpstr>Gill Sans MT</vt:lpstr>
      <vt:lpstr>Gotham Medium</vt:lpstr>
      <vt:lpstr>Gotham Office</vt:lpstr>
      <vt:lpstr>Lucida Grande</vt:lpstr>
      <vt:lpstr>Times New Roman</vt:lpstr>
      <vt:lpstr>Wingdings 2</vt:lpstr>
      <vt:lpstr>1_Custom Design</vt:lpstr>
      <vt:lpstr>white-bluebar-template</vt:lpstr>
      <vt:lpstr>2_BOT-white-template</vt:lpstr>
      <vt:lpstr>2_Custom Design</vt:lpstr>
      <vt:lpstr>PowerPoint Presentation</vt:lpstr>
      <vt:lpstr>SFA Facility Updates</vt:lpstr>
      <vt:lpstr>SFA Facility Updates</vt:lpstr>
      <vt:lpstr>Communications/Marketing Updates</vt:lpstr>
      <vt:lpstr>Social Media Analytics (Official SFA Pages)</vt:lpstr>
      <vt:lpstr>Marketing Forms</vt:lpstr>
      <vt:lpstr>Notable Alumni </vt:lpstr>
      <vt:lpstr>SFA in the News</vt:lpstr>
      <vt:lpstr>PowerPoint Presentation</vt:lpstr>
      <vt:lpstr>The Mission</vt:lpstr>
      <vt:lpstr>UConn Foundation SFA Team</vt:lpstr>
      <vt:lpstr>Advancement Team Roles</vt:lpstr>
      <vt:lpstr>Your Unique Qualifications</vt:lpstr>
      <vt:lpstr>Best Practices: Collaborate</vt:lpstr>
      <vt:lpstr>Best Practices: Spark Joy!</vt:lpstr>
      <vt:lpstr>Call(s) to Action</vt:lpstr>
      <vt:lpstr>Call(s) to Action</vt:lpstr>
      <vt:lpstr>UConn Gives (Site demo)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Communications/Marketing</dc:title>
  <dc:creator>Walker, Quoron</dc:creator>
  <cp:lastModifiedBy>Hill-Moses, Arielle</cp:lastModifiedBy>
  <cp:revision>11</cp:revision>
  <dcterms:created xsi:type="dcterms:W3CDTF">2022-04-06T15:35:50Z</dcterms:created>
  <dcterms:modified xsi:type="dcterms:W3CDTF">2023-02-23T21:18:15Z</dcterms:modified>
</cp:coreProperties>
</file>